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7" r:id="rId3"/>
    <p:sldId id="276" r:id="rId4"/>
    <p:sldId id="278" r:id="rId5"/>
    <p:sldId id="280" r:id="rId6"/>
    <p:sldId id="282" r:id="rId7"/>
    <p:sldId id="279" r:id="rId8"/>
    <p:sldId id="281" r:id="rId9"/>
    <p:sldId id="284" r:id="rId10"/>
    <p:sldId id="285" r:id="rId11"/>
    <p:sldId id="286" r:id="rId12"/>
    <p:sldId id="287" r:id="rId13"/>
    <p:sldId id="288" r:id="rId14"/>
    <p:sldId id="289" r:id="rId15"/>
    <p:sldId id="291" r:id="rId16"/>
    <p:sldId id="283" r:id="rId17"/>
    <p:sldId id="290" r:id="rId18"/>
    <p:sldId id="292" r:id="rId19"/>
    <p:sldId id="293" r:id="rId20"/>
    <p:sldId id="295" r:id="rId21"/>
    <p:sldId id="294" r:id="rId22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437" y="8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7213600" y="3810000"/>
            <a:ext cx="49784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7213600" y="3897314"/>
            <a:ext cx="49784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7213600" y="4114801"/>
            <a:ext cx="49784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7213601" y="4164013"/>
            <a:ext cx="2620433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7213601" y="4198939"/>
            <a:ext cx="2620433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Rectangle à coins arrondis 10"/>
          <p:cNvSpPr/>
          <p:nvPr/>
        </p:nvSpPr>
        <p:spPr bwMode="white">
          <a:xfrm>
            <a:off x="7213601" y="3962400"/>
            <a:ext cx="4085167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Rectangle à coins arrondis 11"/>
          <p:cNvSpPr/>
          <p:nvPr/>
        </p:nvSpPr>
        <p:spPr bwMode="white">
          <a:xfrm>
            <a:off x="9836151" y="4060826"/>
            <a:ext cx="21336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649664"/>
            <a:ext cx="12192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675064"/>
            <a:ext cx="12192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8551333" y="3643313"/>
            <a:ext cx="3640667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12192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17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8940800" y="4206875"/>
            <a:ext cx="1280584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615EE-82A4-4BEA-8AD2-ED950E1FF051}" type="datetimeFigureOut">
              <a:rPr lang="fr-FR"/>
              <a:pPr>
                <a:defRPr/>
              </a:pPr>
              <a:t>22/06/2022</a:t>
            </a:fld>
            <a:endParaRPr lang="fr-FR"/>
          </a:p>
        </p:txBody>
      </p:sp>
      <p:sp>
        <p:nvSpPr>
          <p:cNvPr id="18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11093451" y="1589"/>
            <a:ext cx="996949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C8A9032-7517-417C-B696-305E5CE941C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373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2EC76-2854-4707-8846-F9AF3A1493AB}" type="datetimeFigureOut">
              <a:rPr lang="fr-FR"/>
              <a:pPr>
                <a:defRPr/>
              </a:pPr>
              <a:t>22/06/2022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937AA-1C0F-4998-8A59-46034C0CF8D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054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AD789-6F9E-4164-A8CA-82A2023DD848}" type="datetimeFigureOut">
              <a:rPr lang="fr-FR"/>
              <a:pPr>
                <a:defRPr/>
              </a:pPr>
              <a:t>22/06/2022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16FF0-0DC8-410F-8634-FDE34FFF07C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7116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98339-45EE-4412-A8AB-FF8D793477C0}" type="datetimeFigureOut">
              <a:rPr lang="fr-FR"/>
              <a:pPr>
                <a:defRPr/>
              </a:pPr>
              <a:t>22/06/2022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EA406-A3B5-46F1-9736-7AC4C070C0E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3738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62514-95A7-44EE-B45C-4F3279A3ED46}" type="datetimeFigureOut">
              <a:rPr lang="fr-FR"/>
              <a:pPr>
                <a:defRPr/>
              </a:pPr>
              <a:t>22/06/2022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65544-F8E4-4DA3-9FB6-DEE6C21980A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362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9306D-8A4C-49CA-90F0-313C6EE87691}" type="datetimeFigureOut">
              <a:rPr lang="fr-FR"/>
              <a:pPr>
                <a:defRPr/>
              </a:pPr>
              <a:t>22/06/2022</a:t>
            </a:fld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3E4C9-D363-4E03-935D-3A7BC73AB97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8622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E9E1969-3763-48DA-896E-44657C1C1E83}" type="datetimeFigureOut">
              <a:rPr lang="fr-FR"/>
              <a:pPr>
                <a:defRPr/>
              </a:pPr>
              <a:t>22/06/2022</a:t>
            </a:fld>
            <a:endParaRPr lang="fr-FR"/>
          </a:p>
        </p:txBody>
      </p:sp>
      <p:sp>
        <p:nvSpPr>
          <p:cNvPr id="8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AA94119-DE58-4DAA-A2DE-B2657C0597D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9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2693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8777818" y="612775"/>
            <a:ext cx="1276349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314F7-6EEE-4329-A83D-464BD11B2F08}" type="datetimeFigureOut">
              <a:rPr lang="fr-FR"/>
              <a:pPr>
                <a:defRPr/>
              </a:pPr>
              <a:t>22/06/2022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9FDEB-9AA5-47B5-88EF-B32901F00AB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1904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8C2B4-F97F-44BB-AD14-E55D661BA7B5}" type="datetimeFigureOut">
              <a:rPr lang="fr-FR"/>
              <a:pPr>
                <a:defRPr/>
              </a:pPr>
              <a:t>22/06/2022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2FC8D-278C-4ECF-9F7B-2946BD805E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6875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E217A-3F07-43E9-9ADE-56C32BA4F533}" type="datetimeFigureOut">
              <a:rPr lang="fr-FR"/>
              <a:pPr>
                <a:defRPr/>
              </a:pPr>
              <a:t>22/06/2022</a:t>
            </a:fld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5EA5D-80BF-41A8-818C-5F1DAB0BAA7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6115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EAABC-F9AE-42FC-8DCA-2EFB08F7E5A9}" type="datetimeFigureOut">
              <a:rPr lang="fr-FR"/>
              <a:pPr>
                <a:defRPr/>
              </a:pPr>
              <a:t>22/06/2022</a:t>
            </a:fld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281DD-2986-49E6-B1EE-DEAC432460C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189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4"/>
            <a:ext cx="12192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12192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6"/>
            <a:ext cx="12192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7213600" y="360364"/>
            <a:ext cx="49784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7213600" y="439739"/>
            <a:ext cx="49784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7209367" y="496889"/>
            <a:ext cx="4085167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9831917" y="588963"/>
            <a:ext cx="21336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12113684" y="-1588"/>
            <a:ext cx="762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8651" y="-1588"/>
            <a:ext cx="381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251" y="-1588"/>
            <a:ext cx="12700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11967633" y="-1588"/>
            <a:ext cx="35984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11887201" y="0"/>
            <a:ext cx="74084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11832167" y="0"/>
            <a:ext cx="10584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609600" y="1143000"/>
            <a:ext cx="10972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40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609600" y="2249488"/>
            <a:ext cx="109728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8782051" y="612775"/>
            <a:ext cx="1276349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789E61-47EC-4F8F-B0D4-F9D51B81A96F}" type="datetimeFigureOut">
              <a:rPr lang="fr-FR"/>
              <a:pPr>
                <a:defRPr/>
              </a:pPr>
              <a:t>22/06/2022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7010401" y="612775"/>
            <a:ext cx="1767417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0898717" y="1588"/>
            <a:ext cx="1016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DAE9AB-3AFD-4FB3-A4DB-8EA4B0D0137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73" r:id="rId2"/>
    <p:sldLayoutId id="2147483774" r:id="rId3"/>
    <p:sldLayoutId id="2147483775" r:id="rId4"/>
    <p:sldLayoutId id="2147483782" r:id="rId5"/>
    <p:sldLayoutId id="2147483783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8CADAE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8CADAE"/>
        </a:buClr>
        <a:buFont typeface="Georgia" pitchFamily="18" charset="0"/>
        <a:buChar char="▫"/>
        <a:defRPr sz="2000" kern="1200">
          <a:solidFill>
            <a:srgbClr val="8CADAE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87688" y="4318498"/>
            <a:ext cx="5612434" cy="230832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  <a:cs typeface="+mn-cs"/>
              </a:rPr>
              <a:t>ENGAGEMENT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itchFamily="34" charset="0"/>
                <a:cs typeface="+mn-cs"/>
              </a:rPr>
              <a:t>WEGWEISER</a:t>
            </a:r>
            <a:endParaRPr lang="fr-FR" sz="7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Narrow" pitchFamily="34" charset="0"/>
              <a:cs typeface="+mn-cs"/>
            </a:endParaRPr>
          </a:p>
        </p:txBody>
      </p:sp>
      <p:pic>
        <p:nvPicPr>
          <p:cNvPr id="9" name="Picture 2" descr="Ehrenamtliches Engagement - bunt und vielfält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776" y="476672"/>
            <a:ext cx="3553594" cy="25609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gner un rectangle avec un coin diagonal 1"/>
          <p:cNvSpPr/>
          <p:nvPr/>
        </p:nvSpPr>
        <p:spPr>
          <a:xfrm>
            <a:off x="2207568" y="2660965"/>
            <a:ext cx="1946609" cy="707549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NATUR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6600056" y="2660965"/>
            <a:ext cx="3600400" cy="576064"/>
          </a:xfrm>
          <a:prstGeom prst="wedgeRectCallout">
            <a:avLst>
              <a:gd name="adj1" fmla="val 32561"/>
              <a:gd name="adj2" fmla="val 10438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Strände</a:t>
            </a:r>
            <a: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sauber</a:t>
            </a:r>
            <a: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machen</a:t>
            </a:r>
            <a:endParaRPr lang="fr-F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631504" y="4581128"/>
            <a:ext cx="92890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 3" panose="05040102010807070707" pitchFamily="18" charset="2"/>
              <a:buChar char=""/>
            </a:pP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Wenn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du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dich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für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Natur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einsetzen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willst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,</a:t>
            </a:r>
          </a:p>
          <a:p>
            <a:pPr algn="ctr"/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kannst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du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zum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Beispiel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Strände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sauber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machen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!</a:t>
            </a:r>
          </a:p>
          <a:p>
            <a:pPr marL="457200" indent="-457200" algn="ctr">
              <a:buFont typeface="Wingdings 3" panose="05040102010807070707" pitchFamily="18" charset="2"/>
              <a:buChar char=""/>
            </a:pPr>
            <a:endParaRPr lang="fr-F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562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gner un rectangle avec un coin diagonal 1"/>
          <p:cNvSpPr/>
          <p:nvPr/>
        </p:nvSpPr>
        <p:spPr>
          <a:xfrm>
            <a:off x="2207568" y="2660965"/>
            <a:ext cx="1946609" cy="707549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GESUNDHEIT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6600056" y="2660965"/>
            <a:ext cx="2160240" cy="576064"/>
          </a:xfrm>
          <a:prstGeom prst="wedgeRectCallout">
            <a:avLst>
              <a:gd name="adj1" fmla="val 32561"/>
              <a:gd name="adj2" fmla="val 10438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Sanitäter</a:t>
            </a:r>
            <a: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sein</a:t>
            </a:r>
            <a:endParaRPr lang="fr-F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847528" y="4581128"/>
            <a:ext cx="7992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 3" panose="05040102010807070707" pitchFamily="18" charset="2"/>
              <a:buChar char=""/>
            </a:pP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Wenn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du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dich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für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Gesundheit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einsetzen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willst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,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kannst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du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zum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Beispiel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Sanitäter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sein!</a:t>
            </a:r>
          </a:p>
          <a:p>
            <a:pPr marL="457200" indent="-457200" algn="ctr">
              <a:buFont typeface="Wingdings 3" panose="05040102010807070707" pitchFamily="18" charset="2"/>
              <a:buChar char=""/>
            </a:pPr>
            <a:endParaRPr lang="fr-F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8622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gner un rectangle avec un coin diagonal 1"/>
          <p:cNvSpPr/>
          <p:nvPr/>
        </p:nvSpPr>
        <p:spPr>
          <a:xfrm>
            <a:off x="2207568" y="2660965"/>
            <a:ext cx="1946609" cy="707549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KINDER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6600056" y="2660965"/>
            <a:ext cx="2160240" cy="576064"/>
          </a:xfrm>
          <a:prstGeom prst="wedgeRectCallout">
            <a:avLst>
              <a:gd name="adj1" fmla="val 32561"/>
              <a:gd name="adj2" fmla="val 10438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Kurse</a:t>
            </a:r>
            <a: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geben</a:t>
            </a:r>
            <a:endParaRPr lang="fr-F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847528" y="4581128"/>
            <a:ext cx="7992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 3" panose="05040102010807070707" pitchFamily="18" charset="2"/>
              <a:buChar char=""/>
            </a:pP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Wenn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du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dich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für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Kinder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einsetzen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willst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,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kannst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du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zum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Beispiel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Kurse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geben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!</a:t>
            </a:r>
          </a:p>
          <a:p>
            <a:pPr marL="457200" indent="-457200" algn="ctr">
              <a:buFont typeface="Wingdings 3" panose="05040102010807070707" pitchFamily="18" charset="2"/>
              <a:buChar char=""/>
            </a:pPr>
            <a:endParaRPr lang="fr-F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164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gner un rectangle avec un coin diagonal 1"/>
          <p:cNvSpPr/>
          <p:nvPr/>
        </p:nvSpPr>
        <p:spPr>
          <a:xfrm>
            <a:off x="2207568" y="2660965"/>
            <a:ext cx="1946609" cy="707549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SPORT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6023992" y="2660965"/>
            <a:ext cx="5040560" cy="576064"/>
          </a:xfrm>
          <a:prstGeom prst="wedgeRectCallout">
            <a:avLst>
              <a:gd name="adj1" fmla="val 32561"/>
              <a:gd name="adj2" fmla="val 10438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</a:t>
            </a:r>
            <a: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Handballturnier</a:t>
            </a:r>
            <a: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organisieren</a:t>
            </a:r>
            <a:endParaRPr lang="fr-F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4581128"/>
            <a:ext cx="1219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 3" panose="05040102010807070707" pitchFamily="18" charset="2"/>
              <a:buChar char=""/>
            </a:pP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Wenn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du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dich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für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Sport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einsetzen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willst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,</a:t>
            </a:r>
          </a:p>
          <a:p>
            <a:pPr algn="ctr"/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kannst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du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zum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Beispiel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ein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Handballturnier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organisieren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!</a:t>
            </a:r>
          </a:p>
          <a:p>
            <a:pPr marL="457200" indent="-457200" algn="ctr">
              <a:buFont typeface="Wingdings 3" panose="05040102010807070707" pitchFamily="18" charset="2"/>
              <a:buChar char=""/>
            </a:pPr>
            <a:endParaRPr lang="fr-F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902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gner un rectangle avec un coin diagonal 1"/>
          <p:cNvSpPr/>
          <p:nvPr/>
        </p:nvSpPr>
        <p:spPr>
          <a:xfrm>
            <a:off x="2207568" y="2660965"/>
            <a:ext cx="1946609" cy="707549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MEDIEN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5303912" y="2660965"/>
            <a:ext cx="4968552" cy="576064"/>
          </a:xfrm>
          <a:prstGeom prst="wedgeRectCallout">
            <a:avLst>
              <a:gd name="adj1" fmla="val 32561"/>
              <a:gd name="adj2" fmla="val 10438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Für</a:t>
            </a:r>
            <a: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 </a:t>
            </a:r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Schülerzeitung</a:t>
            </a:r>
            <a: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schreiben</a:t>
            </a:r>
            <a:endParaRPr lang="fr-F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4581128"/>
            <a:ext cx="1219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 3" panose="05040102010807070707" pitchFamily="18" charset="2"/>
              <a:buChar char=""/>
            </a:pP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Wenn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du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dich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für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Medien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einsetzen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willst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,</a:t>
            </a:r>
          </a:p>
          <a:p>
            <a:pPr algn="ctr"/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kannst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du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zum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Beispiel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für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die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Schülerzeitung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schreiben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!</a:t>
            </a:r>
          </a:p>
          <a:p>
            <a:pPr marL="457200" indent="-457200" algn="ctr">
              <a:buFont typeface="Wingdings 3" panose="05040102010807070707" pitchFamily="18" charset="2"/>
              <a:buChar char=""/>
            </a:pPr>
            <a:endParaRPr lang="fr-F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061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999656" y="3212976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Mach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weiter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157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47928" y="1690868"/>
            <a:ext cx="2160240" cy="576064"/>
          </a:xfrm>
          <a:prstGeom prst="wedgeRectCallout">
            <a:avLst>
              <a:gd name="adj1" fmla="val 32561"/>
              <a:gd name="adj2" fmla="val 10438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Müll</a:t>
            </a:r>
            <a: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sammeln</a:t>
            </a:r>
            <a:endParaRPr lang="fr-F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688288" y="3382338"/>
            <a:ext cx="2160240" cy="576064"/>
          </a:xfrm>
          <a:prstGeom prst="wedgeRectCallout">
            <a:avLst>
              <a:gd name="adj1" fmla="val 16100"/>
              <a:gd name="adj2" fmla="val 10879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Tiere</a:t>
            </a:r>
            <a: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schützen</a:t>
            </a:r>
            <a:endParaRPr lang="fr-F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554148" y="2171099"/>
            <a:ext cx="2160240" cy="576064"/>
          </a:xfrm>
          <a:prstGeom prst="wedgeRectCallout">
            <a:avLst>
              <a:gd name="adj1" fmla="val 32561"/>
              <a:gd name="adj2" fmla="val 10438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 </a:t>
            </a:r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</a:t>
            </a:r>
            <a:endParaRPr lang="fr-F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79976" y="3062184"/>
            <a:ext cx="2325142" cy="576064"/>
          </a:xfrm>
          <a:prstGeom prst="wedgeRectCallout">
            <a:avLst>
              <a:gd name="adj1" fmla="val 32561"/>
              <a:gd name="adj2" fmla="val 10438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Anderen</a:t>
            </a:r>
            <a: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helfen</a:t>
            </a:r>
            <a:endParaRPr lang="fr-F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968208" y="1103109"/>
            <a:ext cx="2160240" cy="576064"/>
          </a:xfrm>
          <a:prstGeom prst="wedgeRectCallout">
            <a:avLst>
              <a:gd name="adj1" fmla="val 9633"/>
              <a:gd name="adj2" fmla="val 9116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Sanitäter</a:t>
            </a:r>
            <a: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sein</a:t>
            </a:r>
            <a:endParaRPr lang="fr-F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91944" y="4471567"/>
            <a:ext cx="3293144" cy="576064"/>
          </a:xfrm>
          <a:prstGeom prst="wedgeRectCallout">
            <a:avLst>
              <a:gd name="adj1" fmla="val 26682"/>
              <a:gd name="adj2" fmla="val 88956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Senioren</a:t>
            </a:r>
            <a: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besuchen</a:t>
            </a:r>
            <a:endParaRPr lang="fr-F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552384" y="4646206"/>
            <a:ext cx="2160240" cy="576064"/>
          </a:xfrm>
          <a:prstGeom prst="wedgeRectCallout">
            <a:avLst>
              <a:gd name="adj1" fmla="val 9633"/>
              <a:gd name="adj2" fmla="val 9116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????????</a:t>
            </a:r>
            <a:endParaRPr lang="fr-F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400373" y="1305603"/>
            <a:ext cx="1152128" cy="311077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TIERE</a:t>
            </a:r>
            <a:endParaRPr lang="fr-FR" dirty="0"/>
          </a:p>
        </p:txBody>
      </p:sp>
      <p:sp>
        <p:nvSpPr>
          <p:cNvPr id="17" name="Rogner un rectangle avec un coin diagonal 16"/>
          <p:cNvSpPr/>
          <p:nvPr/>
        </p:nvSpPr>
        <p:spPr>
          <a:xfrm>
            <a:off x="1161056" y="679979"/>
            <a:ext cx="1152128" cy="311077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SPORT</a:t>
            </a:r>
            <a:endParaRPr lang="fr-FR" dirty="0"/>
          </a:p>
        </p:txBody>
      </p:sp>
      <p:sp>
        <p:nvSpPr>
          <p:cNvPr id="18" name="Rogner un rectangle avec un coin diagonal 17"/>
          <p:cNvSpPr/>
          <p:nvPr/>
        </p:nvSpPr>
        <p:spPr>
          <a:xfrm>
            <a:off x="3165909" y="761536"/>
            <a:ext cx="1548718" cy="311077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SOZIALES</a:t>
            </a:r>
            <a:endParaRPr lang="fr-FR" dirty="0"/>
          </a:p>
        </p:txBody>
      </p:sp>
      <p:sp>
        <p:nvSpPr>
          <p:cNvPr id="19" name="Rogner un rectangle avec un coin diagonal 18"/>
          <p:cNvSpPr/>
          <p:nvPr/>
        </p:nvSpPr>
        <p:spPr>
          <a:xfrm>
            <a:off x="2389413" y="1547601"/>
            <a:ext cx="1276598" cy="311077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KULTUR</a:t>
            </a:r>
            <a:endParaRPr lang="fr-FR" dirty="0"/>
          </a:p>
        </p:txBody>
      </p:sp>
      <p:sp>
        <p:nvSpPr>
          <p:cNvPr id="20" name="Rogner un rectangle avec un coin diagonal 19"/>
          <p:cNvSpPr/>
          <p:nvPr/>
        </p:nvSpPr>
        <p:spPr>
          <a:xfrm>
            <a:off x="554810" y="2039336"/>
            <a:ext cx="1152128" cy="311077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NATUR</a:t>
            </a:r>
            <a:endParaRPr lang="fr-FR" dirty="0"/>
          </a:p>
        </p:txBody>
      </p:sp>
      <p:sp>
        <p:nvSpPr>
          <p:cNvPr id="21" name="Rogner un rectangle avec un coin diagonal 20"/>
          <p:cNvSpPr/>
          <p:nvPr/>
        </p:nvSpPr>
        <p:spPr>
          <a:xfrm>
            <a:off x="2253195" y="2372644"/>
            <a:ext cx="1914052" cy="311077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GESUNDHEIT</a:t>
            </a:r>
            <a:endParaRPr lang="fr-FR" dirty="0"/>
          </a:p>
        </p:txBody>
      </p:sp>
      <p:sp>
        <p:nvSpPr>
          <p:cNvPr id="22" name="Rogner un rectangle avec un coin diagonal 21"/>
          <p:cNvSpPr/>
          <p:nvPr/>
        </p:nvSpPr>
        <p:spPr>
          <a:xfrm>
            <a:off x="3284860" y="3028608"/>
            <a:ext cx="1310816" cy="311077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KINDER</a:t>
            </a:r>
            <a:endParaRPr lang="fr-FR" dirty="0"/>
          </a:p>
        </p:txBody>
      </p:sp>
      <p:sp>
        <p:nvSpPr>
          <p:cNvPr id="23" name="Rogner un rectangle avec un coin diagonal 22"/>
          <p:cNvSpPr/>
          <p:nvPr/>
        </p:nvSpPr>
        <p:spPr>
          <a:xfrm>
            <a:off x="92954" y="2897869"/>
            <a:ext cx="1289149" cy="311077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POLITIK</a:t>
            </a:r>
            <a:endParaRPr lang="fr-FR" dirty="0"/>
          </a:p>
        </p:txBody>
      </p:sp>
      <p:sp>
        <p:nvSpPr>
          <p:cNvPr id="24" name="Rogner un rectangle avec un coin diagonal 23"/>
          <p:cNvSpPr/>
          <p:nvPr/>
        </p:nvSpPr>
        <p:spPr>
          <a:xfrm>
            <a:off x="1614114" y="3403304"/>
            <a:ext cx="1278162" cy="311077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MEDIEN</a:t>
            </a:r>
            <a:endParaRPr lang="fr-FR" dirty="0"/>
          </a:p>
        </p:txBody>
      </p:sp>
      <p:sp>
        <p:nvSpPr>
          <p:cNvPr id="25" name="Rogner un rectangle avec un coin diagonal 24"/>
          <p:cNvSpPr/>
          <p:nvPr/>
        </p:nvSpPr>
        <p:spPr>
          <a:xfrm>
            <a:off x="461986" y="3889015"/>
            <a:ext cx="1152128" cy="311077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MUSIK</a:t>
            </a:r>
            <a:endParaRPr lang="fr-FR" dirty="0"/>
          </a:p>
        </p:txBody>
      </p:sp>
      <p:sp>
        <p:nvSpPr>
          <p:cNvPr id="26" name="Rogner un rectangle avec un coin diagonal 25"/>
          <p:cNvSpPr/>
          <p:nvPr/>
        </p:nvSpPr>
        <p:spPr>
          <a:xfrm>
            <a:off x="2253195" y="3995650"/>
            <a:ext cx="1152128" cy="311077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??????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1919536" y="5804816"/>
            <a:ext cx="82809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 3" panose="05040102010807070707" pitchFamily="18" charset="2"/>
              <a:buChar char=""/>
            </a:pP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Wenn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du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dich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für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……………..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einsetzen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willst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,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kannst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du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zum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Beispiel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………………………..!</a:t>
            </a:r>
          </a:p>
          <a:p>
            <a:pPr marL="457200" indent="-457200" algn="ctr">
              <a:buFont typeface="Wingdings 3" panose="05040102010807070707" pitchFamily="18" charset="2"/>
              <a:buChar char=""/>
            </a:pPr>
            <a:endParaRPr lang="fr-F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619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-8384" y="1412776"/>
            <a:ext cx="111449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 3" panose="05040102010807070707" pitchFamily="18" charset="2"/>
              <a:buChar char=""/>
            </a:pP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Wenn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du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dich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für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Natur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einsetzen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willst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,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kannst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du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zum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Beispiel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Müll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sammeln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!</a:t>
            </a:r>
          </a:p>
          <a:p>
            <a:pPr marL="457200" indent="-457200">
              <a:buFont typeface="Wingdings 3" panose="05040102010807070707" pitchFamily="18" charset="2"/>
              <a:buChar char=""/>
            </a:pPr>
            <a:endParaRPr lang="fr-F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686185"/>
            <a:ext cx="11763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Dein</a:t>
            </a:r>
            <a:r>
              <a:rPr lang="fr-F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Freund </a:t>
            </a:r>
            <a:r>
              <a:rPr lang="fr-FR" sz="2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kann</a:t>
            </a:r>
            <a:r>
              <a:rPr lang="fr-F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sich</a:t>
            </a:r>
            <a:r>
              <a:rPr lang="fr-F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nicht</a:t>
            </a:r>
            <a:r>
              <a:rPr lang="fr-F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entscheiden</a:t>
            </a:r>
            <a:r>
              <a:rPr lang="fr-F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.</a:t>
            </a:r>
            <a:r>
              <a:rPr lang="fr-FR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Gib</a:t>
            </a:r>
            <a:r>
              <a:rPr lang="fr-F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ihm</a:t>
            </a:r>
            <a:r>
              <a:rPr lang="fr-F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Ratschläge</a:t>
            </a:r>
            <a:r>
              <a:rPr lang="fr-F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fr-FR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-8384" y="2637167"/>
            <a:ext cx="11288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 3" panose="05040102010807070707" pitchFamily="18" charset="2"/>
              <a:buChar char=""/>
            </a:pP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Wenn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du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dich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für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……………………..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einsetzen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willst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,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kannst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du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zum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Beispiel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……………………………………………………. 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!</a:t>
            </a:r>
            <a:endParaRPr lang="fr-F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 3" panose="05040102010807070707" pitchFamily="18" charset="2"/>
            </a:endParaRPr>
          </a:p>
          <a:p>
            <a:pPr marL="457200" indent="-457200">
              <a:buFont typeface="Wingdings 3" panose="05040102010807070707" pitchFamily="18" charset="2"/>
              <a:buChar char=""/>
            </a:pPr>
            <a:endParaRPr lang="fr-F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-8384" y="3992942"/>
            <a:ext cx="11288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 3" panose="05040102010807070707" pitchFamily="18" charset="2"/>
              <a:buChar char=""/>
            </a:pP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Wenn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du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dich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für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……………………..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einsetzen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willst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,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kannst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du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zum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Beispiel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……………………………………………………. 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!</a:t>
            </a:r>
            <a:endParaRPr lang="fr-F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 3" panose="05040102010807070707" pitchFamily="18" charset="2"/>
            </a:endParaRPr>
          </a:p>
          <a:p>
            <a:pPr marL="457200" indent="-457200">
              <a:buFont typeface="Wingdings 3" panose="05040102010807070707" pitchFamily="18" charset="2"/>
              <a:buChar char=""/>
            </a:pPr>
            <a:endParaRPr lang="fr-F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-8384" y="5377937"/>
            <a:ext cx="11288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 3" panose="05040102010807070707" pitchFamily="18" charset="2"/>
              <a:buChar char=""/>
            </a:pP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Wenn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du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dich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für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……………………..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einsetzen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willst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,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kannst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du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zum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Beispiel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……………………………………………………. 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!</a:t>
            </a:r>
            <a:endParaRPr lang="fr-F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 3" panose="05040102010807070707" pitchFamily="18" charset="2"/>
            </a:endParaRPr>
          </a:p>
          <a:p>
            <a:pPr marL="457200" indent="-457200">
              <a:buFont typeface="Wingdings 3" panose="05040102010807070707" pitchFamily="18" charset="2"/>
              <a:buChar char=""/>
            </a:pPr>
            <a:endParaRPr lang="fr-F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4" descr="C:\Users\Pierre\Pictures\Bibliothèque multimédia Microsoft\j043395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8685" y="597748"/>
            <a:ext cx="1223315" cy="1223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415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-8384" y="1412776"/>
            <a:ext cx="111449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 3" panose="05040102010807070707" pitchFamily="18" charset="2"/>
              <a:buChar char=""/>
            </a:pP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Ich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will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mich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für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…………………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einsetzen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.</a:t>
            </a:r>
          </a:p>
          <a:p>
            <a:pPr marL="457200" indent="-457200">
              <a:buFont typeface="Wingdings 3" panose="05040102010807070707" pitchFamily="18" charset="2"/>
              <a:buChar char=""/>
            </a:pP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Ich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kann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zum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Beispiel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………………………………….. !</a:t>
            </a:r>
          </a:p>
          <a:p>
            <a:pPr marL="457200" indent="-457200">
              <a:buFont typeface="Wingdings 3" panose="05040102010807070707" pitchFamily="18" charset="2"/>
              <a:buChar char=""/>
            </a:pPr>
            <a:endParaRPr lang="fr-F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686185"/>
            <a:ext cx="11763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Mein</a:t>
            </a:r>
            <a:r>
              <a:rPr lang="fr-F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Engagement:</a:t>
            </a:r>
            <a:endParaRPr lang="fr-FR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289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63352" y="386236"/>
            <a:ext cx="46434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Bilan grammatical :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63352" y="1079997"/>
            <a:ext cx="694848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Les pronoms personnels réfléchis :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63352" y="1800722"/>
            <a:ext cx="10585176" cy="9540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 pronom personnel réfléchi renvoie à la même personne que le sujet.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811287" y="2888185"/>
            <a:ext cx="7885113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F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interessiere</a:t>
            </a: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		</a:t>
            </a:r>
            <a:r>
              <a:rPr lang="fr-F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für</a:t>
            </a: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Musik</a:t>
            </a: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811286" y="3391422"/>
            <a:ext cx="781208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Du   </a:t>
            </a:r>
            <a:r>
              <a:rPr lang="fr-F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interessierst</a:t>
            </a: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	</a:t>
            </a:r>
            <a:r>
              <a:rPr lang="fr-F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für</a:t>
            </a: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Musik</a:t>
            </a: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811287" y="3896246"/>
            <a:ext cx="6659563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Er / </a:t>
            </a:r>
            <a:r>
              <a:rPr lang="fr-F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sie</a:t>
            </a: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interessiert</a:t>
            </a: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		</a:t>
            </a:r>
            <a:r>
              <a:rPr lang="fr-F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für</a:t>
            </a: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Musik</a:t>
            </a: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267670" y="2917556"/>
            <a:ext cx="1368425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mich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267670" y="3420793"/>
            <a:ext cx="13684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dich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267670" y="3925617"/>
            <a:ext cx="1368425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sich</a:t>
            </a:r>
          </a:p>
        </p:txBody>
      </p:sp>
      <p:sp>
        <p:nvSpPr>
          <p:cNvPr id="12" name="Ellipse 11"/>
          <p:cNvSpPr/>
          <p:nvPr/>
        </p:nvSpPr>
        <p:spPr>
          <a:xfrm>
            <a:off x="5249812" y="2867782"/>
            <a:ext cx="1008062" cy="576263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1841857" y="2815159"/>
            <a:ext cx="684213" cy="576263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18" name="Connecteur droit 17"/>
          <p:cNvCxnSpPr/>
          <p:nvPr/>
        </p:nvCxnSpPr>
        <p:spPr>
          <a:xfrm rot="5400000" flipH="1" flipV="1">
            <a:off x="3005341" y="1945209"/>
            <a:ext cx="444500" cy="1539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3965932" y="2503213"/>
            <a:ext cx="1584325" cy="34766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1811286" y="4472517"/>
            <a:ext cx="694848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Autres verbes :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2495286" y="4972583"/>
            <a:ext cx="694848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</a:t>
            </a:r>
            <a:r>
              <a:rPr lang="fr-FR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sich</a:t>
            </a: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informieren</a:t>
            </a: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2495286" y="5401211"/>
            <a:ext cx="694848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</a:t>
            </a:r>
            <a:r>
              <a:rPr lang="fr-FR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sich</a:t>
            </a: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engagieren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495286" y="5877468"/>
            <a:ext cx="694848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</a:t>
            </a:r>
            <a:r>
              <a:rPr lang="fr-FR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sich</a:t>
            </a: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setzen</a:t>
            </a:r>
            <a:endParaRPr lang="fr-FR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495286" y="6306096"/>
            <a:ext cx="694848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 3"/>
              </a:rPr>
              <a:t></a:t>
            </a:r>
            <a:r>
              <a:rPr lang="fr-FR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sich</a:t>
            </a: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vor/</a:t>
            </a:r>
            <a:r>
              <a:rPr lang="fr-F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stellen</a:t>
            </a: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(se présenter)</a:t>
            </a:r>
          </a:p>
        </p:txBody>
      </p:sp>
    </p:spTree>
    <p:extLst>
      <p:ext uri="{BB962C8B-B14F-4D97-AF65-F5344CB8AC3E}">
        <p14:creationId xmlns:p14="http://schemas.microsoft.com/office/powerpoint/2010/main" val="1155480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4" grpId="0" animBg="1"/>
      <p:bldP spid="16" grpId="0"/>
      <p:bldP spid="17" grpId="0"/>
      <p:bldP spid="20" grpId="0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168266" y="4293096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Sich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einsetzen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sich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engagieren</a:t>
            </a:r>
            <a:endParaRPr lang="fr-F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 descr="Résultat de recherche d'images pour &quot;attention png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896" y="1700808"/>
            <a:ext cx="2209428" cy="2209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580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Pierre\Pictures\Bibliothèque multimédia Microsoft\j043395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188" y="2276872"/>
            <a:ext cx="1511623" cy="1511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4763851" y="4077072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Buch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Seite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61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fr-FR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757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465"/>
          <a:stretch/>
        </p:blipFill>
        <p:spPr>
          <a:xfrm>
            <a:off x="911424" y="1052736"/>
            <a:ext cx="10470636" cy="3168352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343472" y="4725144"/>
            <a:ext cx="105851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Und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du?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Wofür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interessierst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du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dich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423592" y="5714092"/>
            <a:ext cx="105851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interessiere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für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…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Virage 4"/>
          <p:cNvSpPr/>
          <p:nvPr/>
        </p:nvSpPr>
        <p:spPr>
          <a:xfrm rot="10800000" flipH="1">
            <a:off x="1559496" y="5373216"/>
            <a:ext cx="792088" cy="86409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26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15680" y="2564904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Wofür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man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sich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einsetzen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215680" y="3861048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 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sich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für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einsetzen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</p:txBody>
      </p:sp>
      <p:pic>
        <p:nvPicPr>
          <p:cNvPr id="6" name="Picture 5" descr="C:\Users\Pierre\Pictures\Bibliothèque multimédia Microsoft\j043164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4813" y="764704"/>
            <a:ext cx="1296145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6180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can0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58" t="26967" r="10220" b="53304"/>
          <a:stretch>
            <a:fillRect/>
          </a:stretch>
        </p:blipFill>
        <p:spPr bwMode="auto">
          <a:xfrm>
            <a:off x="1631504" y="1484784"/>
            <a:ext cx="8625530" cy="29523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3" name="ZoneTexte 2"/>
          <p:cNvSpPr txBox="1"/>
          <p:nvPr/>
        </p:nvSpPr>
        <p:spPr>
          <a:xfrm>
            <a:off x="2847925" y="5301208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 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sich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für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einsetzen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506839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can0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58" t="26967" r="10220" b="53304"/>
          <a:stretch>
            <a:fillRect/>
          </a:stretch>
        </p:blipFill>
        <p:spPr bwMode="auto">
          <a:xfrm>
            <a:off x="1631504" y="1484784"/>
            <a:ext cx="8625530" cy="29523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5" name="Rectangle 4"/>
          <p:cNvSpPr/>
          <p:nvPr/>
        </p:nvSpPr>
        <p:spPr>
          <a:xfrm>
            <a:off x="551384" y="620688"/>
            <a:ext cx="2160240" cy="576064"/>
          </a:xfrm>
          <a:prstGeom prst="wedgeRectCallout">
            <a:avLst>
              <a:gd name="adj1" fmla="val 32561"/>
              <a:gd name="adj2" fmla="val 10438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Müll</a:t>
            </a:r>
            <a: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sammeln</a:t>
            </a:r>
            <a:endParaRPr lang="fr-F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64149" y="548680"/>
            <a:ext cx="2160240" cy="576064"/>
          </a:xfrm>
          <a:prstGeom prst="wedgeRectCallout">
            <a:avLst>
              <a:gd name="adj1" fmla="val 20493"/>
              <a:gd name="adj2" fmla="val 11328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Tiere</a:t>
            </a:r>
            <a: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schützen</a:t>
            </a:r>
            <a:endParaRPr lang="fr-F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768408" y="2492896"/>
            <a:ext cx="2160240" cy="576064"/>
          </a:xfrm>
          <a:prstGeom prst="wedgeRectCallout">
            <a:avLst>
              <a:gd name="adj1" fmla="val -68868"/>
              <a:gd name="adj2" fmla="val 3251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 </a:t>
            </a:r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</a:t>
            </a:r>
            <a:endParaRPr lang="fr-F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112224" y="4698523"/>
            <a:ext cx="2325142" cy="576064"/>
          </a:xfrm>
          <a:prstGeom prst="wedgeRectCallout">
            <a:avLst>
              <a:gd name="adj1" fmla="val -37559"/>
              <a:gd name="adj2" fmla="val -112746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Anderen</a:t>
            </a:r>
            <a: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helfen</a:t>
            </a:r>
            <a:endParaRPr lang="fr-F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39816" y="4731800"/>
            <a:ext cx="2160240" cy="576064"/>
          </a:xfrm>
          <a:prstGeom prst="wedgeRectCallout">
            <a:avLst>
              <a:gd name="adj1" fmla="val 28401"/>
              <a:gd name="adj2" fmla="val -106506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Sanitäter</a:t>
            </a:r>
            <a: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sein</a:t>
            </a:r>
            <a:endParaRPr lang="fr-F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4879677"/>
            <a:ext cx="3293144" cy="576064"/>
          </a:xfrm>
          <a:prstGeom prst="wedgeRectCallout">
            <a:avLst>
              <a:gd name="adj1" fmla="val 43185"/>
              <a:gd name="adj2" fmla="val -10272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Senioren</a:t>
            </a:r>
            <a: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besuchen</a:t>
            </a:r>
            <a:endParaRPr lang="fr-F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847925" y="5733256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 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zum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Beispiel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...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9767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Pierre\Pictures\Bibliothèque multimédia Microsoft\j043395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188" y="2276872"/>
            <a:ext cx="1511623" cy="1511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5087888" y="4077072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Arbeitsblatt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fr-FR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547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4159" y="548680"/>
            <a:ext cx="2160240" cy="576064"/>
          </a:xfrm>
          <a:prstGeom prst="wedgeRectCallout">
            <a:avLst>
              <a:gd name="adj1" fmla="val 32561"/>
              <a:gd name="adj2" fmla="val 10438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Müll</a:t>
            </a:r>
            <a: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sammeln</a:t>
            </a:r>
            <a:endParaRPr lang="fr-F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09410" y="548680"/>
            <a:ext cx="2160240" cy="576064"/>
          </a:xfrm>
          <a:prstGeom prst="wedgeRectCallout">
            <a:avLst>
              <a:gd name="adj1" fmla="val 16100"/>
              <a:gd name="adj2" fmla="val 10879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Tiere</a:t>
            </a:r>
            <a: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schützen</a:t>
            </a:r>
            <a:endParaRPr lang="fr-F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912424" y="1544936"/>
            <a:ext cx="2160240" cy="576064"/>
          </a:xfrm>
          <a:prstGeom prst="wedgeRectCallout">
            <a:avLst>
              <a:gd name="adj1" fmla="val 11985"/>
              <a:gd name="adj2" fmla="val 11541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 </a:t>
            </a:r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</a:t>
            </a:r>
            <a:endParaRPr lang="fr-F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112224" y="548680"/>
            <a:ext cx="2325142" cy="576064"/>
          </a:xfrm>
          <a:prstGeom prst="wedgeRectCallout">
            <a:avLst>
              <a:gd name="adj1" fmla="val 32561"/>
              <a:gd name="adj2" fmla="val 10438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Anderen</a:t>
            </a:r>
            <a: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helfen</a:t>
            </a:r>
            <a:endParaRPr lang="fr-F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68008" y="1539059"/>
            <a:ext cx="2160240" cy="576064"/>
          </a:xfrm>
          <a:prstGeom prst="wedgeRectCallout">
            <a:avLst>
              <a:gd name="adj1" fmla="val 9633"/>
              <a:gd name="adj2" fmla="val 9116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Sanitäter</a:t>
            </a:r>
            <a: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sein</a:t>
            </a:r>
            <a:endParaRPr lang="fr-F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5983" y="1510260"/>
            <a:ext cx="3293144" cy="576064"/>
          </a:xfrm>
          <a:prstGeom prst="wedgeRectCallout">
            <a:avLst>
              <a:gd name="adj1" fmla="val 26682"/>
              <a:gd name="adj2" fmla="val 88956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Senioren</a:t>
            </a:r>
            <a: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besuchen</a:t>
            </a:r>
            <a:endParaRPr lang="fr-F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91827" y="2276872"/>
            <a:ext cx="678440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	Man </a:t>
            </a:r>
            <a:r>
              <a:rPr lang="fr-F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kann</a:t>
            </a: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…..</a:t>
            </a: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</a:p>
          <a:p>
            <a:pPr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	Man </a:t>
            </a:r>
            <a:r>
              <a:rPr lang="fr-F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kann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…..</a:t>
            </a:r>
            <a:endParaRPr lang="fr-F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	Man </a:t>
            </a:r>
            <a:r>
              <a:rPr lang="fr-F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kann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…..</a:t>
            </a:r>
            <a:endParaRPr lang="fr-F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	Man </a:t>
            </a:r>
            <a:r>
              <a:rPr lang="fr-F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kann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…..</a:t>
            </a:r>
            <a:endParaRPr lang="fr-F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	Man </a:t>
            </a:r>
            <a:r>
              <a:rPr lang="fr-F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kann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…..</a:t>
            </a:r>
            <a:endParaRPr lang="fr-F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	Man </a:t>
            </a:r>
            <a:r>
              <a:rPr lang="fr-F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kann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…..</a:t>
            </a:r>
            <a:endParaRPr lang="fr-F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	Man </a:t>
            </a:r>
            <a:r>
              <a:rPr lang="fr-F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kann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…..</a:t>
            </a:r>
            <a:endParaRPr lang="fr-F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		 </a:t>
            </a: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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	Man </a:t>
            </a:r>
            <a:r>
              <a:rPr lang="fr-F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kann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…..</a:t>
            </a:r>
            <a:endParaRPr lang="fr-F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	Man </a:t>
            </a:r>
            <a:r>
              <a:rPr lang="fr-F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kann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…..</a:t>
            </a:r>
            <a:endParaRPr lang="fr-F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	Man </a:t>
            </a:r>
            <a:r>
              <a:rPr lang="fr-F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kann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…..</a:t>
            </a: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ogner un rectangle avec un coin diagonal 18"/>
          <p:cNvSpPr/>
          <p:nvPr/>
        </p:nvSpPr>
        <p:spPr>
          <a:xfrm>
            <a:off x="1972555" y="2382754"/>
            <a:ext cx="1152128" cy="311077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TIERE</a:t>
            </a:r>
            <a:endParaRPr lang="fr-FR" dirty="0"/>
          </a:p>
        </p:txBody>
      </p:sp>
      <p:sp>
        <p:nvSpPr>
          <p:cNvPr id="20" name="Rogner un rectangle avec un coin diagonal 19"/>
          <p:cNvSpPr/>
          <p:nvPr/>
        </p:nvSpPr>
        <p:spPr>
          <a:xfrm>
            <a:off x="1972555" y="2823703"/>
            <a:ext cx="1152128" cy="311077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SPORT</a:t>
            </a:r>
            <a:endParaRPr lang="fr-FR" dirty="0"/>
          </a:p>
        </p:txBody>
      </p:sp>
      <p:sp>
        <p:nvSpPr>
          <p:cNvPr id="21" name="Rogner un rectangle avec un coin diagonal 20"/>
          <p:cNvSpPr/>
          <p:nvPr/>
        </p:nvSpPr>
        <p:spPr>
          <a:xfrm>
            <a:off x="1575965" y="3287030"/>
            <a:ext cx="1548718" cy="311077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SOZIALES</a:t>
            </a:r>
            <a:endParaRPr lang="fr-FR" dirty="0"/>
          </a:p>
        </p:txBody>
      </p:sp>
      <p:sp>
        <p:nvSpPr>
          <p:cNvPr id="22" name="Rogner un rectangle avec un coin diagonal 21"/>
          <p:cNvSpPr/>
          <p:nvPr/>
        </p:nvSpPr>
        <p:spPr>
          <a:xfrm>
            <a:off x="1848085" y="3723314"/>
            <a:ext cx="1276598" cy="311077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KULTUR</a:t>
            </a:r>
            <a:endParaRPr lang="fr-FR" dirty="0"/>
          </a:p>
        </p:txBody>
      </p:sp>
      <p:sp>
        <p:nvSpPr>
          <p:cNvPr id="23" name="Rogner un rectangle avec un coin diagonal 22"/>
          <p:cNvSpPr/>
          <p:nvPr/>
        </p:nvSpPr>
        <p:spPr>
          <a:xfrm>
            <a:off x="1910320" y="4210016"/>
            <a:ext cx="1152128" cy="311077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NATUR</a:t>
            </a:r>
            <a:endParaRPr lang="fr-FR" dirty="0"/>
          </a:p>
        </p:txBody>
      </p:sp>
      <p:sp>
        <p:nvSpPr>
          <p:cNvPr id="24" name="Rogner un rectangle avec un coin diagonal 23"/>
          <p:cNvSpPr/>
          <p:nvPr/>
        </p:nvSpPr>
        <p:spPr>
          <a:xfrm>
            <a:off x="1208399" y="4678239"/>
            <a:ext cx="1914052" cy="311077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GESUNDHEIT</a:t>
            </a:r>
            <a:endParaRPr lang="fr-FR" dirty="0"/>
          </a:p>
        </p:txBody>
      </p:sp>
      <p:sp>
        <p:nvSpPr>
          <p:cNvPr id="25" name="Rogner un rectangle avec un coin diagonal 24"/>
          <p:cNvSpPr/>
          <p:nvPr/>
        </p:nvSpPr>
        <p:spPr>
          <a:xfrm>
            <a:off x="1811635" y="5164941"/>
            <a:ext cx="1310816" cy="311077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KINDER</a:t>
            </a:r>
            <a:endParaRPr lang="fr-FR" dirty="0"/>
          </a:p>
        </p:txBody>
      </p:sp>
      <p:sp>
        <p:nvSpPr>
          <p:cNvPr id="26" name="Rogner un rectangle avec un coin diagonal 25"/>
          <p:cNvSpPr/>
          <p:nvPr/>
        </p:nvSpPr>
        <p:spPr>
          <a:xfrm>
            <a:off x="1822468" y="5633164"/>
            <a:ext cx="1289149" cy="311077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POLITIK</a:t>
            </a:r>
            <a:endParaRPr lang="fr-FR" dirty="0"/>
          </a:p>
        </p:txBody>
      </p:sp>
      <p:sp>
        <p:nvSpPr>
          <p:cNvPr id="27" name="Rogner un rectangle avec un coin diagonal 26"/>
          <p:cNvSpPr/>
          <p:nvPr/>
        </p:nvSpPr>
        <p:spPr>
          <a:xfrm>
            <a:off x="1844289" y="6069448"/>
            <a:ext cx="1278162" cy="311077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MEDIEN</a:t>
            </a:r>
            <a:endParaRPr lang="fr-FR" dirty="0"/>
          </a:p>
        </p:txBody>
      </p:sp>
      <p:sp>
        <p:nvSpPr>
          <p:cNvPr id="28" name="Rogner un rectangle avec un coin diagonal 27"/>
          <p:cNvSpPr/>
          <p:nvPr/>
        </p:nvSpPr>
        <p:spPr>
          <a:xfrm>
            <a:off x="1982557" y="6505732"/>
            <a:ext cx="1152128" cy="311077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MUSIK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322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63352" y="501678"/>
            <a:ext cx="6624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Wofür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willst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du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d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einsetzen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algn="ctr"/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kannst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zum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Beispiel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machen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77992" y="1938766"/>
            <a:ext cx="2160240" cy="576064"/>
          </a:xfrm>
          <a:prstGeom prst="wedgeRectCallout">
            <a:avLst>
              <a:gd name="adj1" fmla="val 32561"/>
              <a:gd name="adj2" fmla="val 10438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Müll</a:t>
            </a:r>
            <a: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sammeln</a:t>
            </a:r>
            <a:endParaRPr lang="fr-F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84520" y="922156"/>
            <a:ext cx="2160240" cy="576064"/>
          </a:xfrm>
          <a:prstGeom prst="wedgeRectCallout">
            <a:avLst>
              <a:gd name="adj1" fmla="val 16100"/>
              <a:gd name="adj2" fmla="val 10879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Tiere</a:t>
            </a:r>
            <a: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schützen</a:t>
            </a:r>
            <a:endParaRPr lang="fr-F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480376" y="2621378"/>
            <a:ext cx="2160240" cy="576064"/>
          </a:xfrm>
          <a:prstGeom prst="wedgeRectCallout">
            <a:avLst>
              <a:gd name="adj1" fmla="val 32561"/>
              <a:gd name="adj2" fmla="val 10438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 </a:t>
            </a:r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</a:t>
            </a:r>
            <a:endParaRPr lang="fr-F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51984" y="3594792"/>
            <a:ext cx="2325142" cy="576064"/>
          </a:xfrm>
          <a:prstGeom prst="wedgeRectCallout">
            <a:avLst>
              <a:gd name="adj1" fmla="val 32561"/>
              <a:gd name="adj2" fmla="val 10438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Anderen</a:t>
            </a:r>
            <a: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helfen</a:t>
            </a:r>
            <a:endParaRPr lang="fr-F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37471" y="5212858"/>
            <a:ext cx="2160240" cy="576064"/>
          </a:xfrm>
          <a:prstGeom prst="wedgeRectCallout">
            <a:avLst>
              <a:gd name="adj1" fmla="val 9633"/>
              <a:gd name="adj2" fmla="val 9116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Sanitäter</a:t>
            </a:r>
            <a: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sein</a:t>
            </a:r>
            <a:endParaRPr lang="fr-F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661320" y="4273660"/>
            <a:ext cx="3293144" cy="576064"/>
          </a:xfrm>
          <a:prstGeom prst="wedgeRectCallout">
            <a:avLst>
              <a:gd name="adj1" fmla="val 26682"/>
              <a:gd name="adj2" fmla="val 88956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Senioren</a:t>
            </a:r>
            <a: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besuchen</a:t>
            </a:r>
            <a:endParaRPr lang="fr-F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336360" y="5841622"/>
            <a:ext cx="2160240" cy="576064"/>
          </a:xfrm>
          <a:prstGeom prst="wedgeRectCallout">
            <a:avLst>
              <a:gd name="adj1" fmla="val 9633"/>
              <a:gd name="adj2" fmla="val 9116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????????</a:t>
            </a:r>
            <a:endParaRPr lang="fr-F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701849" y="1928440"/>
            <a:ext cx="1152128" cy="311077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TIERE</a:t>
            </a:r>
            <a:endParaRPr lang="fr-FR" dirty="0"/>
          </a:p>
        </p:txBody>
      </p:sp>
      <p:sp>
        <p:nvSpPr>
          <p:cNvPr id="17" name="Rogner un rectangle avec un coin diagonal 16"/>
          <p:cNvSpPr/>
          <p:nvPr/>
        </p:nvSpPr>
        <p:spPr>
          <a:xfrm>
            <a:off x="2206526" y="1536574"/>
            <a:ext cx="1152128" cy="311077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SPORT</a:t>
            </a:r>
            <a:endParaRPr lang="fr-FR" dirty="0"/>
          </a:p>
        </p:txBody>
      </p:sp>
      <p:sp>
        <p:nvSpPr>
          <p:cNvPr id="18" name="Rogner un rectangle avec un coin diagonal 17"/>
          <p:cNvSpPr/>
          <p:nvPr/>
        </p:nvSpPr>
        <p:spPr>
          <a:xfrm>
            <a:off x="3883223" y="1783228"/>
            <a:ext cx="1548718" cy="311077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SOZIALES</a:t>
            </a:r>
            <a:endParaRPr lang="fr-FR" dirty="0"/>
          </a:p>
        </p:txBody>
      </p:sp>
      <p:sp>
        <p:nvSpPr>
          <p:cNvPr id="19" name="Rogner un rectangle avec un coin diagonal 18"/>
          <p:cNvSpPr/>
          <p:nvPr/>
        </p:nvSpPr>
        <p:spPr>
          <a:xfrm>
            <a:off x="2190771" y="2193520"/>
            <a:ext cx="1276598" cy="311077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KULTUR</a:t>
            </a:r>
            <a:endParaRPr lang="fr-FR" dirty="0"/>
          </a:p>
        </p:txBody>
      </p:sp>
      <p:sp>
        <p:nvSpPr>
          <p:cNvPr id="20" name="Rogner un rectangle avec un coin diagonal 19"/>
          <p:cNvSpPr/>
          <p:nvPr/>
        </p:nvSpPr>
        <p:spPr>
          <a:xfrm>
            <a:off x="1773127" y="2793459"/>
            <a:ext cx="1152128" cy="311077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NATUR</a:t>
            </a:r>
            <a:endParaRPr lang="fr-FR" dirty="0"/>
          </a:p>
        </p:txBody>
      </p:sp>
      <p:sp>
        <p:nvSpPr>
          <p:cNvPr id="21" name="Rogner un rectangle avec un coin diagonal 20"/>
          <p:cNvSpPr/>
          <p:nvPr/>
        </p:nvSpPr>
        <p:spPr>
          <a:xfrm>
            <a:off x="3521384" y="2671199"/>
            <a:ext cx="1914052" cy="311077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GESUNDHEIT</a:t>
            </a:r>
            <a:endParaRPr lang="fr-FR" dirty="0"/>
          </a:p>
        </p:txBody>
      </p:sp>
      <p:sp>
        <p:nvSpPr>
          <p:cNvPr id="22" name="Rogner un rectangle avec un coin diagonal 21"/>
          <p:cNvSpPr/>
          <p:nvPr/>
        </p:nvSpPr>
        <p:spPr>
          <a:xfrm>
            <a:off x="3160930" y="3392568"/>
            <a:ext cx="1310816" cy="311077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KINDER</a:t>
            </a:r>
            <a:endParaRPr lang="fr-FR" dirty="0"/>
          </a:p>
        </p:txBody>
      </p:sp>
      <p:sp>
        <p:nvSpPr>
          <p:cNvPr id="23" name="Rogner un rectangle avec un coin diagonal 22"/>
          <p:cNvSpPr/>
          <p:nvPr/>
        </p:nvSpPr>
        <p:spPr>
          <a:xfrm>
            <a:off x="263352" y="3237029"/>
            <a:ext cx="1289149" cy="311077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POLITIK</a:t>
            </a:r>
            <a:endParaRPr lang="fr-FR" dirty="0"/>
          </a:p>
        </p:txBody>
      </p:sp>
      <p:sp>
        <p:nvSpPr>
          <p:cNvPr id="24" name="Rogner un rectangle avec un coin diagonal 23"/>
          <p:cNvSpPr/>
          <p:nvPr/>
        </p:nvSpPr>
        <p:spPr>
          <a:xfrm>
            <a:off x="1710110" y="3798000"/>
            <a:ext cx="1278162" cy="311077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MEDIEN</a:t>
            </a:r>
            <a:endParaRPr lang="fr-FR" dirty="0"/>
          </a:p>
        </p:txBody>
      </p:sp>
      <p:sp>
        <p:nvSpPr>
          <p:cNvPr id="25" name="Rogner un rectangle avec un coin diagonal 24"/>
          <p:cNvSpPr/>
          <p:nvPr/>
        </p:nvSpPr>
        <p:spPr>
          <a:xfrm>
            <a:off x="3816338" y="3963211"/>
            <a:ext cx="1152128" cy="311077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MUSIK</a:t>
            </a:r>
            <a:endParaRPr lang="fr-FR" dirty="0"/>
          </a:p>
        </p:txBody>
      </p:sp>
      <p:sp>
        <p:nvSpPr>
          <p:cNvPr id="26" name="Rogner un rectangle avec un coin diagonal 25"/>
          <p:cNvSpPr/>
          <p:nvPr/>
        </p:nvSpPr>
        <p:spPr>
          <a:xfrm>
            <a:off x="2253195" y="4454822"/>
            <a:ext cx="1152128" cy="311077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??????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92955" y="5667560"/>
            <a:ext cx="6624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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Ich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will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m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für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einsetzen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fr-F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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Ich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zum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Beispiel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!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8" name="Picture 5" descr="C:\Users\Pierre\Pictures\Bibliothèque multimédia Microsoft\j043164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4511" y="240430"/>
            <a:ext cx="1296145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628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gner un rectangle avec un coin diagonal 1"/>
          <p:cNvSpPr/>
          <p:nvPr/>
        </p:nvSpPr>
        <p:spPr>
          <a:xfrm>
            <a:off x="2207568" y="2660965"/>
            <a:ext cx="1946609" cy="707549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NATUR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6600056" y="2660965"/>
            <a:ext cx="2160240" cy="576064"/>
          </a:xfrm>
          <a:prstGeom prst="wedgeRectCallout">
            <a:avLst>
              <a:gd name="adj1" fmla="val 32561"/>
              <a:gd name="adj2" fmla="val 10438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Müll</a:t>
            </a:r>
            <a: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sammeln</a:t>
            </a:r>
            <a:endParaRPr lang="fr-F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847528" y="4581128"/>
            <a:ext cx="78032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 3" panose="05040102010807070707" pitchFamily="18" charset="2"/>
              <a:buChar char=""/>
            </a:pP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Wenn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du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dich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für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Natur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einsetzen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willst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,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kannst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du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zum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Beispiel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Müll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sammeln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!</a:t>
            </a:r>
          </a:p>
          <a:p>
            <a:pPr marL="457200" indent="-457200" algn="ctr">
              <a:buFont typeface="Wingdings 3" panose="05040102010807070707" pitchFamily="18" charset="2"/>
              <a:buChar char=""/>
            </a:pPr>
            <a:endParaRPr lang="fr-F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07368" y="1055256"/>
            <a:ext cx="11043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Dein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Freund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kann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sich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nicht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entscheiden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.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Gib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ihm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Ratschläge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0399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TM03457496[[fn=Parallaxe]]</Template>
  <TotalTime>401</TotalTime>
  <Words>444</Words>
  <Application>Microsoft Office PowerPoint</Application>
  <PresentationFormat>Grand écran</PresentationFormat>
  <Paragraphs>129</Paragraphs>
  <Slides>21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8" baseType="lpstr">
      <vt:lpstr>Arial</vt:lpstr>
      <vt:lpstr>Arial Narrow</vt:lpstr>
      <vt:lpstr>Georgia</vt:lpstr>
      <vt:lpstr>Trebuchet MS</vt:lpstr>
      <vt:lpstr>Wingdings 2</vt:lpstr>
      <vt:lpstr>Wingdings 3</vt:lpstr>
      <vt:lpstr>Urbain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</dc:creator>
  <cp:lastModifiedBy>PB</cp:lastModifiedBy>
  <cp:revision>56</cp:revision>
  <dcterms:created xsi:type="dcterms:W3CDTF">2011-07-30T10:46:07Z</dcterms:created>
  <dcterms:modified xsi:type="dcterms:W3CDTF">2022-06-22T15:02:55Z</dcterms:modified>
</cp:coreProperties>
</file>