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3" r:id="rId3"/>
    <p:sldId id="284" r:id="rId4"/>
    <p:sldId id="298" r:id="rId5"/>
    <p:sldId id="290" r:id="rId6"/>
    <p:sldId id="264" r:id="rId7"/>
    <p:sldId id="291" r:id="rId8"/>
    <p:sldId id="292" r:id="rId9"/>
    <p:sldId id="293" r:id="rId10"/>
    <p:sldId id="294" r:id="rId11"/>
    <p:sldId id="296" r:id="rId12"/>
    <p:sldId id="295" r:id="rId13"/>
    <p:sldId id="300" r:id="rId14"/>
    <p:sldId id="299" r:id="rId15"/>
    <p:sldId id="302" r:id="rId16"/>
    <p:sldId id="303" r:id="rId17"/>
    <p:sldId id="288" r:id="rId18"/>
    <p:sldId id="289" r:id="rId19"/>
    <p:sldId id="297" r:id="rId20"/>
    <p:sldId id="260" r:id="rId21"/>
    <p:sldId id="301" r:id="rId22"/>
    <p:sldId id="266" r:id="rId23"/>
    <p:sldId id="304" r:id="rId24"/>
    <p:sldId id="305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607" autoAdjust="0"/>
  </p:normalViewPr>
  <p:slideViewPr>
    <p:cSldViewPr snapToGrid="0">
      <p:cViewPr varScale="1">
        <p:scale>
          <a:sx n="94" d="100"/>
          <a:sy n="94" d="100"/>
        </p:scale>
        <p:origin x="269" y="8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42ACEE-ADD3-4E71-A660-A24D3DC56203}" type="datetime1">
              <a:rPr lang="fr-FR" smtClean="0"/>
              <a:t>26/05/2022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F69-A0FA-4AD0-BF85-5ABEF9DC2432}" type="datetime1">
              <a:rPr lang="fr-FR" smtClean="0"/>
              <a:pPr/>
              <a:t>26/05/2022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57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6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4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5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9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8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3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9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cxnSp>
        <p:nvCxnSpPr>
          <p:cNvPr id="5" name="Connecteur droit 4" descr="Ligne de séparation de diapositive de titre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  <p:cxnSp>
        <p:nvCxnSpPr>
          <p:cNvPr id="7" name="Connecteur droit 6" descr="Ligne de séparation de diapositive de titre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Forme libre : Forme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6" name="Ovale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Ovale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Ovale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Octogone 43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5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46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49" name="Forme libre : Forme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0" name="Forme libre : Forme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6" name="Forme libre : Forme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7" name="Forme libre : Forme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8" name="Forme libre : Forme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9" name="Forme libre : Forme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0" name="Forme libre : Forme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31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43" name="Groupe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9" name="Ovale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0" name="Ovale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1" name="Ovale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8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9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0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3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5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6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7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8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9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0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61" name="Groupe 60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62" name="Rectangle à coins arrondis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3" name="Rectangle à coins arrondis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4" name="Rectangle : Coins arrondis 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5" name="Rectangle à coins arrondis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6" name="Rectangle à coins arrondis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7" name="Ovale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8" name="Ovale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69" name="Ovale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8262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Ovale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Ovale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Ovale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9057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s nombr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3">
            <a:extLst>
              <a:ext uri="{FF2B5EF4-FFF2-40B4-BE49-F238E27FC236}">
                <a16:creationId xmlns=""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=""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=""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="" xmlns:a16="http://schemas.microsoft.com/office/drawing/2014/main" id="{A8E117AC-4076-4663-96EA-12A984AAA63A}"/>
              </a:ext>
            </a:extLst>
          </p:cNvPr>
          <p:cNvSpPr/>
          <p:nvPr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="" xmlns:a16="http://schemas.microsoft.com/office/drawing/2014/main" id="{33BA9298-2BC7-49EF-BEB7-E71095424207}"/>
              </a:ext>
            </a:extLst>
          </p:cNvPr>
          <p:cNvSpPr/>
          <p:nvPr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D850331C-9383-4367-8C09-8FBE227C98B4}"/>
              </a:ext>
            </a:extLst>
          </p:cNvPr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16">
            <a:extLst>
              <a:ext uri="{FF2B5EF4-FFF2-40B4-BE49-F238E27FC236}">
                <a16:creationId xmlns="" xmlns:a16="http://schemas.microsoft.com/office/drawing/2014/main" id="{D5AADDFA-0151-46BA-B788-3C5B8FC5B5FD}"/>
              </a:ext>
            </a:extLst>
          </p:cNvPr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CC98EDD7-AC10-482C-9B0F-9EE170C1F8C4}"/>
              </a:ext>
            </a:extLst>
          </p:cNvPr>
          <p:cNvSpPr/>
          <p:nvPr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46C6BDBB-2B70-456D-86FB-0A63D587A509}"/>
              </a:ext>
            </a:extLst>
          </p:cNvPr>
          <p:cNvSpPr/>
          <p:nvPr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DD294FD8-6E9C-409A-81F3-C1E9BE998524}"/>
              </a:ext>
            </a:extLst>
          </p:cNvPr>
          <p:cNvSpPr/>
          <p:nvPr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E9CE551E-3C50-4DFC-B1F0-E75C36EB546C}"/>
              </a:ext>
            </a:extLst>
          </p:cNvPr>
          <p:cNvSpPr/>
          <p:nvPr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1A30495D-C647-4038-8E7F-16125414CE5D}"/>
              </a:ext>
            </a:extLst>
          </p:cNvPr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487EAD8B-C2A9-4ED7-BA79-62CE2E5D80F9}"/>
              </a:ext>
            </a:extLst>
          </p:cNvPr>
          <p:cNvSpPr/>
          <p:nvPr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u texte 18">
            <a:extLst>
              <a:ext uri="{FF2B5EF4-FFF2-40B4-BE49-F238E27FC236}">
                <a16:creationId xmlns=""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2" name="Espace réservé du texte 20">
            <a:extLst>
              <a:ext uri="{FF2B5EF4-FFF2-40B4-BE49-F238E27FC236}">
                <a16:creationId xmlns=""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=""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fr-FR" noProof="0"/>
              <a:t>3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=""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=""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=""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9551691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28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Forme libre : Forme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4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310311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  <p:cxnSp>
        <p:nvCxnSpPr>
          <p:cNvPr id="51" name="Connecteur droit avec flèche 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0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800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5" name="Forme libre : Form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551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56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51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988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cxnSp>
        <p:nvCxnSpPr>
          <p:cNvPr id="5" name="Connecteur droit 4" descr="Ligne de séparation de diapositive de titre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Ovale 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Ovale 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vale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Zone de text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90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Forme libre : Forme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43" name="Groupe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9" name="Ovale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0" name="Ovale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1" name="Ovale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Ovale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8" name="Forme libre : Form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9" name="Forme libre : Form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0" name="Forme libre : Form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Forme libre : Form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Forme libre : Form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3" name="Forme libre : Form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Forme libre : Form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5" name="Forme libre : Form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6" name="Forme libre : Form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Forme libre : Form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15341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107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erci de votre atten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Coordonnées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Adresse de site web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28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745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63119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Ovale 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Ovale 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vale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Ovale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 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Ovale 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Ovale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Ovale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35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3" name="Ovale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Ovale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Ovale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ctogone 3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Ovale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33" name="Ovale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ogone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Zone de texte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noProof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Rectangle 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Octogone 14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Ovale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7" name="Ovale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Zone de texte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noProof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23" name="Ovale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 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67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662" r:id="rId22"/>
    <p:sldLayoutId id="2147483663" r:id="rId23"/>
    <p:sldLayoutId id="2147483664" r:id="rId24"/>
    <p:sldLayoutId id="2147483650" r:id="rId25"/>
    <p:sldLayoutId id="2147483652" r:id="rId26"/>
    <p:sldLayoutId id="2147483656" r:id="rId27"/>
    <p:sldLayoutId id="2147483657" r:id="rId28"/>
    <p:sldLayoutId id="2147483665" r:id="rId29"/>
    <p:sldLayoutId id="2147483666" r:id="rId30"/>
    <p:sldLayoutId id="2147483667" r:id="rId31"/>
    <p:sldLayoutId id="2147483668" r:id="rId32"/>
    <p:sldLayoutId id="2147483669" r:id="rId33"/>
    <p:sldLayoutId id="2147483653" r:id="rId34"/>
    <p:sldLayoutId id="2147483672" r:id="rId35"/>
    <p:sldLayoutId id="2147483673" r:id="rId36"/>
    <p:sldLayoutId id="2147483674" r:id="rId37"/>
    <p:sldLayoutId id="2147483677" r:id="rId38"/>
    <p:sldLayoutId id="2147483654" r:id="rId39"/>
    <p:sldLayoutId id="2147483660" r:id="rId40"/>
    <p:sldLayoutId id="2147483661" r:id="rId41"/>
    <p:sldLayoutId id="2147483680" r:id="rId42"/>
    <p:sldLayoutId id="214748368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etter.de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11" Type="http://schemas.openxmlformats.org/officeDocument/2006/relationships/image" Target="../media/image12.gif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image" Target="../media/image3.gif"/><Relationship Id="rId9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11" Type="http://schemas.openxmlformats.org/officeDocument/2006/relationships/image" Target="../media/image12.gif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image" Target="../media/image3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5.png"/><Relationship Id="rId7" Type="http://schemas.openxmlformats.org/officeDocument/2006/relationships/image" Target="../media/image3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11" Type="http://schemas.openxmlformats.org/officeDocument/2006/relationships/image" Target="../media/image10.gif"/><Relationship Id="rId5" Type="http://schemas.openxmlformats.org/officeDocument/2006/relationships/image" Target="../media/image14.png"/><Relationship Id="rId10" Type="http://schemas.openxmlformats.org/officeDocument/2006/relationships/image" Target="../media/image6.gif"/><Relationship Id="rId4" Type="http://schemas.openxmlformats.org/officeDocument/2006/relationships/image" Target="../media/image13.png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Plan rapproché d’une fleur&#10;&#10;Description générée avec un niveau de confiance très élevé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094" y="2232273"/>
            <a:ext cx="9862457" cy="1449788"/>
          </a:xfrm>
        </p:spPr>
        <p:txBody>
          <a:bodyPr rtlCol="0"/>
          <a:lstStyle/>
          <a:p>
            <a:pPr rtl="0"/>
            <a:r>
              <a:rPr lang="fr-FR" dirty="0" smtClean="0"/>
              <a:t>DAS WETTERSPIEL</a:t>
            </a:r>
            <a:endParaRPr lang="fr-FR" dirty="0"/>
          </a:p>
        </p:txBody>
      </p:sp>
      <p:grpSp>
        <p:nvGrpSpPr>
          <p:cNvPr id="34" name="Groupe 33" title="forme géométrique">
            <a:extLst>
              <a:ext uri="{FF2B5EF4-FFF2-40B4-BE49-F238E27FC236}">
                <a16:creationId xmlns=""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8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98" y="725493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62" y="1478583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96" y="697511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46" y="497096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3" y="4559598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10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Bremen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380742" y="3511329"/>
            <a:ext cx="4547987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bewölkt</a:t>
            </a:r>
            <a:r>
              <a:rPr lang="fr-FR" sz="2800" dirty="0" smtClean="0"/>
              <a:t> in </a:t>
            </a:r>
            <a:r>
              <a:rPr lang="fr-FR" sz="2800" dirty="0" err="1" smtClean="0"/>
              <a:t>Bremen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1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90" y="178573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11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Stuttgart.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392179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warm in Stuttgart.</a:t>
            </a:r>
            <a:endParaRPr lang="fr-FR" sz="2800" dirty="0"/>
          </a:p>
        </p:txBody>
      </p:sp>
      <p:pic>
        <p:nvPicPr>
          <p:cNvPr id="11" name="Picture 2" descr="meteo-image-animee-0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1416020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12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Dresden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regnet</a:t>
            </a:r>
            <a:r>
              <a:rPr lang="fr-FR" sz="2800" dirty="0" smtClean="0"/>
              <a:t> in </a:t>
            </a:r>
            <a:r>
              <a:rPr lang="fr-FR" sz="2800" dirty="0" err="1" smtClean="0"/>
              <a:t>Dresden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2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13" y="1756794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13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München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schneit</a:t>
            </a:r>
            <a:r>
              <a:rPr lang="fr-FR" sz="2800" dirty="0" smtClean="0"/>
              <a:t> in </a:t>
            </a:r>
            <a:r>
              <a:rPr lang="fr-FR" sz="2800" dirty="0" err="1" smtClean="0"/>
              <a:t>München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65" y="169278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14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Freiburg.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1" y="3511329"/>
            <a:ext cx="3875522" cy="504000"/>
          </a:xfrm>
        </p:spPr>
        <p:txBody>
          <a:bodyPr/>
          <a:lstStyle/>
          <a:p>
            <a:pPr algn="ctr"/>
            <a:r>
              <a:rPr lang="fr-FR" sz="2800" dirty="0" smtClean="0"/>
              <a:t>Es </a:t>
            </a:r>
            <a:r>
              <a:rPr lang="fr-FR" sz="2800" dirty="0" err="1" smtClean="0"/>
              <a:t>blitzt</a:t>
            </a:r>
            <a:r>
              <a:rPr lang="fr-FR" sz="2800" dirty="0" smtClean="0"/>
              <a:t> </a:t>
            </a:r>
            <a:r>
              <a:rPr lang="fr-FR" sz="2800" dirty="0" err="1" smtClean="0"/>
              <a:t>und</a:t>
            </a:r>
            <a:r>
              <a:rPr lang="fr-FR" sz="2800" dirty="0" smtClean="0"/>
              <a:t> </a:t>
            </a:r>
            <a:r>
              <a:rPr lang="fr-FR" sz="2800" dirty="0" err="1" smtClean="0"/>
              <a:t>donnert</a:t>
            </a:r>
            <a:r>
              <a:rPr lang="fr-FR" sz="2800" dirty="0" smtClean="0"/>
              <a:t> in Freiburg.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68" y="1484360"/>
            <a:ext cx="1485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=""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0"/>
            <a:ext cx="4472635" cy="647853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15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85237" y="3822192"/>
            <a:ext cx="3694176" cy="1051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Übungsheft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Seite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72)</a:t>
            </a:r>
          </a:p>
        </p:txBody>
      </p:sp>
      <p:pic>
        <p:nvPicPr>
          <p:cNvPr id="1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07" y="222346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" y="2259348"/>
            <a:ext cx="11178540" cy="37033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914650" y="3665765"/>
            <a:ext cx="661307" cy="62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14650" y="4372819"/>
            <a:ext cx="661307" cy="62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144735" y="4372818"/>
            <a:ext cx="661307" cy="62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502481" y="5079872"/>
            <a:ext cx="661307" cy="62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304064" y="5079872"/>
            <a:ext cx="661307" cy="620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DAS WETTERSPI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7968" y="343354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36042" y="3782949"/>
            <a:ext cx="710293" cy="5898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25°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38882" y="4427927"/>
            <a:ext cx="710293" cy="5898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23°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36043" y="5146240"/>
            <a:ext cx="710293" cy="5898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19°</a:t>
            </a:r>
          </a:p>
        </p:txBody>
      </p:sp>
    </p:spTree>
    <p:extLst>
      <p:ext uri="{BB962C8B-B14F-4D97-AF65-F5344CB8AC3E}">
        <p14:creationId xmlns:p14="http://schemas.microsoft.com/office/powerpoint/2010/main" val="25750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4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77919" y="432000"/>
            <a:ext cx="6208364" cy="627514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17</a:t>
            </a:fld>
            <a:endParaRPr lang="fr-FR"/>
          </a:p>
        </p:txBody>
      </p:sp>
      <p:cxnSp>
        <p:nvCxnSpPr>
          <p:cNvPr id="79" name="Connecteur droit 78" descr="Première ligne de séparation sur la diapositive">
            <a:extLst>
              <a:ext uri="{FF2B5EF4-FFF2-40B4-BE49-F238E27FC236}">
                <a16:creationId xmlns=""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 descr="Deuxième ligne de séparation sur la diapositive">
            <a:extLst>
              <a:ext uri="{FF2B5EF4-FFF2-40B4-BE49-F238E27FC236}">
                <a16:creationId xmlns=""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498873" y="5151963"/>
            <a:ext cx="2228850" cy="7672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283" y="432000"/>
            <a:ext cx="5797894" cy="432000"/>
          </a:xfrm>
        </p:spPr>
        <p:txBody>
          <a:bodyPr/>
          <a:lstStyle/>
          <a:p>
            <a:pPr algn="ctr"/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bist</a:t>
            </a:r>
            <a:r>
              <a:rPr lang="fr-FR" dirty="0" smtClean="0"/>
              <a:t> du</a:t>
            </a:r>
            <a:br>
              <a:rPr lang="fr-FR" dirty="0" smtClean="0"/>
            </a:br>
            <a:r>
              <a:rPr lang="fr-FR" dirty="0" err="1" smtClean="0"/>
              <a:t>Wettermoderator</a:t>
            </a:r>
            <a:r>
              <a:rPr lang="fr-FR" dirty="0" smtClean="0"/>
              <a:t>(in)!</a:t>
            </a:r>
            <a:endParaRPr lang="fr-FR" dirty="0"/>
          </a:p>
        </p:txBody>
      </p:sp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6249"/>
          <a:stretch/>
        </p:blipFill>
        <p:spPr bwMode="auto">
          <a:xfrm>
            <a:off x="8558206" y="1875685"/>
            <a:ext cx="3370163" cy="341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9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18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43" y="0"/>
            <a:ext cx="4632432" cy="19293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43" y="3853434"/>
            <a:ext cx="4619625" cy="1924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336" y="1905711"/>
            <a:ext cx="4619625" cy="2437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50" y="5493639"/>
            <a:ext cx="4619625" cy="1924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41" y="4231140"/>
            <a:ext cx="4619625" cy="19240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48" y="6084828"/>
            <a:ext cx="4619625" cy="1924050"/>
          </a:xfrm>
          <a:prstGeom prst="rect">
            <a:avLst/>
          </a:prstGeom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6249"/>
          <a:stretch/>
        </p:blipFill>
        <p:spPr bwMode="auto">
          <a:xfrm>
            <a:off x="8716109" y="2178320"/>
            <a:ext cx="2721447" cy="275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7" y="0"/>
            <a:ext cx="7765897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8615146" y="2088554"/>
            <a:ext cx="2881223" cy="29039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hlinkClick r:id="rId2"/>
          </p:cNvPr>
          <p:cNvSpPr txBox="1"/>
          <p:nvPr/>
        </p:nvSpPr>
        <p:spPr>
          <a:xfrm>
            <a:off x="2664293" y="3071059"/>
            <a:ext cx="6874525" cy="16635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Wie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ist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das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 Wetter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heute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 in </a:t>
            </a:r>
            <a:r>
              <a:rPr lang="fr-F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Deutschland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?</a:t>
            </a:r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620" y="6051129"/>
            <a:ext cx="1847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=""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12613"/>
            <a:ext cx="4472635" cy="6478538"/>
          </a:xfr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500767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sonnig</a:t>
            </a:r>
            <a:endParaRPr lang="fr-FR" sz="2400" dirty="0"/>
          </a:p>
        </p:txBody>
      </p:sp>
      <p:pic>
        <p:nvPicPr>
          <p:cNvPr id="25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70" y="2558428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467657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728014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windig</a:t>
            </a:r>
            <a:endParaRPr lang="fr-FR" sz="2400" dirty="0"/>
          </a:p>
        </p:txBody>
      </p:sp>
      <p:pic>
        <p:nvPicPr>
          <p:cNvPr id="28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75" y="2465491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4996481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regnet</a:t>
            </a:r>
            <a:endParaRPr lang="fr-FR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pic>
        <p:nvPicPr>
          <p:cNvPr id="31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39" y="40781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build="p"/>
      <p:bldP spid="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’image 25" descr="Image d’espace réservé">
            <a:extLst>
              <a:ext uri="{FF2B5EF4-FFF2-40B4-BE49-F238E27FC236}">
                <a16:creationId xmlns=""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86714" y="173428"/>
            <a:ext cx="4220109" cy="4694340"/>
          </a:xfrm>
        </p:spPr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3552598"/>
          </a:xfrm>
        </p:spPr>
        <p:txBody>
          <a:bodyPr rtlCol="0"/>
          <a:lstStyle/>
          <a:p>
            <a:pPr algn="ctr" rtl="0"/>
            <a:r>
              <a:rPr lang="fr-FR" sz="2800" dirty="0" smtClean="0"/>
              <a:t>(</a:t>
            </a:r>
            <a:r>
              <a:rPr lang="fr-FR" sz="2800" dirty="0" err="1" smtClean="0"/>
              <a:t>Arbeitsblatt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20</a:t>
            </a:fld>
            <a:endParaRPr lang="fr-FR"/>
          </a:p>
        </p:txBody>
      </p:sp>
      <p:grpSp>
        <p:nvGrpSpPr>
          <p:cNvPr id="60" name="Groupe 59" title="forme géométrique">
            <a:extLst>
              <a:ext uri="{FF2B5EF4-FFF2-40B4-BE49-F238E27FC236}">
                <a16:creationId xmlns=""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7754821" y="0"/>
            <a:ext cx="3081180" cy="3011457"/>
            <a:chOff x="8203224" y="-109"/>
            <a:chExt cx="3081180" cy="3011457"/>
          </a:xfrm>
        </p:grpSpPr>
        <p:sp>
          <p:nvSpPr>
            <p:cNvPr id="50" name="Forme libre : Forme 13">
              <a:extLst>
                <a:ext uri="{FF2B5EF4-FFF2-40B4-BE49-F238E27FC236}">
                  <a16:creationId xmlns=""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2" name="Forme libre : Forme 17">
              <a:extLst>
                <a:ext uri="{FF2B5EF4-FFF2-40B4-BE49-F238E27FC236}">
                  <a16:creationId xmlns=""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19">
              <a:extLst>
                <a:ext uri="{FF2B5EF4-FFF2-40B4-BE49-F238E27FC236}">
                  <a16:creationId xmlns=""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4" name="Forme libre : Forme 23">
              <a:extLst>
                <a:ext uri="{FF2B5EF4-FFF2-40B4-BE49-F238E27FC236}">
                  <a16:creationId xmlns=""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411" y="6007514"/>
            <a:ext cx="2809875" cy="685894"/>
          </a:xfrm>
          <a:prstGeom prst="rect">
            <a:avLst/>
          </a:prstGeom>
        </p:spPr>
      </p:pic>
      <p:pic>
        <p:nvPicPr>
          <p:cNvPr id="1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54" y="109552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21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4" y="40526"/>
            <a:ext cx="1905000" cy="507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14" y="78902"/>
            <a:ext cx="1905000" cy="5076825"/>
          </a:xfrm>
          <a:prstGeom prst="rect">
            <a:avLst/>
          </a:prstGeom>
        </p:spPr>
      </p:pic>
      <p:pic>
        <p:nvPicPr>
          <p:cNvPr id="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75" y="805407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9" y="2444145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1" y="3848894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50" y="7722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3596869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5824728"/>
            <a:ext cx="2327529" cy="882420"/>
          </a:xfrm>
          <a:prstGeom prst="rect">
            <a:avLst/>
          </a:prstGeom>
        </p:spPr>
      </p:pic>
      <p:sp>
        <p:nvSpPr>
          <p:cNvPr id="16" name="Espace réservé du texte 14"/>
          <p:cNvSpPr txBox="1">
            <a:spLocks/>
          </p:cNvSpPr>
          <p:nvPr/>
        </p:nvSpPr>
        <p:spPr>
          <a:xfrm>
            <a:off x="2820706" y="71077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sonnig</a:t>
            </a:r>
            <a:endParaRPr lang="fr-FR" sz="2800" dirty="0">
              <a:latin typeface="+mj-lt"/>
            </a:endParaRPr>
          </a:p>
        </p:txBody>
      </p:sp>
      <p:sp>
        <p:nvSpPr>
          <p:cNvPr id="17" name="Espace réservé du texte 14"/>
          <p:cNvSpPr txBox="1">
            <a:spLocks/>
          </p:cNvSpPr>
          <p:nvPr/>
        </p:nvSpPr>
        <p:spPr>
          <a:xfrm>
            <a:off x="2820705" y="236827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windig</a:t>
            </a:r>
            <a:endParaRPr lang="fr-FR" sz="2800" dirty="0">
              <a:latin typeface="+mj-lt"/>
            </a:endParaRPr>
          </a:p>
        </p:txBody>
      </p:sp>
      <p:sp>
        <p:nvSpPr>
          <p:cNvPr id="18" name="Espace réservé du texte 14"/>
          <p:cNvSpPr txBox="1">
            <a:spLocks/>
          </p:cNvSpPr>
          <p:nvPr/>
        </p:nvSpPr>
        <p:spPr>
          <a:xfrm>
            <a:off x="2820705" y="392550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regnet</a:t>
            </a:r>
            <a:endParaRPr lang="fr-FR" sz="2800" dirty="0">
              <a:latin typeface="+mj-lt"/>
            </a:endParaRPr>
          </a:p>
        </p:txBody>
      </p:sp>
      <p:sp>
        <p:nvSpPr>
          <p:cNvPr id="19" name="Espace réservé du texte 14"/>
          <p:cNvSpPr txBox="1">
            <a:spLocks/>
          </p:cNvSpPr>
          <p:nvPr/>
        </p:nvSpPr>
        <p:spPr>
          <a:xfrm>
            <a:off x="8761258" y="710776"/>
            <a:ext cx="281569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bewölkt</a:t>
            </a:r>
            <a:endParaRPr lang="fr-FR" sz="2800" dirty="0">
              <a:latin typeface="+mj-lt"/>
            </a:endParaRPr>
          </a:p>
        </p:txBody>
      </p:sp>
      <p:sp>
        <p:nvSpPr>
          <p:cNvPr id="20" name="Espace réservé du texte 14"/>
          <p:cNvSpPr txBox="1">
            <a:spLocks/>
          </p:cNvSpPr>
          <p:nvPr/>
        </p:nvSpPr>
        <p:spPr>
          <a:xfrm>
            <a:off x="8761255" y="236531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kalt</a:t>
            </a:r>
            <a:endParaRPr lang="fr-FR" sz="2800" dirty="0">
              <a:latin typeface="+mj-lt"/>
            </a:endParaRPr>
          </a:p>
        </p:txBody>
      </p:sp>
      <p:sp>
        <p:nvSpPr>
          <p:cNvPr id="21" name="Espace réservé du texte 14"/>
          <p:cNvSpPr txBox="1">
            <a:spLocks/>
          </p:cNvSpPr>
          <p:nvPr/>
        </p:nvSpPr>
        <p:spPr>
          <a:xfrm>
            <a:off x="8761256" y="392550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warm</a:t>
            </a:r>
            <a:endParaRPr lang="fr-FR" sz="2800" dirty="0"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24" name="Picture 2" descr="meteo-image-animee-01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02" y="2013502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t="67387"/>
          <a:stretch/>
        </p:blipFill>
        <p:spPr>
          <a:xfrm>
            <a:off x="822306" y="5108505"/>
            <a:ext cx="1905000" cy="165568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t="67387"/>
          <a:stretch/>
        </p:blipFill>
        <p:spPr>
          <a:xfrm>
            <a:off x="6812838" y="5186897"/>
            <a:ext cx="1905000" cy="1655688"/>
          </a:xfrm>
          <a:prstGeom prst="rect">
            <a:avLst/>
          </a:prstGeom>
        </p:spPr>
      </p:pic>
      <p:sp>
        <p:nvSpPr>
          <p:cNvPr id="26" name="Espace réservé du texte 14"/>
          <p:cNvSpPr txBox="1">
            <a:spLocks/>
          </p:cNvSpPr>
          <p:nvPr/>
        </p:nvSpPr>
        <p:spPr>
          <a:xfrm>
            <a:off x="2820705" y="5637874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schneit</a:t>
            </a:r>
            <a:endParaRPr lang="fr-FR" sz="2800" dirty="0">
              <a:latin typeface="+mj-lt"/>
            </a:endParaRPr>
          </a:p>
        </p:txBody>
      </p:sp>
      <p:sp>
        <p:nvSpPr>
          <p:cNvPr id="27" name="Espace réservé du texte 14"/>
          <p:cNvSpPr txBox="1">
            <a:spLocks/>
          </p:cNvSpPr>
          <p:nvPr/>
        </p:nvSpPr>
        <p:spPr>
          <a:xfrm>
            <a:off x="8761255" y="5637874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blitzt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und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donnert</a:t>
            </a:r>
            <a:endParaRPr lang="fr-FR" sz="28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89" y="5506133"/>
            <a:ext cx="714375" cy="71437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12" y="5486103"/>
            <a:ext cx="1485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6" grpId="0" build="p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22</a:t>
            </a:fld>
            <a:endParaRPr lang="fr-FR"/>
          </a:p>
        </p:txBody>
      </p:sp>
      <p:cxnSp>
        <p:nvCxnSpPr>
          <p:cNvPr id="26" name="Connecteur droit 25" descr="Première ligne de séparation sur la diapositive">
            <a:extLst>
              <a:ext uri="{FF2B5EF4-FFF2-40B4-BE49-F238E27FC236}">
                <a16:creationId xmlns="" xmlns:a16="http://schemas.microsoft.com/office/drawing/2014/main" id="{52BF77C5-A7CF-41B3-839E-3BF2943DD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 descr="Deuxième ligne de séparation sur la diapositive">
            <a:extLst>
              <a:ext uri="{FF2B5EF4-FFF2-40B4-BE49-F238E27FC236}">
                <a16:creationId xmlns=""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411" y="6007514"/>
            <a:ext cx="2809875" cy="6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=""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0"/>
            <a:ext cx="4472635" cy="647853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23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85237" y="3822192"/>
            <a:ext cx="3694176" cy="1051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Übungsheft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Seite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73)</a:t>
            </a: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07" y="222346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24</a:t>
            </a:fld>
            <a:endParaRPr lang="fr-FR"/>
          </a:p>
        </p:txBody>
      </p:sp>
      <p:cxnSp>
        <p:nvCxnSpPr>
          <p:cNvPr id="26" name="Connecteur droit 25" descr="Première ligne de séparation sur la diapositive">
            <a:extLst>
              <a:ext uri="{FF2B5EF4-FFF2-40B4-BE49-F238E27FC236}">
                <a16:creationId xmlns="" xmlns:a16="http://schemas.microsoft.com/office/drawing/2014/main" id="{52BF77C5-A7CF-41B3-839E-3BF2943DD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 descr="Deuxième ligne de séparation sur la diapositive">
            <a:extLst>
              <a:ext uri="{FF2B5EF4-FFF2-40B4-BE49-F238E27FC236}">
                <a16:creationId xmlns=""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411" y="6007514"/>
            <a:ext cx="2809875" cy="6858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 r="315" b="2276"/>
          <a:stretch/>
        </p:blipFill>
        <p:spPr>
          <a:xfrm>
            <a:off x="682962" y="1616528"/>
            <a:ext cx="11029407" cy="41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=""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0"/>
            <a:ext cx="4472635" cy="6478538"/>
          </a:xfr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bewölkt</a:t>
            </a:r>
            <a:endParaRPr lang="fr-FR" sz="2400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659047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kalt</a:t>
            </a:r>
            <a:endParaRPr lang="fr-FR" sz="2400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4996481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ist</a:t>
            </a:r>
            <a:r>
              <a:rPr lang="fr-FR" sz="2400" dirty="0" smtClean="0"/>
              <a:t> warm</a:t>
            </a:r>
            <a:endParaRPr lang="fr-FR" sz="2400" dirty="0"/>
          </a:p>
        </p:txBody>
      </p:sp>
      <p:pic>
        <p:nvPicPr>
          <p:cNvPr id="13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20" y="260360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eteo-image-animee-0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8" y="2177433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pic>
        <p:nvPicPr>
          <p:cNvPr id="4" name="Picture 2" descr="meteo-image-animee-01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82" y="2177433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space réservé d’image 178" descr="Image d’espace réservé">
            <a:extLst>
              <a:ext uri="{FF2B5EF4-FFF2-40B4-BE49-F238E27FC236}">
                <a16:creationId xmlns=""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7632650" y="0"/>
            <a:ext cx="4472635" cy="6478538"/>
          </a:xfr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cxnSp>
        <p:nvCxnSpPr>
          <p:cNvPr id="75" name="Connecteur droit 74" descr="Première ligne de séparation sur la diapositive">
            <a:extLst>
              <a:ext uri="{FF2B5EF4-FFF2-40B4-BE49-F238E27FC236}">
                <a16:creationId xmlns=""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 descr="Deuxième ligne de séparation sur la diapositive">
            <a:extLst>
              <a:ext uri="{FF2B5EF4-FFF2-40B4-BE49-F238E27FC236}">
                <a16:creationId xmlns=""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schneit</a:t>
            </a:r>
            <a:endParaRPr lang="fr-FR" sz="2400" dirty="0"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2659047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blitzt</a:t>
            </a:r>
            <a:endParaRPr lang="fr-FR" sz="2400" dirty="0"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4996481" y="3926334"/>
            <a:ext cx="2160000" cy="504000"/>
          </a:xfrm>
        </p:spPr>
        <p:txBody>
          <a:bodyPr/>
          <a:lstStyle/>
          <a:p>
            <a:r>
              <a:rPr lang="fr-FR" sz="2400" dirty="0" smtClean="0"/>
              <a:t>Es </a:t>
            </a:r>
            <a:r>
              <a:rPr lang="fr-FR" sz="2400" dirty="0" err="1" smtClean="0"/>
              <a:t>donnert</a:t>
            </a:r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994" y="6042577"/>
            <a:ext cx="2415291" cy="657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3" y="2438572"/>
            <a:ext cx="714375" cy="714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4" y="2181994"/>
            <a:ext cx="1485900" cy="1057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31" y="2181994"/>
            <a:ext cx="1485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4" y="40526"/>
            <a:ext cx="1905000" cy="507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14" y="78902"/>
            <a:ext cx="1905000" cy="5076825"/>
          </a:xfrm>
          <a:prstGeom prst="rect">
            <a:avLst/>
          </a:prstGeom>
        </p:spPr>
      </p:pic>
      <p:pic>
        <p:nvPicPr>
          <p:cNvPr id="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75" y="805407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9" y="2444145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1" y="3848894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50" y="7722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teo-image-animee-01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3596869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5824728"/>
            <a:ext cx="2327529" cy="882420"/>
          </a:xfrm>
          <a:prstGeom prst="rect">
            <a:avLst/>
          </a:prstGeom>
        </p:spPr>
      </p:pic>
      <p:sp>
        <p:nvSpPr>
          <p:cNvPr id="16" name="Espace réservé du texte 14"/>
          <p:cNvSpPr txBox="1">
            <a:spLocks/>
          </p:cNvSpPr>
          <p:nvPr/>
        </p:nvSpPr>
        <p:spPr>
          <a:xfrm>
            <a:off x="2820706" y="71077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sonnig</a:t>
            </a:r>
            <a:endParaRPr lang="fr-FR" sz="2800" dirty="0">
              <a:latin typeface="+mj-lt"/>
            </a:endParaRPr>
          </a:p>
        </p:txBody>
      </p:sp>
      <p:sp>
        <p:nvSpPr>
          <p:cNvPr id="17" name="Espace réservé du texte 14"/>
          <p:cNvSpPr txBox="1">
            <a:spLocks/>
          </p:cNvSpPr>
          <p:nvPr/>
        </p:nvSpPr>
        <p:spPr>
          <a:xfrm>
            <a:off x="2820705" y="236827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windig</a:t>
            </a:r>
            <a:endParaRPr lang="fr-FR" sz="2800" dirty="0">
              <a:latin typeface="+mj-lt"/>
            </a:endParaRPr>
          </a:p>
        </p:txBody>
      </p:sp>
      <p:sp>
        <p:nvSpPr>
          <p:cNvPr id="18" name="Espace réservé du texte 14"/>
          <p:cNvSpPr txBox="1">
            <a:spLocks/>
          </p:cNvSpPr>
          <p:nvPr/>
        </p:nvSpPr>
        <p:spPr>
          <a:xfrm>
            <a:off x="2820705" y="392550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regnet</a:t>
            </a:r>
            <a:endParaRPr lang="fr-FR" sz="2800" dirty="0">
              <a:latin typeface="+mj-lt"/>
            </a:endParaRPr>
          </a:p>
        </p:txBody>
      </p:sp>
      <p:sp>
        <p:nvSpPr>
          <p:cNvPr id="19" name="Espace réservé du texte 14"/>
          <p:cNvSpPr txBox="1">
            <a:spLocks/>
          </p:cNvSpPr>
          <p:nvPr/>
        </p:nvSpPr>
        <p:spPr>
          <a:xfrm>
            <a:off x="8761258" y="710776"/>
            <a:ext cx="281569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bewölkt</a:t>
            </a:r>
            <a:endParaRPr lang="fr-FR" sz="2800" dirty="0">
              <a:latin typeface="+mj-lt"/>
            </a:endParaRPr>
          </a:p>
        </p:txBody>
      </p:sp>
      <p:sp>
        <p:nvSpPr>
          <p:cNvPr id="20" name="Espace réservé du texte 14"/>
          <p:cNvSpPr txBox="1">
            <a:spLocks/>
          </p:cNvSpPr>
          <p:nvPr/>
        </p:nvSpPr>
        <p:spPr>
          <a:xfrm>
            <a:off x="8761255" y="236531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kalt</a:t>
            </a:r>
            <a:endParaRPr lang="fr-FR" sz="2800" dirty="0">
              <a:latin typeface="+mj-lt"/>
            </a:endParaRPr>
          </a:p>
        </p:txBody>
      </p:sp>
      <p:sp>
        <p:nvSpPr>
          <p:cNvPr id="21" name="Espace réservé du texte 14"/>
          <p:cNvSpPr txBox="1">
            <a:spLocks/>
          </p:cNvSpPr>
          <p:nvPr/>
        </p:nvSpPr>
        <p:spPr>
          <a:xfrm>
            <a:off x="8761256" y="3925506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ist</a:t>
            </a:r>
            <a:r>
              <a:rPr lang="fr-FR" sz="2800" dirty="0" smtClean="0">
                <a:latin typeface="+mj-lt"/>
              </a:rPr>
              <a:t> warm</a:t>
            </a:r>
            <a:endParaRPr lang="fr-FR" sz="2800" dirty="0"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24" name="Picture 2" descr="meteo-image-animee-01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02" y="2013502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t="67387"/>
          <a:stretch/>
        </p:blipFill>
        <p:spPr>
          <a:xfrm>
            <a:off x="822306" y="5108505"/>
            <a:ext cx="1905000" cy="165568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t="67387"/>
          <a:stretch/>
        </p:blipFill>
        <p:spPr>
          <a:xfrm>
            <a:off x="6812838" y="5186897"/>
            <a:ext cx="1905000" cy="1655688"/>
          </a:xfrm>
          <a:prstGeom prst="rect">
            <a:avLst/>
          </a:prstGeom>
        </p:spPr>
      </p:pic>
      <p:sp>
        <p:nvSpPr>
          <p:cNvPr id="26" name="Espace réservé du texte 14"/>
          <p:cNvSpPr txBox="1">
            <a:spLocks/>
          </p:cNvSpPr>
          <p:nvPr/>
        </p:nvSpPr>
        <p:spPr>
          <a:xfrm>
            <a:off x="2820705" y="5637874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schneit</a:t>
            </a:r>
            <a:endParaRPr lang="fr-FR" sz="2800" dirty="0">
              <a:latin typeface="+mj-lt"/>
            </a:endParaRPr>
          </a:p>
        </p:txBody>
      </p:sp>
      <p:sp>
        <p:nvSpPr>
          <p:cNvPr id="27" name="Espace réservé du texte 14"/>
          <p:cNvSpPr txBox="1">
            <a:spLocks/>
          </p:cNvSpPr>
          <p:nvPr/>
        </p:nvSpPr>
        <p:spPr>
          <a:xfrm>
            <a:off x="8761255" y="5637874"/>
            <a:ext cx="2324729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 smtClean="0">
                <a:latin typeface="+mj-lt"/>
              </a:rPr>
              <a:t>Es </a:t>
            </a:r>
            <a:r>
              <a:rPr lang="fr-FR" sz="2800" dirty="0" err="1" smtClean="0">
                <a:latin typeface="+mj-lt"/>
              </a:rPr>
              <a:t>blitzt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und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donnert</a:t>
            </a:r>
            <a:endParaRPr lang="fr-FR" sz="28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89" y="5506133"/>
            <a:ext cx="714375" cy="71437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12" y="5486103"/>
            <a:ext cx="1485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6" grpId="0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77919" y="432000"/>
            <a:ext cx="6208364" cy="627514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cxnSp>
        <p:nvCxnSpPr>
          <p:cNvPr id="79" name="Connecteur droit 78" descr="Première ligne de séparation sur la diapositive">
            <a:extLst>
              <a:ext uri="{FF2B5EF4-FFF2-40B4-BE49-F238E27FC236}">
                <a16:creationId xmlns=""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 descr="Deuxième ligne de séparation sur la diapositive">
            <a:extLst>
              <a:ext uri="{FF2B5EF4-FFF2-40B4-BE49-F238E27FC236}">
                <a16:creationId xmlns=""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68457" y="432000"/>
            <a:ext cx="4859912" cy="432000"/>
          </a:xfrm>
        </p:spPr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Wetter </a:t>
            </a:r>
            <a:r>
              <a:rPr lang="fr-FR" dirty="0" err="1" smtClean="0"/>
              <a:t>heute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0" y="1078365"/>
            <a:ext cx="1905000" cy="50768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648" y="6173748"/>
            <a:ext cx="2327529" cy="533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498873" y="5151963"/>
            <a:ext cx="2228850" cy="767259"/>
          </a:xfrm>
          <a:prstGeom prst="rect">
            <a:avLst/>
          </a:prstGeom>
        </p:spPr>
      </p:pic>
      <p:pic>
        <p:nvPicPr>
          <p:cNvPr id="2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0" y="1791827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98" y="3392388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01" y="4786149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:\Users\Pierre\Documents\Enseignement de l'allemand\COLLEGE\GUTE FAHRT\DIAPORAMAS\GIFS\wolken_000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18" y="179182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meteo-image-animee-01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626" y="4616420"/>
            <a:ext cx="695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teo-image-animee-011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02" y="3093622"/>
            <a:ext cx="628135" cy="10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51" y="5626552"/>
            <a:ext cx="1485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7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pic>
        <p:nvPicPr>
          <p:cNvPr id="17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24" y="1802712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Berlin.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sonnig</a:t>
            </a:r>
            <a:r>
              <a:rPr lang="fr-FR" sz="2800" dirty="0" smtClean="0"/>
              <a:t> in Berlin.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40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8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Bonn.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windig</a:t>
            </a:r>
            <a:r>
              <a:rPr lang="fr-FR" sz="2800" dirty="0" smtClean="0"/>
              <a:t> in Bonn.</a:t>
            </a:r>
            <a:endParaRPr lang="fr-FR" sz="2800" dirty="0"/>
          </a:p>
        </p:txBody>
      </p:sp>
      <p:pic>
        <p:nvPicPr>
          <p:cNvPr id="11" name="Picture 8" descr="C:\Users\Pierre\Documents\Enseignement de l'allemand\COLLEGE\GUTE FAHRT\DIAPORAMAS\GIFS\wetter_00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5" y="1791827"/>
            <a:ext cx="857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Espace réservé du numéro de diapositive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9</a:t>
            </a:fld>
            <a:endParaRPr lang="fr-FR" noProof="0"/>
          </a:p>
        </p:txBody>
      </p:sp>
      <p:pic>
        <p:nvPicPr>
          <p:cNvPr id="14" name="Espace réservé d’image 104" descr="Image d’espace réservé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>
            <a:fillRect/>
          </a:stretch>
        </p:blipFill>
        <p:spPr>
          <a:xfrm>
            <a:off x="127341" y="479451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48" y="5769864"/>
            <a:ext cx="2327529" cy="9372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485" y="2852928"/>
            <a:ext cx="2143125" cy="29900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94610" y="1791827"/>
            <a:ext cx="2580969" cy="74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München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7536190" y="3511329"/>
            <a:ext cx="4131553" cy="504000"/>
          </a:xfrm>
        </p:spPr>
        <p:txBody>
          <a:bodyPr/>
          <a:lstStyle/>
          <a:p>
            <a:r>
              <a:rPr lang="fr-FR" sz="2800" dirty="0" smtClean="0"/>
              <a:t>Es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kalt</a:t>
            </a:r>
            <a:r>
              <a:rPr lang="fr-FR" sz="2800" dirty="0" smtClean="0"/>
              <a:t> in </a:t>
            </a:r>
            <a:r>
              <a:rPr lang="fr-FR" sz="2800" dirty="0" err="1" smtClean="0"/>
              <a:t>München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2" name="Picture 2" descr="meteo-image-animee-01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2" y="1489654"/>
            <a:ext cx="700424" cy="1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Thème2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2" id="{28921700-9058-45B7-9217-95EEC843430E}" vid="{FFB71F30-92B0-422D-8725-03B8E548B1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Thème12</Template>
  <TotalTime>0</TotalTime>
  <Words>224</Words>
  <Application>Microsoft Office PowerPoint</Application>
  <PresentationFormat>Grand écran</PresentationFormat>
  <Paragraphs>88</Paragraphs>
  <Slides>24</Slides>
  <Notes>12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Times New Roman</vt:lpstr>
      <vt:lpstr>Thème2</vt:lpstr>
      <vt:lpstr>DAS WETTERSPIEL</vt:lpstr>
      <vt:lpstr>Wie ist das Wetter?</vt:lpstr>
      <vt:lpstr>Wie ist das Wetter?</vt:lpstr>
      <vt:lpstr>Wie ist das Wetter?</vt:lpstr>
      <vt:lpstr>Présentation PowerPoint</vt:lpstr>
      <vt:lpstr>Wie ist das Wetter heute?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Jetzt bist du Wettermoderator(in)!</vt:lpstr>
      <vt:lpstr>Présentation PowerPoint</vt:lpstr>
      <vt:lpstr>Présentation PowerPoint</vt:lpstr>
      <vt:lpstr>(Arbeitsblatt)</vt:lpstr>
      <vt:lpstr>Présentation PowerPoint</vt:lpstr>
      <vt:lpstr>Wie ist das Wetter heute?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2019-05-26T13:00:41Z</dcterms:created>
  <dcterms:modified xsi:type="dcterms:W3CDTF">2022-05-26T10:23:08Z</dcterms:modified>
</cp:coreProperties>
</file>