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8" r:id="rId13"/>
    <p:sldId id="265" r:id="rId14"/>
    <p:sldId id="267" r:id="rId15"/>
    <p:sldId id="271" r:id="rId16"/>
    <p:sldId id="270" r:id="rId17"/>
    <p:sldId id="272" r:id="rId18"/>
    <p:sldId id="273" r:id="rId19"/>
    <p:sldId id="275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CD60-3C26-45FE-93EF-93882DC7FF32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356BD-38C9-4DB1-A475-62C88866C9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93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57AE77-4548-4A89-9878-08588E558655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01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2969-1CC9-4ED0-BF24-431AC1738B83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10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C95A-4663-4F5C-BA9B-B0EF1F8D6DA7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C0E3-D8C8-4602-A990-C241BD2E30BE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72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C95A-4663-4F5C-BA9B-B0EF1F8D6DA7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C0E3-D8C8-4602-A990-C241BD2E3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7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C95A-4663-4F5C-BA9B-B0EF1F8D6DA7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C0E3-D8C8-4602-A990-C241BD2E3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C95A-4663-4F5C-BA9B-B0EF1F8D6DA7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C0E3-D8C8-4602-A990-C241BD2E3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0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C95A-4663-4F5C-BA9B-B0EF1F8D6DA7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C0E3-D8C8-4602-A990-C241BD2E30BE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7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C95A-4663-4F5C-BA9B-B0EF1F8D6DA7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C0E3-D8C8-4602-A990-C241BD2E3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08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C95A-4663-4F5C-BA9B-B0EF1F8D6DA7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C0E3-D8C8-4602-A990-C241BD2E3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9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C95A-4663-4F5C-BA9B-B0EF1F8D6DA7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C0E3-D8C8-4602-A990-C241BD2E3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7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C95A-4663-4F5C-BA9B-B0EF1F8D6DA7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C0E3-D8C8-4602-A990-C241BD2E3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0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CFC95A-4663-4F5C-BA9B-B0EF1F8D6DA7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54C0E3-D8C8-4602-A990-C241BD2E3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5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C95A-4663-4F5C-BA9B-B0EF1F8D6DA7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C0E3-D8C8-4602-A990-C241BD2E3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6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CFC95A-4663-4F5C-BA9B-B0EF1F8D6DA7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54C0E3-D8C8-4602-A990-C241BD2E30B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68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DA WOLLEN WIR HIN!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50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upload.wikimedia.org/wikipedia/commons/archive/9/9d/20080306214605!Karte_Nationalparks_Deutschland_hig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37" y="120650"/>
            <a:ext cx="46228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4978400" y="3002665"/>
            <a:ext cx="27709" cy="26315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054361" y="5128451"/>
            <a:ext cx="1951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Bodensee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necteur droit avec flèche 6"/>
          <p:cNvCxnSpPr>
            <a:stCxn id="2" idx="0"/>
          </p:cNvCxnSpPr>
          <p:nvPr/>
        </p:nvCxnSpPr>
        <p:spPr>
          <a:xfrm flipV="1">
            <a:off x="5045529" y="823300"/>
            <a:ext cx="171450" cy="16550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156504" y="384461"/>
            <a:ext cx="3158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Naturpark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Schlei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105482" y="2769750"/>
            <a:ext cx="2283198" cy="373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388680" y="2766542"/>
            <a:ext cx="369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Sächsische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Schweiz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776108" y="2478357"/>
            <a:ext cx="53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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47127" y="2417890"/>
            <a:ext cx="1959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Paderborn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5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6869" y="706503"/>
            <a:ext cx="125717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Wie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viele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Personen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lvl="0"/>
            <a:endParaRPr lang="fr-FR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1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	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2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3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4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5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6</a:t>
            </a:r>
          </a:p>
          <a:p>
            <a:pPr lvl="2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2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0" indent="0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anose="05000000000000000000" pitchFamily="2" charset="2"/>
            </a:endParaRPr>
          </a:p>
          <a:p>
            <a:pPr indent="0"/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………………….</a:t>
            </a:r>
            <a:r>
              <a:rPr lang="en-US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		 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		   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en-US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  	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Eigennamen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 (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Vorname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Familienname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Stadt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Land …)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Wörter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verstehst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14037" y="121925"/>
            <a:ext cx="5156034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70031" y="130439"/>
            <a:ext cx="510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wollen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erafin Junge 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 bwMode="auto">
          <a:xfrm>
            <a:off x="3880215" y="1808212"/>
            <a:ext cx="1485402" cy="104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0"/>
          <a:stretch/>
        </p:blipFill>
        <p:spPr>
          <a:xfrm>
            <a:off x="1189648" y="1830960"/>
            <a:ext cx="1178816" cy="108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243" y="1808212"/>
            <a:ext cx="1046760" cy="109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18" y="1849204"/>
            <a:ext cx="1086996" cy="106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DA WOLLEN WIR H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62640" y="1746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67492" y="514350"/>
            <a:ext cx="798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		     	    Boris		    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Klara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DA WOLLEN WIR H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2640" y="174624"/>
            <a:ext cx="487363" cy="487363"/>
          </a:xfrm>
          <a:prstGeom prst="rect">
            <a:avLst/>
          </a:prstGeom>
        </p:spPr>
      </p:pic>
      <p:sp>
        <p:nvSpPr>
          <p:cNvPr id="4" name="Rectangle avec flèche vers le bas 3"/>
          <p:cNvSpPr/>
          <p:nvPr/>
        </p:nvSpPr>
        <p:spPr>
          <a:xfrm>
            <a:off x="1167492" y="1037569"/>
            <a:ext cx="824593" cy="77490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avec flèche vers le bas 4"/>
          <p:cNvSpPr/>
          <p:nvPr/>
        </p:nvSpPr>
        <p:spPr>
          <a:xfrm>
            <a:off x="7157357" y="1037570"/>
            <a:ext cx="824593" cy="77490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avec flèche vers le bas 5"/>
          <p:cNvSpPr/>
          <p:nvPr/>
        </p:nvSpPr>
        <p:spPr>
          <a:xfrm>
            <a:off x="4354285" y="1039283"/>
            <a:ext cx="824593" cy="77490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54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21018" y="3583710"/>
            <a:ext cx="3833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83" y="1994911"/>
            <a:ext cx="1406019" cy="140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3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3" y="194113"/>
            <a:ext cx="8655997" cy="5741322"/>
          </a:xfrm>
          <a:prstGeom prst="rect">
            <a:avLst/>
          </a:prstGeom>
        </p:spPr>
      </p:pic>
      <p:pic>
        <p:nvPicPr>
          <p:cNvPr id="3" name="DA WOLLEN WIR H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2640" y="174624"/>
            <a:ext cx="487363" cy="487363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3445329" y="832757"/>
            <a:ext cx="2188028" cy="6204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16086" y="898071"/>
            <a:ext cx="2117271" cy="3156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3540579" y="1143000"/>
            <a:ext cx="2092778" cy="3075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0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215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56" y="791934"/>
            <a:ext cx="8778727" cy="46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564" y="59976"/>
            <a:ext cx="1168566" cy="116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5588" y="59977"/>
            <a:ext cx="513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wollen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5588" y="933845"/>
            <a:ext cx="1007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Boris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fährt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den Bodensee. Dort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…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5588" y="2490172"/>
            <a:ext cx="11142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Klara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fährt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den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Naturpark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Schlei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Dort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…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5588" y="4355917"/>
            <a:ext cx="10913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fährt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die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Sächsische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Schweiz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Dort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…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97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3089" y="12966"/>
            <a:ext cx="5544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Bilan grammatical :</a:t>
            </a:r>
          </a:p>
        </p:txBody>
      </p:sp>
      <p:pic>
        <p:nvPicPr>
          <p:cNvPr id="11267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0411" y="46041"/>
            <a:ext cx="11779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735410" y="2872981"/>
            <a:ext cx="8882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2) Le 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directif et le locatif des noms géographiques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1448" y="3677638"/>
            <a:ext cx="112435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Généralement les noms géographiques n’ont pas de déterminant.	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1448" y="4502754"/>
            <a:ext cx="76389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Die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Klasse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8b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fährt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           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Dänemark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.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		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15058" y="4491131"/>
            <a:ext cx="20002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nach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309681" y="4507399"/>
            <a:ext cx="20002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(directif)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91448" y="5138706"/>
            <a:ext cx="8353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   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Dänemark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besichtigt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 die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Klasse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 8b Legoland.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11028" y="5138706"/>
            <a:ext cx="6350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309681" y="5132388"/>
            <a:ext cx="20002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(locatif)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25057" y="1475598"/>
            <a:ext cx="115611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 3" panose="05040102010807070707" pitchFamily="18" charset="2"/>
              </a:rPr>
              <a:t>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Le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directif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indique le lieu où l’on va et répond à la question             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35410" y="762763"/>
            <a:ext cx="9046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1) L’opposition directif / le locatif (rappel) :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747819" y="1467192"/>
            <a:ext cx="20002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ohin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35410" y="2124238"/>
            <a:ext cx="10958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locatif indique le lieu où l’on est et répond à la question       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747819" y="2140142"/>
            <a:ext cx="820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3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68498" y="1464759"/>
            <a:ext cx="2688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Ich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fahre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 …		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42592" y="1464759"/>
            <a:ext cx="36155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 die Schweiz.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42593" y="2036259"/>
            <a:ext cx="6456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 die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Tschechische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Republik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42593" y="2579278"/>
            <a:ext cx="3337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 die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Bretagne.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977617" y="2541977"/>
            <a:ext cx="25957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(directif)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68498" y="4096941"/>
            <a:ext cx="25864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Ich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bin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 …		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42592" y="4096941"/>
            <a:ext cx="3478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 der Schweiz.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42592" y="4668441"/>
            <a:ext cx="5886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 der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Tschechischen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Republik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042592" y="5163741"/>
            <a:ext cx="3210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 der Bretagne.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840456" y="5104124"/>
            <a:ext cx="2497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(locatif)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85891" y="1505694"/>
            <a:ext cx="7449302" cy="1928813"/>
          </a:xfrm>
          <a:prstGeom prst="rect">
            <a:avLst/>
          </a:prstGeom>
          <a:solidFill>
            <a:srgbClr val="FF0000">
              <a:alpha val="15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85890" y="3996421"/>
            <a:ext cx="7449303" cy="1928813"/>
          </a:xfrm>
          <a:prstGeom prst="rect">
            <a:avLst/>
          </a:prstGeom>
          <a:solidFill>
            <a:srgbClr val="FF0000">
              <a:alpha val="15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024154" y="153612"/>
            <a:ext cx="95152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Lorsque les noms géographiques ont un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déterminant,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on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va utiliser la préposition </a:t>
            </a:r>
            <a:r>
              <a:rPr lang="fr-F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in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/>
              </a:rPr>
              <a:t>.	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2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 animBg="1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21018" y="3583710"/>
            <a:ext cx="3833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83" y="1994911"/>
            <a:ext cx="1406019" cy="140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77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0" y="0"/>
            <a:ext cx="7861955" cy="627017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952013" y="1053846"/>
            <a:ext cx="379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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952013" y="1573638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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Gymnasium?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52013" y="2035303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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Wo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Gymnasium?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52013" y="2496968"/>
            <a:ext cx="411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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Internetadresse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dieses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Gymnasiums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52013" y="3374131"/>
            <a:ext cx="411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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Wofür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stehen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Buchstaben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« de »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52013" y="4251294"/>
            <a:ext cx="411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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organisiert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Gymnasium?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952013" y="5082291"/>
            <a:ext cx="411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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Schullandheim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/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Schullandheimfahrt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92" y="-51686"/>
            <a:ext cx="1223140" cy="122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6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7" y="2087764"/>
            <a:ext cx="11598645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35146" y="3551053"/>
            <a:ext cx="3833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101)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83" y="1994911"/>
            <a:ext cx="1406019" cy="140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05" y="696141"/>
            <a:ext cx="7170420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ut être une image de herbe et ar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87" y="277585"/>
            <a:ext cx="7729384" cy="51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40313" y="5556224"/>
            <a:ext cx="411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(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)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Schullandheim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1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0" y="0"/>
            <a:ext cx="7861955" cy="62701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942776" y="2811318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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Wohin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fährt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8a?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38894" y="5556224"/>
            <a:ext cx="10540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(der) Bodensee  die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Klasse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8a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fährt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an den Bodensee.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Top 10 des hôtels à Lindau (Bodensee) - Réservez sur Hotels.com -  Annulation sur plupart hôte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13009"/>
            <a:ext cx="8937748" cy="517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164693" y="767443"/>
            <a:ext cx="175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Lindau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1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0" y="0"/>
            <a:ext cx="7861955" cy="62701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942776" y="2811318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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Wohin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fährt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8b?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1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5556224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(der)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Naturpark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Schlei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 die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Klasse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8b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fährt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den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Naturpark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Schlei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Naturpark Schlei | Schatzkammer der Region | SH-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44" y="226277"/>
            <a:ext cx="7842537" cy="523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0" y="0"/>
            <a:ext cx="7861955" cy="62701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942776" y="2811318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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Wohin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fährt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8c?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2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-138798" y="5556224"/>
            <a:ext cx="12469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(die)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Sächsische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Schweiz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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die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Klasse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8c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fährt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in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die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Sächsische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Schweiz.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BERGFEX: Sächsische Schweiz: Vacances Sächsische Schweiz - Voyager Sächsische  Schwe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29" y="385185"/>
            <a:ext cx="9525000" cy="495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7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</TotalTime>
  <Words>339</Words>
  <Application>Microsoft Office PowerPoint</Application>
  <PresentationFormat>Grand écran</PresentationFormat>
  <Paragraphs>76</Paragraphs>
  <Slides>22</Slides>
  <Notes>2</Notes>
  <HiddenSlides>0</HiddenSlides>
  <MMClips>3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 Unicode MS</vt:lpstr>
      <vt:lpstr>Calibri</vt:lpstr>
      <vt:lpstr>Calibri Light</vt:lpstr>
      <vt:lpstr>Times New Roman</vt:lpstr>
      <vt:lpstr>Wingdings</vt:lpstr>
      <vt:lpstr>Wingdings 3</vt:lpstr>
      <vt:lpstr>Rétrospective</vt:lpstr>
      <vt:lpstr>DA WOLLEN WIR HIN!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WOLLEN WIR HIN!</dc:title>
  <dc:creator>PB</dc:creator>
  <cp:lastModifiedBy>PB</cp:lastModifiedBy>
  <cp:revision>13</cp:revision>
  <dcterms:created xsi:type="dcterms:W3CDTF">2022-05-26T08:22:24Z</dcterms:created>
  <dcterms:modified xsi:type="dcterms:W3CDTF">2022-06-08T05:23:44Z</dcterms:modified>
</cp:coreProperties>
</file>