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0" r:id="rId3"/>
    <p:sldId id="264" r:id="rId4"/>
    <p:sldId id="263" r:id="rId5"/>
    <p:sldId id="262" r:id="rId6"/>
    <p:sldId id="257" r:id="rId7"/>
    <p:sldId id="259" r:id="rId8"/>
    <p:sldId id="267" r:id="rId9"/>
    <p:sldId id="265" r:id="rId10"/>
    <p:sldId id="266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1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3029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91A8E3-5B31-469D-B877-17912D190756}" type="datetimeFigureOut">
              <a:rPr lang="fr-FR" smtClean="0"/>
              <a:t>08/02/2022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3B8AC-8EC2-43F6-ADF5-5A8EA6991B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06903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5CC977-EE74-46A4-A499-EBEA11C10F65}" type="datetimeFigureOut">
              <a:rPr lang="fr-FR" smtClean="0"/>
              <a:t>08/02/2022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F07D3-4908-45A7-8D75-0624D6EDE8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8826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9697FFF-05D4-46A5-948A-4204843A5CEB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fr-FR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1551594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8E30592-B0C1-4D96-A434-D90C494033C4}" type="datetimeFigureOut">
              <a:rPr lang="fr-FR" smtClean="0"/>
              <a:t>08/02/2022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8887-66C6-4513-9AF6-17ACCABF2157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2820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0592-B0C1-4D96-A434-D90C494033C4}" type="datetimeFigureOut">
              <a:rPr lang="fr-FR" smtClean="0"/>
              <a:t>08/02/2022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8887-66C6-4513-9AF6-17ACCABF21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5370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0592-B0C1-4D96-A434-D90C494033C4}" type="datetimeFigureOut">
              <a:rPr lang="fr-FR" smtClean="0"/>
              <a:t>08/02/2022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8887-66C6-4513-9AF6-17ACCABF2157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3203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0592-B0C1-4D96-A434-D90C494033C4}" type="datetimeFigureOut">
              <a:rPr lang="fr-FR" smtClean="0"/>
              <a:t>08/02/2022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8887-66C6-4513-9AF6-17ACCABF21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5186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0592-B0C1-4D96-A434-D90C494033C4}" type="datetimeFigureOut">
              <a:rPr lang="fr-FR" smtClean="0"/>
              <a:t>08/02/2022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8887-66C6-4513-9AF6-17ACCABF2157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848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0592-B0C1-4D96-A434-D90C494033C4}" type="datetimeFigureOut">
              <a:rPr lang="fr-FR" smtClean="0"/>
              <a:t>08/02/2022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8887-66C6-4513-9AF6-17ACCABF21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9529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0592-B0C1-4D96-A434-D90C494033C4}" type="datetimeFigureOut">
              <a:rPr lang="fr-FR" smtClean="0"/>
              <a:t>08/02/2022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8887-66C6-4513-9AF6-17ACCABF21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5896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0592-B0C1-4D96-A434-D90C494033C4}" type="datetimeFigureOut">
              <a:rPr lang="fr-FR" smtClean="0"/>
              <a:t>08/02/2022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8887-66C6-4513-9AF6-17ACCABF21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993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0592-B0C1-4D96-A434-D90C494033C4}" type="datetimeFigureOut">
              <a:rPr lang="fr-FR" smtClean="0"/>
              <a:t>08/02/2022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8887-66C6-4513-9AF6-17ACCABF21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4213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0592-B0C1-4D96-A434-D90C494033C4}" type="datetimeFigureOut">
              <a:rPr lang="fr-FR" smtClean="0"/>
              <a:t>08/02/2022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8887-66C6-4513-9AF6-17ACCABF215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945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30592-B0C1-4D96-A434-D90C494033C4}" type="datetimeFigureOut">
              <a:rPr lang="fr-FR" smtClean="0"/>
              <a:t>08/02/2022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A8887-66C6-4513-9AF6-17ACCABF2157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077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8E30592-B0C1-4D96-A434-D90C494033C4}" type="datetimeFigureOut">
              <a:rPr lang="fr-FR" smtClean="0"/>
              <a:t>08/02/2022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77A8887-66C6-4513-9AF6-17ACCABF2157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6586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hyperlink" Target="WOHIN%20GEHST%20DU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7695" y="4891798"/>
            <a:ext cx="7620840" cy="1463040"/>
          </a:xfrm>
        </p:spPr>
        <p:txBody>
          <a:bodyPr>
            <a:noAutofit/>
          </a:bodyPr>
          <a:lstStyle/>
          <a:p>
            <a:r>
              <a:rPr lang="fr-FR" sz="8800" dirty="0" smtClean="0"/>
              <a:t>WOHIN GEHST DU?</a:t>
            </a:r>
            <a:endParaRPr lang="fr-FR" sz="8800" dirty="0"/>
          </a:p>
        </p:txBody>
      </p:sp>
      <p:sp>
        <p:nvSpPr>
          <p:cNvPr id="4" name="Flèche droite 3"/>
          <p:cNvSpPr/>
          <p:nvPr/>
        </p:nvSpPr>
        <p:spPr>
          <a:xfrm>
            <a:off x="8612248" y="4960136"/>
            <a:ext cx="3445329" cy="1326363"/>
          </a:xfrm>
          <a:prstGeom prst="rightArrow">
            <a:avLst/>
          </a:prstGeom>
          <a:solidFill>
            <a:srgbClr val="1482AC"/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34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5102" y="2155820"/>
            <a:ext cx="6911939" cy="218713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33616" cy="427519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8104" y="3752354"/>
            <a:ext cx="1371719" cy="2103302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4"/>
          <a:srcRect b="27875"/>
          <a:stretch/>
        </p:blipFill>
        <p:spPr>
          <a:xfrm>
            <a:off x="-38104" y="5332820"/>
            <a:ext cx="1371719" cy="1517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75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33616" cy="427519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8104" y="3752354"/>
            <a:ext cx="1371719" cy="210330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3"/>
          <a:srcRect b="27875"/>
          <a:stretch/>
        </p:blipFill>
        <p:spPr>
          <a:xfrm>
            <a:off x="-38104" y="5332820"/>
            <a:ext cx="1371719" cy="1517016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719" y="1903122"/>
            <a:ext cx="10684209" cy="3047386"/>
          </a:xfrm>
          <a:prstGeom prst="rect">
            <a:avLst/>
          </a:prstGeom>
        </p:spPr>
      </p:pic>
      <p:pic>
        <p:nvPicPr>
          <p:cNvPr id="9" name="Picture 5" descr="C:\Users\Pierre\Pictures\Bibliothèque multimédia Microsoft\j0431644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1490" y="178027"/>
            <a:ext cx="1214438" cy="121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872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llipse 2"/>
          <p:cNvSpPr/>
          <p:nvPr/>
        </p:nvSpPr>
        <p:spPr>
          <a:xfrm>
            <a:off x="5214938" y="1705721"/>
            <a:ext cx="2202726" cy="946481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7"/>
          <p:cNvSpPr txBox="1">
            <a:spLocks noChangeArrowheads="1"/>
          </p:cNvSpPr>
          <p:nvPr/>
        </p:nvSpPr>
        <p:spPr bwMode="auto">
          <a:xfrm>
            <a:off x="3935656" y="3260037"/>
            <a:ext cx="27527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b="1" u="sng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fr-FR" sz="28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den</a:t>
            </a:r>
            <a:r>
              <a:rPr lang="fr-FR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Park  </a:t>
            </a:r>
            <a:r>
              <a:rPr lang="fr-FR" sz="2800" dirty="0" smtClean="0">
                <a:cs typeface="Arial" panose="020B0604020202020204" pitchFamily="34" charset="0"/>
              </a:rPr>
              <a:t> 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ZoneTexte 27"/>
          <p:cNvSpPr txBox="1">
            <a:spLocks noChangeArrowheads="1"/>
          </p:cNvSpPr>
          <p:nvPr/>
        </p:nvSpPr>
        <p:spPr bwMode="auto">
          <a:xfrm>
            <a:off x="5406887" y="1795084"/>
            <a:ext cx="212387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fr-FR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ohin</a:t>
            </a:r>
            <a:r>
              <a:rPr lang="fr-F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fr-FR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ZoneTexte 17"/>
          <p:cNvSpPr txBox="1">
            <a:spLocks noChangeArrowheads="1"/>
          </p:cNvSpPr>
          <p:nvPr/>
        </p:nvSpPr>
        <p:spPr bwMode="auto">
          <a:xfrm>
            <a:off x="1808834" y="2573721"/>
            <a:ext cx="40322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Wohin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gehst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du?</a:t>
            </a:r>
            <a:r>
              <a:rPr lang="fr-F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endParaRPr lang="fr-FR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ZoneTexte 17"/>
          <p:cNvSpPr txBox="1">
            <a:spLocks noChangeArrowheads="1"/>
          </p:cNvSpPr>
          <p:nvPr/>
        </p:nvSpPr>
        <p:spPr bwMode="auto">
          <a:xfrm>
            <a:off x="1763577" y="3280264"/>
            <a:ext cx="26640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gehe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r>
              <a:rPr lang="fr-F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endParaRPr lang="fr-FR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ZoneTexte 17"/>
          <p:cNvSpPr txBox="1">
            <a:spLocks noChangeArrowheads="1"/>
          </p:cNvSpPr>
          <p:nvPr/>
        </p:nvSpPr>
        <p:spPr bwMode="auto">
          <a:xfrm>
            <a:off x="6497182" y="3235380"/>
            <a:ext cx="3204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b="1" u="sng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</a:t>
            </a:r>
            <a:r>
              <a:rPr lang="fr-FR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Museum                                         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ZoneTexte 17"/>
          <p:cNvSpPr txBox="1">
            <a:spLocks noChangeArrowheads="1"/>
          </p:cNvSpPr>
          <p:nvPr/>
        </p:nvSpPr>
        <p:spPr bwMode="auto">
          <a:xfrm>
            <a:off x="6497182" y="3810843"/>
            <a:ext cx="32972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b="1" u="sng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</a:t>
            </a: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Theater                                      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929" name="ZoneTexte 19"/>
          <p:cNvSpPr txBox="1">
            <a:spLocks noChangeArrowheads="1"/>
          </p:cNvSpPr>
          <p:nvPr/>
        </p:nvSpPr>
        <p:spPr bwMode="auto">
          <a:xfrm>
            <a:off x="3095626" y="4286250"/>
            <a:ext cx="1428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fr-FR"/>
          </a:p>
        </p:txBody>
      </p:sp>
      <p:sp>
        <p:nvSpPr>
          <p:cNvPr id="21" name="Accolade ouvrante 20"/>
          <p:cNvSpPr/>
          <p:nvPr/>
        </p:nvSpPr>
        <p:spPr>
          <a:xfrm rot="16200000">
            <a:off x="4822188" y="4057277"/>
            <a:ext cx="357188" cy="2004375"/>
          </a:xfrm>
          <a:prstGeom prst="lef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2" name="Accolade ouvrante 21"/>
          <p:cNvSpPr/>
          <p:nvPr/>
        </p:nvSpPr>
        <p:spPr>
          <a:xfrm rot="16200000">
            <a:off x="7731298" y="3771238"/>
            <a:ext cx="357188" cy="2586954"/>
          </a:xfrm>
          <a:prstGeom prst="lef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5" name="ZoneTexte 17"/>
          <p:cNvSpPr txBox="1">
            <a:spLocks noChangeArrowheads="1"/>
          </p:cNvSpPr>
          <p:nvPr/>
        </p:nvSpPr>
        <p:spPr bwMode="auto">
          <a:xfrm>
            <a:off x="6934490" y="5284757"/>
            <a:ext cx="18899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NEUTRE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</a:t>
            </a:r>
          </a:p>
        </p:txBody>
      </p:sp>
      <p:sp>
        <p:nvSpPr>
          <p:cNvPr id="37" name="ZoneTexte 17"/>
          <p:cNvSpPr txBox="1">
            <a:spLocks noChangeArrowheads="1"/>
          </p:cNvSpPr>
          <p:nvPr/>
        </p:nvSpPr>
        <p:spPr bwMode="auto">
          <a:xfrm>
            <a:off x="4011479" y="5275889"/>
            <a:ext cx="21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MASCULIN</a:t>
            </a:r>
            <a:r>
              <a:rPr lang="fr-FR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</a:t>
            </a:r>
            <a:endParaRPr lang="fr-FR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3595"/>
            <a:ext cx="3914775" cy="1480405"/>
          </a:xfrm>
          <a:prstGeom prst="rect">
            <a:avLst/>
          </a:prstGeom>
        </p:spPr>
      </p:pic>
      <p:sp>
        <p:nvSpPr>
          <p:cNvPr id="28676" name="ZoneTexte 8"/>
          <p:cNvSpPr txBox="1">
            <a:spLocks noChangeArrowheads="1"/>
          </p:cNvSpPr>
          <p:nvPr/>
        </p:nvSpPr>
        <p:spPr bwMode="auto">
          <a:xfrm>
            <a:off x="1333615" y="112602"/>
            <a:ext cx="84296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Bilan </a:t>
            </a:r>
            <a:r>
              <a:rPr lang="fr-FR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grammatical :</a:t>
            </a:r>
            <a:endParaRPr lang="fr-FR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fr-FR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Comment exprimer un </a:t>
            </a:r>
            <a:r>
              <a:rPr lang="fr-FR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directif :</a:t>
            </a:r>
            <a:endParaRPr lang="fr-FR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81" name="ZoneTexte 17"/>
          <p:cNvSpPr txBox="1">
            <a:spLocks noChangeArrowheads="1"/>
          </p:cNvSpPr>
          <p:nvPr/>
        </p:nvSpPr>
        <p:spPr bwMode="auto">
          <a:xfrm>
            <a:off x="1333615" y="1182501"/>
            <a:ext cx="116811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directif 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exprime le lieu</a:t>
            </a:r>
            <a:r>
              <a:rPr lang="fr-FR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où </a:t>
            </a:r>
            <a:r>
              <a:rPr lang="fr-F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l’on va. Il répond à la question :</a:t>
            </a:r>
            <a:endParaRPr lang="fr-FR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4" descr="C:\Users\Pierre\Pictures\Bibliothèque multimédia Microsoft\j043395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1524" y="24522"/>
            <a:ext cx="1146175" cy="114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1333616" cy="4275190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38104" y="3752354"/>
            <a:ext cx="1371719" cy="2103302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 rotWithShape="1">
          <a:blip r:embed="rId6"/>
          <a:srcRect b="27875"/>
          <a:stretch/>
        </p:blipFill>
        <p:spPr>
          <a:xfrm>
            <a:off x="-38104" y="5332820"/>
            <a:ext cx="1371719" cy="1517016"/>
          </a:xfrm>
          <a:prstGeom prst="rect">
            <a:avLst/>
          </a:prstGeom>
        </p:spPr>
      </p:pic>
      <p:sp>
        <p:nvSpPr>
          <p:cNvPr id="38" name="ZoneTexte 17"/>
          <p:cNvSpPr txBox="1">
            <a:spLocks noChangeArrowheads="1"/>
          </p:cNvSpPr>
          <p:nvPr/>
        </p:nvSpPr>
        <p:spPr bwMode="auto">
          <a:xfrm>
            <a:off x="6497182" y="4341779"/>
            <a:ext cx="32972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b="1" u="sng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</a:t>
            </a: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Badezimmer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ZoneTexte 17"/>
          <p:cNvSpPr txBox="1">
            <a:spLocks noChangeArrowheads="1"/>
          </p:cNvSpPr>
          <p:nvPr/>
        </p:nvSpPr>
        <p:spPr bwMode="auto">
          <a:xfrm>
            <a:off x="9441106" y="3171812"/>
            <a:ext cx="3204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fr-FR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 die</a:t>
            </a:r>
            <a:r>
              <a:rPr lang="fr-FR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Apotheke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Accolade ouvrante 39"/>
          <p:cNvSpPr/>
          <p:nvPr/>
        </p:nvSpPr>
        <p:spPr>
          <a:xfrm rot="16200000">
            <a:off x="10695796" y="3815940"/>
            <a:ext cx="357188" cy="2500313"/>
          </a:xfrm>
          <a:prstGeom prst="lef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1" name="ZoneTexte 17"/>
          <p:cNvSpPr txBox="1">
            <a:spLocks noChangeArrowheads="1"/>
          </p:cNvSpPr>
          <p:nvPr/>
        </p:nvSpPr>
        <p:spPr bwMode="auto">
          <a:xfrm>
            <a:off x="9763240" y="5284757"/>
            <a:ext cx="18899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FEMININ</a:t>
            </a:r>
            <a:r>
              <a:rPr lang="fr-F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</a:t>
            </a:r>
            <a:endParaRPr lang="fr-FR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ZoneTexte 17"/>
          <p:cNvSpPr txBox="1">
            <a:spLocks noChangeArrowheads="1"/>
          </p:cNvSpPr>
          <p:nvPr/>
        </p:nvSpPr>
        <p:spPr bwMode="auto">
          <a:xfrm>
            <a:off x="9441106" y="3650553"/>
            <a:ext cx="3204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fr-FR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 die</a:t>
            </a:r>
            <a:r>
              <a:rPr lang="fr-FR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Küche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ZoneTexte 25"/>
          <p:cNvSpPr txBox="1">
            <a:spLocks noChangeArrowheads="1"/>
          </p:cNvSpPr>
          <p:nvPr/>
        </p:nvSpPr>
        <p:spPr bwMode="auto">
          <a:xfrm>
            <a:off x="1333615" y="6236604"/>
            <a:ext cx="115212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2800" dirty="0" smtClean="0"/>
              <a:t>La préposition </a:t>
            </a:r>
            <a:r>
              <a:rPr lang="fr-FR" sz="2800" b="1" u="sng" dirty="0" smtClean="0"/>
              <a:t>in</a:t>
            </a:r>
            <a:r>
              <a:rPr lang="fr-FR" sz="2800" dirty="0" smtClean="0"/>
              <a:t> est </a:t>
            </a:r>
            <a:r>
              <a:rPr lang="fr-FR" sz="2800" dirty="0"/>
              <a:t>alors </a:t>
            </a:r>
            <a:r>
              <a:rPr lang="fr-FR" sz="2800" dirty="0" smtClean="0"/>
              <a:t>suivie </a:t>
            </a:r>
            <a:r>
              <a:rPr lang="fr-FR" sz="2800" dirty="0"/>
              <a:t>d’un groupe nominal </a:t>
            </a:r>
            <a:r>
              <a:rPr lang="fr-FR" sz="2800" dirty="0" smtClean="0"/>
              <a:t>à l’</a:t>
            </a:r>
            <a:r>
              <a:rPr lang="fr-FR" sz="2800" dirty="0" smtClean="0"/>
              <a:t>               </a:t>
            </a:r>
            <a:r>
              <a:rPr lang="fr-FR" sz="2800" dirty="0"/>
              <a:t>.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10316096" y="6281541"/>
            <a:ext cx="180845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ACCUS</a:t>
            </a:r>
            <a:r>
              <a:rPr lang="fr-F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ATIF</a:t>
            </a:r>
            <a:endParaRPr lang="fr-F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4311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  <p:bldP spid="28" grpId="0"/>
      <p:bldP spid="27" grpId="0"/>
      <p:bldP spid="29" grpId="0"/>
      <p:bldP spid="32" grpId="0"/>
      <p:bldP spid="33" grpId="0"/>
      <p:bldP spid="21" grpId="0" animBg="1"/>
      <p:bldP spid="22" grpId="0" animBg="1"/>
      <p:bldP spid="25" grpId="0"/>
      <p:bldP spid="37" grpId="0"/>
      <p:bldP spid="28676" grpId="0"/>
      <p:bldP spid="28681" grpId="0"/>
      <p:bldP spid="38" grpId="0"/>
      <p:bldP spid="39" grpId="0"/>
      <p:bldP spid="40" grpId="0" animBg="1"/>
      <p:bldP spid="41" grpId="0"/>
      <p:bldP spid="42" grpId="0"/>
      <p:bldP spid="26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33616" cy="427519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8104" y="3752354"/>
            <a:ext cx="1371719" cy="2103302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3"/>
          <a:srcRect b="27875"/>
          <a:stretch/>
        </p:blipFill>
        <p:spPr>
          <a:xfrm>
            <a:off x="-38104" y="5332820"/>
            <a:ext cx="1371719" cy="1517016"/>
          </a:xfrm>
          <a:prstGeom prst="rect">
            <a:avLst/>
          </a:prstGeom>
        </p:spPr>
      </p:pic>
      <p:sp>
        <p:nvSpPr>
          <p:cNvPr id="5" name="ZoneTexte 17"/>
          <p:cNvSpPr txBox="1">
            <a:spLocks noChangeArrowheads="1"/>
          </p:cNvSpPr>
          <p:nvPr/>
        </p:nvSpPr>
        <p:spPr bwMode="auto">
          <a:xfrm>
            <a:off x="1371719" y="769880"/>
            <a:ext cx="1077525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Pour exprimer une direction, on peut aussi utiliser 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dans certains cas la 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préposition                                   </a:t>
            </a:r>
            <a:endParaRPr lang="fr-FR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ZoneTexte 17"/>
          <p:cNvSpPr txBox="1">
            <a:spLocks noChangeArrowheads="1"/>
          </p:cNvSpPr>
          <p:nvPr/>
        </p:nvSpPr>
        <p:spPr bwMode="auto">
          <a:xfrm>
            <a:off x="4321031" y="3279491"/>
            <a:ext cx="27527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b="1" u="sng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zum</a:t>
            </a:r>
            <a:r>
              <a:rPr lang="fr-FR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Park  </a:t>
            </a:r>
            <a:r>
              <a:rPr lang="fr-FR" sz="2800" dirty="0" smtClean="0">
                <a:cs typeface="Arial" panose="020B0604020202020204" pitchFamily="34" charset="0"/>
              </a:rPr>
              <a:t> 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17"/>
          <p:cNvSpPr txBox="1">
            <a:spLocks noChangeArrowheads="1"/>
          </p:cNvSpPr>
          <p:nvPr/>
        </p:nvSpPr>
        <p:spPr bwMode="auto">
          <a:xfrm>
            <a:off x="1355111" y="2471406"/>
            <a:ext cx="403224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Wohin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gehst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du?</a:t>
            </a:r>
            <a:r>
              <a:rPr lang="fr-F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endParaRPr lang="fr-FR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ZoneTexte 17"/>
          <p:cNvSpPr txBox="1">
            <a:spLocks noChangeArrowheads="1"/>
          </p:cNvSpPr>
          <p:nvPr/>
        </p:nvSpPr>
        <p:spPr bwMode="auto">
          <a:xfrm>
            <a:off x="1371719" y="3266613"/>
            <a:ext cx="28123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Ich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gehe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(bis)…</a:t>
            </a:r>
            <a:r>
              <a:rPr lang="fr-F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endParaRPr lang="fr-FR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17"/>
          <p:cNvSpPr txBox="1">
            <a:spLocks noChangeArrowheads="1"/>
          </p:cNvSpPr>
          <p:nvPr/>
        </p:nvSpPr>
        <p:spPr bwMode="auto">
          <a:xfrm>
            <a:off x="6688381" y="3235380"/>
            <a:ext cx="3204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b="1" u="sng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zum</a:t>
            </a:r>
            <a:r>
              <a:rPr lang="fr-FR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Rathaus</a:t>
            </a:r>
            <a:r>
              <a:rPr lang="fr-F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ccolade ouvrante 9"/>
          <p:cNvSpPr/>
          <p:nvPr/>
        </p:nvSpPr>
        <p:spPr>
          <a:xfrm rot="16200000">
            <a:off x="4950779" y="3328755"/>
            <a:ext cx="357188" cy="1748526"/>
          </a:xfrm>
          <a:prstGeom prst="lef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Accolade ouvrante 10"/>
          <p:cNvSpPr/>
          <p:nvPr/>
        </p:nvSpPr>
        <p:spPr>
          <a:xfrm rot="16200000">
            <a:off x="7687536" y="3105457"/>
            <a:ext cx="357188" cy="2195124"/>
          </a:xfrm>
          <a:prstGeom prst="lef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ZoneTexte 17"/>
          <p:cNvSpPr txBox="1">
            <a:spLocks noChangeArrowheads="1"/>
          </p:cNvSpPr>
          <p:nvPr/>
        </p:nvSpPr>
        <p:spPr bwMode="auto">
          <a:xfrm>
            <a:off x="7073757" y="4577685"/>
            <a:ext cx="18899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b="1" u="sng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NEUTRE</a:t>
            </a: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</a:t>
            </a:r>
          </a:p>
        </p:txBody>
      </p:sp>
      <p:sp>
        <p:nvSpPr>
          <p:cNvPr id="13" name="ZoneTexte 17"/>
          <p:cNvSpPr txBox="1">
            <a:spLocks noChangeArrowheads="1"/>
          </p:cNvSpPr>
          <p:nvPr/>
        </p:nvSpPr>
        <p:spPr bwMode="auto">
          <a:xfrm>
            <a:off x="4069074" y="4568948"/>
            <a:ext cx="2120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MASCULIN</a:t>
            </a:r>
            <a:r>
              <a:rPr lang="fr-FR" sz="2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</a:t>
            </a:r>
            <a:endParaRPr lang="fr-FR" sz="28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ZoneTexte 17"/>
          <p:cNvSpPr txBox="1">
            <a:spLocks noChangeArrowheads="1"/>
          </p:cNvSpPr>
          <p:nvPr/>
        </p:nvSpPr>
        <p:spPr bwMode="auto">
          <a:xfrm>
            <a:off x="9538838" y="3229134"/>
            <a:ext cx="320471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zur</a:t>
            </a:r>
            <a:r>
              <a:rPr lang="fr-FR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Apotheke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Accolade ouvrante 14"/>
          <p:cNvSpPr/>
          <p:nvPr/>
        </p:nvSpPr>
        <p:spPr>
          <a:xfrm rot="16200000">
            <a:off x="10492947" y="3118047"/>
            <a:ext cx="357188" cy="2172707"/>
          </a:xfrm>
          <a:prstGeom prst="leftBrac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" name="ZoneTexte 17"/>
          <p:cNvSpPr txBox="1">
            <a:spLocks noChangeArrowheads="1"/>
          </p:cNvSpPr>
          <p:nvPr/>
        </p:nvSpPr>
        <p:spPr bwMode="auto">
          <a:xfrm>
            <a:off x="9711308" y="4577685"/>
            <a:ext cx="18899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FEMININ</a:t>
            </a:r>
            <a:r>
              <a:rPr lang="fr-FR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</a:t>
            </a:r>
            <a:endParaRPr lang="fr-FR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4255110" y="1192490"/>
            <a:ext cx="78232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fr-FR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souvent précédée de </a:t>
            </a: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bis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bis </a:t>
            </a:r>
            <a:r>
              <a:rPr lang="fr-FR" sz="2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zu</a:t>
            </a: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= jusqu’à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r>
              <a:rPr lang="fr-FR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ZoneTexte 8"/>
          <p:cNvSpPr txBox="1">
            <a:spLocks noChangeArrowheads="1"/>
          </p:cNvSpPr>
          <p:nvPr/>
        </p:nvSpPr>
        <p:spPr bwMode="auto">
          <a:xfrm>
            <a:off x="1333615" y="112602"/>
            <a:ext cx="25179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Remarque :</a:t>
            </a:r>
            <a:endParaRPr lang="fr-FR" sz="2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ZoneTexte 19"/>
          <p:cNvSpPr txBox="1">
            <a:spLocks noChangeArrowheads="1"/>
          </p:cNvSpPr>
          <p:nvPr/>
        </p:nvSpPr>
        <p:spPr bwMode="auto">
          <a:xfrm>
            <a:off x="1313116" y="5687714"/>
            <a:ext cx="1152128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fr-FR" sz="2800" dirty="0" smtClean="0"/>
              <a:t>La préposition </a:t>
            </a:r>
            <a:r>
              <a:rPr lang="fr-FR" sz="2800" b="1" u="sng" dirty="0" err="1" smtClean="0"/>
              <a:t>zu</a:t>
            </a:r>
            <a:r>
              <a:rPr lang="fr-FR" sz="2800" dirty="0" smtClean="0"/>
              <a:t> est </a:t>
            </a:r>
            <a:r>
              <a:rPr lang="fr-FR" sz="2800" dirty="0"/>
              <a:t>alors </a:t>
            </a:r>
            <a:r>
              <a:rPr lang="fr-FR" sz="2800" dirty="0" smtClean="0"/>
              <a:t>suivie </a:t>
            </a:r>
            <a:r>
              <a:rPr lang="fr-FR" sz="2800" dirty="0"/>
              <a:t>d’un groupe nominal </a:t>
            </a:r>
            <a:r>
              <a:rPr lang="fr-FR" sz="2800" dirty="0" smtClean="0"/>
              <a:t>au           </a:t>
            </a:r>
            <a:r>
              <a:rPr lang="fr-FR" sz="2800" dirty="0"/>
              <a:t>.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10454904" y="5749269"/>
            <a:ext cx="180845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fr-FR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ATIF</a:t>
            </a:r>
            <a:endParaRPr lang="fr-FR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0752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 animBg="1"/>
      <p:bldP spid="11" grpId="0" animBg="1"/>
      <p:bldP spid="12" grpId="0"/>
      <p:bldP spid="13" grpId="0"/>
      <p:bldP spid="14" grpId="0"/>
      <p:bldP spid="15" grpId="0" animBg="1"/>
      <p:bldP spid="16" grpId="0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67843" y="4280785"/>
            <a:ext cx="4969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Arbeitsblatt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33616" cy="427519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8104" y="3752354"/>
            <a:ext cx="1371719" cy="210330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3"/>
          <a:srcRect b="27875"/>
          <a:stretch/>
        </p:blipFill>
        <p:spPr>
          <a:xfrm>
            <a:off x="-38104" y="5332820"/>
            <a:ext cx="1371719" cy="1517016"/>
          </a:xfrm>
          <a:prstGeom prst="rect">
            <a:avLst/>
          </a:prstGeom>
        </p:spPr>
      </p:pic>
      <p:pic>
        <p:nvPicPr>
          <p:cNvPr id="9" name="Picture 4" descr="C:\Users\Pierre\Pictures\Bibliothèque multimédia Microsoft\j0433953.png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003" y="2530702"/>
            <a:ext cx="1488188" cy="148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2864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67843" y="4280785"/>
            <a:ext cx="4969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Übungsheft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Seiten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61 &amp; 62)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33616" cy="427519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8104" y="3752354"/>
            <a:ext cx="1371719" cy="210330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3"/>
          <a:srcRect b="27875"/>
          <a:stretch/>
        </p:blipFill>
        <p:spPr>
          <a:xfrm>
            <a:off x="-38104" y="5332820"/>
            <a:ext cx="1371719" cy="1517016"/>
          </a:xfrm>
          <a:prstGeom prst="rect">
            <a:avLst/>
          </a:prstGeom>
        </p:spPr>
      </p:pic>
      <p:pic>
        <p:nvPicPr>
          <p:cNvPr id="9" name="Picture 4" descr="C:\Users\Pierre\Pictures\Bibliothèque multimédia Microsoft\j043395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003" y="2530702"/>
            <a:ext cx="1488188" cy="148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222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33616" cy="427519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8104" y="3752354"/>
            <a:ext cx="1371719" cy="210330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3"/>
          <a:srcRect b="27875"/>
          <a:stretch/>
        </p:blipFill>
        <p:spPr>
          <a:xfrm>
            <a:off x="-38104" y="5332820"/>
            <a:ext cx="1371719" cy="1517016"/>
          </a:xfrm>
          <a:prstGeom prst="rect">
            <a:avLst/>
          </a:prstGeom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006" y="1243692"/>
            <a:ext cx="10051550" cy="3793671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4384221" y="1787979"/>
            <a:ext cx="5225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 </a:t>
            </a:r>
            <a:r>
              <a:rPr lang="fr-F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kannst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zur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Apotheke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gehen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fr-F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6691993" y="2242458"/>
            <a:ext cx="5225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 </a:t>
            </a:r>
            <a:r>
              <a:rPr lang="fr-F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kannst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Restaurant </a:t>
            </a:r>
            <a:r>
              <a:rPr lang="fr-F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gehen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fr-F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937657" y="3138836"/>
            <a:ext cx="52251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 </a:t>
            </a:r>
            <a:r>
              <a:rPr lang="fr-F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kann</a:t>
            </a:r>
            <a:r>
              <a:rPr lang="fr-FR" sz="3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den Park </a:t>
            </a:r>
            <a:r>
              <a:rPr lang="fr-F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gehen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fr-F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709557" y="3549939"/>
            <a:ext cx="6138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Ihr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könnt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Schwimmbad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gehen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fr-F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5743847" y="4001263"/>
            <a:ext cx="6138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 </a:t>
            </a:r>
            <a:r>
              <a:rPr lang="fr-F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kannst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Museum </a:t>
            </a:r>
            <a:r>
              <a:rPr lang="fr-F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gehen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fr-F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5778137" y="4446317"/>
            <a:ext cx="6138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 </a:t>
            </a:r>
            <a:r>
              <a:rPr lang="fr-F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kannst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die </a:t>
            </a:r>
            <a:r>
              <a:rPr lang="fr-F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Bibliothek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gehen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fr-F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9199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33616" cy="427519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8104" y="3752354"/>
            <a:ext cx="1371719" cy="2103302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3"/>
          <a:srcRect b="27875"/>
          <a:stretch/>
        </p:blipFill>
        <p:spPr>
          <a:xfrm>
            <a:off x="-38104" y="5332820"/>
            <a:ext cx="1371719" cy="1517016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25658" y="1516219"/>
            <a:ext cx="9716342" cy="3711262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769429" y="2548799"/>
            <a:ext cx="1309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locatif</a:t>
            </a:r>
            <a:endParaRPr lang="fr-F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682344" y="2913471"/>
            <a:ext cx="14858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directif</a:t>
            </a:r>
            <a:endParaRPr lang="fr-F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769428" y="3303365"/>
            <a:ext cx="1309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locatif</a:t>
            </a:r>
            <a:endParaRPr lang="fr-F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769428" y="3695465"/>
            <a:ext cx="13090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locatif</a:t>
            </a:r>
            <a:endParaRPr lang="fr-F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682344" y="4112589"/>
            <a:ext cx="1396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directif</a:t>
            </a:r>
            <a:endParaRPr lang="fr-F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682344" y="4468312"/>
            <a:ext cx="14858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directif</a:t>
            </a:r>
            <a:endParaRPr lang="fr-F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7032170" y="2508754"/>
            <a:ext cx="3448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wollt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ihr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essen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fr-F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7032171" y="2898753"/>
            <a:ext cx="45098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Wohin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wollt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ihr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gehen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fr-F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7032171" y="3313844"/>
            <a:ext cx="3448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steht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Auto?</a:t>
            </a:r>
            <a:endParaRPr lang="fr-F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7032170" y="3697498"/>
            <a:ext cx="41937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wartet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ihr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fr-F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7049857" y="4110034"/>
            <a:ext cx="4812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Wohin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fährt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dieser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Bus?</a:t>
            </a:r>
            <a:endParaRPr lang="fr-F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7048492" y="4489619"/>
            <a:ext cx="49855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Wohin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begleitest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 </a:t>
            </a:r>
            <a:r>
              <a:rPr lang="fr-F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deine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Großeltern</a:t>
            </a:r>
            <a:r>
              <a:rPr lang="fr-FR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fr-FR" sz="3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6697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967843" y="4280785"/>
            <a:ext cx="49691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Buch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Seite</a:t>
            </a:r>
            <a:r>
              <a:rPr lang="fr-F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87)</a:t>
            </a:r>
            <a:endParaRPr lang="fr-F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33616" cy="427519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8104" y="3752354"/>
            <a:ext cx="1371719" cy="2103302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3"/>
          <a:srcRect b="27875"/>
          <a:stretch/>
        </p:blipFill>
        <p:spPr>
          <a:xfrm>
            <a:off x="-38104" y="5332820"/>
            <a:ext cx="1371719" cy="1517016"/>
          </a:xfrm>
          <a:prstGeom prst="rect">
            <a:avLst/>
          </a:prstGeom>
        </p:spPr>
      </p:pic>
      <p:pic>
        <p:nvPicPr>
          <p:cNvPr id="9" name="Picture 4" descr="C:\Users\Pierre\Pictures\Bibliothèque multimédia Microsoft\j043395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003" y="2530702"/>
            <a:ext cx="1488188" cy="1486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971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é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é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TM02900720[[fn=Intégral]]</Template>
  <TotalTime>102</TotalTime>
  <Words>220</Words>
  <Application>Microsoft Office PowerPoint</Application>
  <PresentationFormat>Grand écran</PresentationFormat>
  <Paragraphs>53</Paragraphs>
  <Slides>10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Tw Cen MT</vt:lpstr>
      <vt:lpstr>Tw Cen MT Condensed</vt:lpstr>
      <vt:lpstr>Wingdings 3</vt:lpstr>
      <vt:lpstr>Intégral</vt:lpstr>
      <vt:lpstr>WOHIN GEHST DU?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WOHIN?</dc:title>
  <dc:creator>PB</dc:creator>
  <cp:lastModifiedBy>PB</cp:lastModifiedBy>
  <cp:revision>11</cp:revision>
  <dcterms:created xsi:type="dcterms:W3CDTF">2022-02-07T13:36:40Z</dcterms:created>
  <dcterms:modified xsi:type="dcterms:W3CDTF">2022-02-08T06:19:27Z</dcterms:modified>
</cp:coreProperties>
</file>