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3"/>
  </p:notesMasterIdLst>
  <p:sldIdLst>
    <p:sldId id="256" r:id="rId2"/>
    <p:sldId id="295" r:id="rId3"/>
    <p:sldId id="296" r:id="rId4"/>
    <p:sldId id="297" r:id="rId5"/>
    <p:sldId id="298" r:id="rId6"/>
    <p:sldId id="299" r:id="rId7"/>
    <p:sldId id="301" r:id="rId8"/>
    <p:sldId id="302" r:id="rId9"/>
    <p:sldId id="303" r:id="rId10"/>
    <p:sldId id="305" r:id="rId11"/>
    <p:sldId id="306" r:id="rId12"/>
    <p:sldId id="275" r:id="rId13"/>
    <p:sldId id="276" r:id="rId14"/>
    <p:sldId id="278" r:id="rId15"/>
    <p:sldId id="292" r:id="rId16"/>
    <p:sldId id="280" r:id="rId17"/>
    <p:sldId id="281" r:id="rId18"/>
    <p:sldId id="293" r:id="rId19"/>
    <p:sldId id="304" r:id="rId20"/>
    <p:sldId id="282" r:id="rId21"/>
    <p:sldId id="294" r:id="rId22"/>
    <p:sldId id="283" r:id="rId23"/>
    <p:sldId id="307" r:id="rId24"/>
    <p:sldId id="272" r:id="rId25"/>
    <p:sldId id="273" r:id="rId26"/>
    <p:sldId id="274" r:id="rId27"/>
    <p:sldId id="310" r:id="rId28"/>
    <p:sldId id="287" r:id="rId29"/>
    <p:sldId id="308" r:id="rId30"/>
    <p:sldId id="286" r:id="rId31"/>
    <p:sldId id="309" r:id="rId32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B36401-6EBE-4409-A55B-F5AE89B5427C}" type="datetimeFigureOut">
              <a:rPr lang="fr-FR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FD0704-0205-4573-A6CF-C4A7F71629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059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F6B8A-2761-4365-AAAF-C9544C6FCDB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58002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147C0-DD8D-407D-8D2B-8C188126E5B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90782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7FA23-E72F-4DBB-8275-570DD7BD780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0057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9C799-42FA-447A-B75F-1908CD026D4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47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98B0C-EC4F-4A3A-8757-385B4FF5DEDA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2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6E2F0-4601-4A21-9E3E-1AC97BA66D3D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54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ACBCF-DB94-4108-B3F5-0F7E610EDE8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5418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78DB4-39E1-4D4E-A41F-0BB5072CD26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6719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63B67-E8F1-4B5E-9DB3-8B39D612109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3760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115C2-02F1-4A6E-B0B5-FC54C22D235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4390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C76CC-162C-429F-A167-488FB32E8A2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862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3ABE2-6A58-4B28-A34B-B2810C6C87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0632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147C0-DD8D-407D-8D2B-8C188126E5B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9138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147C0-DD8D-407D-8D2B-8C188126E5B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07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F849B-13E6-497E-B288-B11C94114ECB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DDC05-1944-466E-A2F6-A8C133F2762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7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98C14-DA17-4B46-9EF5-D357F4A551F6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60D4-ADA1-4243-85AA-75D4118301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87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45755-3925-4DED-A446-58EEF0655F5B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05098-D311-4D39-BBA1-59446441ADD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68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01AC6-1E63-469B-AD55-5FC7472DB351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DE8D4-3311-4C96-A6E0-00A7AF471DB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6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27402-8B38-430C-8844-F339AF45118C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37DC-ED06-45C8-845F-9F98E1641D9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54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482EB-7E4A-491A-9A5D-A57C6B7BE3B8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579E0-7664-4D89-96E3-756C0275AA5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7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94C09-601A-40D4-BE60-EC0A450911A4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E4EC-626D-4C45-AC34-8093F712F71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16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57FE2-4D70-40DE-A044-CD2F2A8C97E7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BF6C6-B0C9-4A2F-A6ED-1EC8A5D1FEB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63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58B96-958C-41EF-94A9-70F8FBAE6FD2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4E9A3-D19B-4EF5-A04B-B5F2652B208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D848F-892F-4AF0-BA75-BBDC3D4DECEB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4CC0C-58E1-4FB8-B1BC-5E210135A8E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601E2-0E73-4515-914C-E42CE6A93F57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87C31-F712-4D9C-BC06-928C103C701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7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3A37DC-ED06-45C8-845F-9F98E1641D9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9927402-8B38-430C-8844-F339AF45118C}" type="datetimeFigureOut">
              <a:rPr lang="fr-FR" smtClean="0"/>
              <a:pPr>
                <a:defRPr/>
              </a:pPr>
              <a:t>05/02/2022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2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EXERCICES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4"/>
          <p:cNvSpPr>
            <a:spLocks noGrp="1"/>
          </p:cNvSpPr>
          <p:nvPr>
            <p:ph type="ctrTitle"/>
          </p:nvPr>
        </p:nvSpPr>
        <p:spPr>
          <a:xfrm>
            <a:off x="695400" y="404664"/>
            <a:ext cx="9721080" cy="1470025"/>
          </a:xfrm>
        </p:spPr>
        <p:txBody>
          <a:bodyPr/>
          <a:lstStyle/>
          <a:p>
            <a:pPr algn="ctr" eaLnBrk="1" hangingPunct="1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 WOCHE IN WIEN</a:t>
            </a:r>
          </a:p>
        </p:txBody>
      </p:sp>
      <p:sp>
        <p:nvSpPr>
          <p:cNvPr id="2" name="AutoShape 2" descr="Le meilleur Guide de Voyage à Vien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492896"/>
            <a:ext cx="6480327" cy="3642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83832" y="1772816"/>
            <a:ext cx="2786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83707" y="3344441"/>
            <a:ext cx="5072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gegangen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9051" r="2848" b="21651"/>
          <a:stretch/>
        </p:blipFill>
        <p:spPr>
          <a:xfrm>
            <a:off x="6415073" y="1268760"/>
            <a:ext cx="155580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95800" y="1844824"/>
            <a:ext cx="2786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bleiben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83707" y="3344441"/>
            <a:ext cx="5072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geblieben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9051" r="2848" b="21651"/>
          <a:stretch/>
        </p:blipFill>
        <p:spPr>
          <a:xfrm>
            <a:off x="6415073" y="1268760"/>
            <a:ext cx="155580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87077" y="153952"/>
            <a:ext cx="7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Alexander in Wien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gemacht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422819" y="1052736"/>
            <a:ext cx="10011733" cy="5665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17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336" y="157822"/>
            <a:ext cx="1367779" cy="13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Prater Wien (Prater Vienna) I Wiener Prater Austria - 4K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952"/>
          <a:stretch/>
        </p:blipFill>
        <p:spPr bwMode="auto">
          <a:xfrm>
            <a:off x="831206" y="1322305"/>
            <a:ext cx="2232248" cy="1608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6" name="Picture 2" descr="Vienna Class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382">
            <a:off x="2203664" y="2193631"/>
            <a:ext cx="248427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7" name="Picture 2" descr="Naschmarkt à Vienne: Le guide compl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59" y="1412776"/>
            <a:ext cx="2496109" cy="166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8" name="Picture 2" descr="Urania Ki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007">
            <a:off x="6264036" y="2556823"/>
            <a:ext cx="2407107" cy="1603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9" name="Picture 2" descr="Image illustrative de l’article Sachertor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282">
            <a:off x="806956" y="3389658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" name="Picture 2" descr="https://images.booklooker.de/x/00pYDo/Elisabeth-von-%C3%96sterreich-Sissy+Sissi-Wahrheit-und-Legend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50" y="3241804"/>
            <a:ext cx="1485211" cy="2050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1" name="Picture 2" descr="Le château de Schönbrunn | Château de Schönbrun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/>
          <a:stretch/>
        </p:blipFill>
        <p:spPr bwMode="auto">
          <a:xfrm rot="20700978">
            <a:off x="1635474" y="4430210"/>
            <a:ext cx="2865304" cy="1619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2" name="Picture 2" descr="Wiener Kaffeehaus – Wikipe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46" y="4460881"/>
            <a:ext cx="2348235" cy="1760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44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559496" y="238757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Im Prater </a:t>
            </a:r>
            <a:r>
              <a:rPr lang="fr-FR" sz="2800" i="1" dirty="0" err="1" smtClean="0">
                <a:latin typeface="Comic Sans MS" panose="030F0702030302020204" pitchFamily="66" charset="0"/>
                <a:sym typeface="Wingdings 3" panose="05040102010807070707" pitchFamily="18" charset="2"/>
              </a:rPr>
              <a:t>ein</a:t>
            </a:r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  <a:sym typeface="Wingdings 3" panose="05040102010807070707" pitchFamily="18" charset="2"/>
              </a:rPr>
              <a:t>Eis</a:t>
            </a:r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  <a:sym typeface="Wingdings 3" panose="05040102010807070707" pitchFamily="18" charset="2"/>
              </a:rPr>
              <a:t>essen</a:t>
            </a:r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.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5360" y="5622015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Prater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gegessen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Prater Wien (Prater Vienna) I Wiener Prater Austria - 4K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952"/>
          <a:stretch/>
        </p:blipFill>
        <p:spPr bwMode="auto">
          <a:xfrm>
            <a:off x="6600056" y="1484784"/>
            <a:ext cx="3240360" cy="2335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48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559496" y="2387579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latin typeface="Comic Sans MS" panose="030F0702030302020204" pitchFamily="66" charset="0"/>
              </a:rPr>
              <a:t>Ins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Konzert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gehen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7368" y="5642084"/>
            <a:ext cx="1087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gegangen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Vienna Clas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556792"/>
            <a:ext cx="324036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662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560975" y="220486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latin typeface="Comic Sans MS" panose="030F0702030302020204" pitchFamily="66" charset="0"/>
              </a:rPr>
              <a:t>Auf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dem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Naschmarkt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Obst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und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Gemüse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kaufen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7368" y="5642084"/>
            <a:ext cx="1087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Naschmarkt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gekauft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Naschmarkt à Vienne: Le guide compl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772816"/>
            <a:ext cx="313824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39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559496" y="238757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latin typeface="Comic Sans MS" panose="030F0702030302020204" pitchFamily="66" charset="0"/>
              </a:rPr>
              <a:t>Fotos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von</a:t>
            </a:r>
            <a:r>
              <a:rPr lang="fr-FR" sz="2800" i="1" dirty="0" smtClean="0">
                <a:latin typeface="Comic Sans MS" panose="030F0702030302020204" pitchFamily="66" charset="0"/>
              </a:rPr>
              <a:t> der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Stadt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machen</a:t>
            </a:r>
            <a:r>
              <a:rPr lang="fr-FR" sz="2800" i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83973" y="5573537"/>
            <a:ext cx="890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Wien allerBillets aller-retour EUR160 ~ - skytick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47" y="926288"/>
            <a:ext cx="2718825" cy="181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705">
            <a:off x="6873519" y="3003906"/>
            <a:ext cx="2610679" cy="1467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45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559496" y="2387579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latin typeface="Comic Sans MS" panose="030F0702030302020204" pitchFamily="66" charset="0"/>
              </a:rPr>
              <a:t>Ins</a:t>
            </a:r>
            <a:r>
              <a:rPr lang="fr-FR" sz="2800" i="1" dirty="0" smtClean="0">
                <a:latin typeface="Comic Sans MS" panose="030F0702030302020204" pitchFamily="66" charset="0"/>
              </a:rPr>
              <a:t> Kino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gehen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9416" y="5642084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Kino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gegangen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Urania K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700808"/>
            <a:ext cx="3271359" cy="2179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92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559496" y="238757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Comic Sans MS" panose="030F0702030302020204" pitchFamily="66" charset="0"/>
              </a:rPr>
              <a:t>In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einem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Kaffeehaus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einen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Kaffee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trinken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9416" y="5642084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Kaffeehaus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Kaffee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getrunken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Wiener Kaffeehaus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653074"/>
            <a:ext cx="3231926" cy="2423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8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559496" y="238757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Comic Sans MS" panose="030F0702030302020204" pitchFamily="66" charset="0"/>
              </a:rPr>
              <a:t>Tom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und</a:t>
            </a:r>
            <a:r>
              <a:rPr lang="fr-FR" sz="2800" i="1" dirty="0" smtClean="0">
                <a:latin typeface="Comic Sans MS" panose="030F0702030302020204" pitchFamily="66" charset="0"/>
              </a:rPr>
              <a:t> Lisa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eine</a:t>
            </a:r>
            <a:r>
              <a:rPr lang="fr-FR" sz="2800" i="1" dirty="0" smtClean="0">
                <a:latin typeface="Comic Sans MS" panose="030F0702030302020204" pitchFamily="66" charset="0"/>
              </a:rPr>
              <a:t> SMS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schreiben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9416" y="5642084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Tom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SMS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geschrieben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Kostenlose SMS - Welche Apps bares Geld spa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803909"/>
            <a:ext cx="3053011" cy="1544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24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35760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ésultat de recherche d'images pour &quot;attention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772816"/>
            <a:ext cx="1705372" cy="15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35300" r="71331" b="25850"/>
          <a:stretch/>
        </p:blipFill>
        <p:spPr>
          <a:xfrm>
            <a:off x="695400" y="4293096"/>
            <a:ext cx="1050928" cy="19442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9051" r="2848" b="21651"/>
          <a:stretch/>
        </p:blipFill>
        <p:spPr>
          <a:xfrm>
            <a:off x="7392144" y="116632"/>
            <a:ext cx="1843841" cy="19627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59496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(verbes faibles)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44272" y="144078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(verbes forts)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6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703512" y="2061024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latin typeface="Comic Sans MS" panose="030F0702030302020204" pitchFamily="66" charset="0"/>
              </a:rPr>
              <a:t>Das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Schloss</a:t>
            </a:r>
            <a:r>
              <a:rPr lang="fr-FR" sz="2800" i="1" dirty="0">
                <a:latin typeface="Comic Sans MS" panose="030F0702030302020204" pitchFamily="66" charset="0"/>
              </a:rPr>
              <a:t> </a:t>
            </a:r>
            <a:r>
              <a:rPr lang="fr-FR" sz="2800" i="1" dirty="0" smtClean="0">
                <a:latin typeface="Comic Sans MS" panose="030F0702030302020204" pitchFamily="66" charset="0"/>
              </a:rPr>
              <a:t>Schönbrunn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besichtigen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9416" y="5642084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Schloss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Schönbrunn 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besichtigt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Le château de Schönbrunn | Château de Schönbrun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/>
          <a:stretch/>
        </p:blipFill>
        <p:spPr bwMode="auto">
          <a:xfrm>
            <a:off x="6672064" y="1700808"/>
            <a:ext cx="3129539" cy="1768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4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559496" y="238757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Im </a:t>
            </a:r>
            <a:r>
              <a:rPr lang="fr-FR" sz="2800" i="1" dirty="0" err="1" smtClean="0">
                <a:latin typeface="Comic Sans MS" panose="030F0702030302020204" pitchFamily="66" charset="0"/>
                <a:sym typeface="Wingdings 3" panose="05040102010807070707" pitchFamily="18" charset="2"/>
              </a:rPr>
              <a:t>Hotel</a:t>
            </a:r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 </a:t>
            </a:r>
            <a:r>
              <a:rPr lang="fr-FR" sz="2800" i="1" dirty="0">
                <a:latin typeface="Comic Sans MS" panose="030F0702030302020204" pitchFamily="66" charset="0"/>
                <a:sym typeface="Wingdings 3" panose="05040102010807070707" pitchFamily="18" charset="2"/>
              </a:rPr>
              <a:t>S</a:t>
            </a:r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acher </a:t>
            </a:r>
            <a:r>
              <a:rPr lang="fr-FR" sz="2800" i="1" dirty="0" err="1" smtClean="0">
                <a:latin typeface="Comic Sans MS" panose="030F0702030302020204" pitchFamily="66" charset="0"/>
                <a:sym typeface="Wingdings 3" panose="05040102010807070707" pitchFamily="18" charset="2"/>
              </a:rPr>
              <a:t>eine</a:t>
            </a:r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  <a:sym typeface="Wingdings 3" panose="05040102010807070707" pitchFamily="18" charset="2"/>
              </a:rPr>
              <a:t>Sachertorte</a:t>
            </a:r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  <a:sym typeface="Wingdings 3" panose="05040102010807070707" pitchFamily="18" charset="2"/>
              </a:rPr>
              <a:t>essen</a:t>
            </a:r>
            <a:r>
              <a:rPr lang="fr-FR" sz="2800" i="1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.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5360" y="5622015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Sacher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Sachertorte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gegessen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illustrative de l’article Sacherto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340768"/>
            <a:ext cx="3232065" cy="2424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40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1559496" y="321173"/>
            <a:ext cx="8640960" cy="4889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559496" y="2387579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Comic Sans MS" panose="030F0702030302020204" pitchFamily="66" charset="0"/>
              </a:rPr>
              <a:t>Am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Abend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im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Hotel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bleiben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427412"/>
            <a:ext cx="119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geblieben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59496" y="3342165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latin typeface="Comic Sans MS" panose="030F0702030302020204" pitchFamily="66" charset="0"/>
              </a:rPr>
              <a:t>Ein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Buch</a:t>
            </a:r>
            <a:r>
              <a:rPr lang="fr-FR" sz="2800" i="1" dirty="0" smtClean="0">
                <a:latin typeface="Comic Sans MS" panose="030F0702030302020204" pitchFamily="66" charset="0"/>
              </a:rPr>
              <a:t>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über</a:t>
            </a:r>
            <a:r>
              <a:rPr lang="fr-FR" sz="2800" i="1" dirty="0" smtClean="0">
                <a:latin typeface="Comic Sans MS" panose="030F0702030302020204" pitchFamily="66" charset="0"/>
              </a:rPr>
              <a:t> die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Kaiserin</a:t>
            </a:r>
            <a:r>
              <a:rPr lang="fr-FR" sz="2800" i="1" dirty="0" smtClean="0">
                <a:latin typeface="Comic Sans MS" panose="030F0702030302020204" pitchFamily="66" charset="0"/>
              </a:rPr>
              <a:t> Sissi </a:t>
            </a:r>
            <a:r>
              <a:rPr lang="fr-FR" sz="2800" i="1" dirty="0" err="1" smtClean="0">
                <a:latin typeface="Comic Sans MS" panose="030F0702030302020204" pitchFamily="66" charset="0"/>
              </a:rPr>
              <a:t>lesen</a:t>
            </a:r>
            <a:endParaRPr lang="fr-FR" sz="2800" i="1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83432" y="5988647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Kaiserin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Sissi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07568" y="5493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fr-F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otel Am Konzerthaus Vienna - MGall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667">
            <a:off x="6563832" y="892657"/>
            <a:ext cx="3108327" cy="2331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https://images.booklooker.de/x/00pYDo/Elisabeth-von-%C3%96sterreich-Sissy+Sissi-Wahrheit-und-Legen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813837"/>
            <a:ext cx="1485211" cy="2050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93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" t="9916" r="10038" b="19632"/>
          <a:stretch/>
        </p:blipFill>
        <p:spPr>
          <a:xfrm>
            <a:off x="422819" y="1052736"/>
            <a:ext cx="10011733" cy="5665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" descr="Prater Wien (Prater Vienna) I Wiener Prater Austria - 4K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952"/>
          <a:stretch/>
        </p:blipFill>
        <p:spPr bwMode="auto">
          <a:xfrm>
            <a:off x="831206" y="1322305"/>
            <a:ext cx="2232248" cy="1608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6" name="Picture 2" descr="Vienna Clas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382">
            <a:off x="2203664" y="2193631"/>
            <a:ext cx="248427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7" name="Picture 2" descr="Naschmarkt à Vienne: Le guide compl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59" y="1412776"/>
            <a:ext cx="2496109" cy="166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8" name="Picture 2" descr="Urania K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007">
            <a:off x="6264036" y="2556823"/>
            <a:ext cx="2407107" cy="1603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9" name="Picture 2" descr="Image illustrative de l’article Sachertor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282">
            <a:off x="806956" y="3389658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" name="Picture 2" descr="https://images.booklooker.de/x/00pYDo/Elisabeth-von-%C3%96sterreich-Sissy+Sissi-Wahrheit-und-Legend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50" y="3241804"/>
            <a:ext cx="1485211" cy="2050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1" name="Picture 2" descr="Le château de Schönbrunn | Château de Schönbrun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/>
          <a:stretch/>
        </p:blipFill>
        <p:spPr bwMode="auto">
          <a:xfrm rot="20700978">
            <a:off x="1635474" y="4430210"/>
            <a:ext cx="2865304" cy="1619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2" name="Picture 2" descr="Wiener Kaffeehaus – Wikip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46" y="4460881"/>
            <a:ext cx="2348235" cy="1760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ZoneTexte 12"/>
          <p:cNvSpPr txBox="1"/>
          <p:nvPr/>
        </p:nvSpPr>
        <p:spPr>
          <a:xfrm>
            <a:off x="1887077" y="153952"/>
            <a:ext cx="7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rekapitulieren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6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4"/>
          <p:cNvSpPr>
            <a:spLocks noGrp="1"/>
          </p:cNvSpPr>
          <p:nvPr>
            <p:ph type="ctrTitle"/>
          </p:nvPr>
        </p:nvSpPr>
        <p:spPr>
          <a:xfrm>
            <a:off x="191344" y="188640"/>
            <a:ext cx="8229600" cy="598707"/>
          </a:xfrm>
        </p:spPr>
        <p:txBody>
          <a:bodyPr/>
          <a:lstStyle/>
          <a:p>
            <a:pPr eaLnBrk="1" hangingPunct="1"/>
            <a:r>
              <a:rPr lang="fr-FR" sz="32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fr-FR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Woche</a:t>
            </a:r>
            <a:r>
              <a:rPr lang="fr-FR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Wien :</a:t>
            </a: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4624"/>
            <a:ext cx="129614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7266"/>
            <a:ext cx="132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5360" y="214313"/>
            <a:ext cx="511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Bilan grammatical 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5361" y="857250"/>
            <a:ext cx="68405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Comment raconter un fait passé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76413" y="1584325"/>
            <a:ext cx="3714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peut utiliser un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95888" y="1584325"/>
            <a:ext cx="5357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parfait (= passé composé)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76413" y="2357438"/>
            <a:ext cx="6191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Alexander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Fotos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gemacht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1" name="Connecteur droit avec flèche 10"/>
          <p:cNvCxnSpPr>
            <a:cxnSpLocks noChangeShapeType="1"/>
          </p:cNvCxnSpPr>
          <p:nvPr/>
        </p:nvCxnSpPr>
        <p:spPr bwMode="auto">
          <a:xfrm rot="16320000" flipV="1">
            <a:off x="3672682" y="3669507"/>
            <a:ext cx="647700" cy="238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000375" y="4032251"/>
            <a:ext cx="2071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Auxiliaire</a:t>
            </a:r>
          </a:p>
        </p:txBody>
      </p:sp>
      <p:cxnSp>
        <p:nvCxnSpPr>
          <p:cNvPr id="15" name="Connecteur droit 14"/>
          <p:cNvCxnSpPr>
            <a:cxnSpLocks noChangeShapeType="1"/>
          </p:cNvCxnSpPr>
          <p:nvPr/>
        </p:nvCxnSpPr>
        <p:spPr bwMode="auto">
          <a:xfrm>
            <a:off x="3792539" y="2852738"/>
            <a:ext cx="64293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3719514" y="2852738"/>
            <a:ext cx="714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V2</a:t>
            </a:r>
          </a:p>
        </p:txBody>
      </p:sp>
      <p:cxnSp>
        <p:nvCxnSpPr>
          <p:cNvPr id="17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5987257" y="3491707"/>
            <a:ext cx="936625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4452938" y="4032251"/>
            <a:ext cx="36433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Participe II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35361" y="5000625"/>
            <a:ext cx="9001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Le parfait des verbes faibles :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279650" y="5643563"/>
            <a:ext cx="1785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spiel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279650" y="6143625"/>
            <a:ext cx="1785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kauf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avec flèche 22"/>
          <p:cNvCxnSpPr>
            <a:cxnSpLocks noChangeShapeType="1"/>
          </p:cNvCxnSpPr>
          <p:nvPr/>
        </p:nvCxnSpPr>
        <p:spPr bwMode="auto">
          <a:xfrm>
            <a:off x="3900488" y="6000750"/>
            <a:ext cx="785812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necteur droit avec flèche 24"/>
          <p:cNvCxnSpPr>
            <a:cxnSpLocks noChangeShapeType="1"/>
          </p:cNvCxnSpPr>
          <p:nvPr/>
        </p:nvCxnSpPr>
        <p:spPr bwMode="auto">
          <a:xfrm>
            <a:off x="3881438" y="6500814"/>
            <a:ext cx="785812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ZoneTexte 25"/>
          <p:cNvSpPr txBox="1"/>
          <p:nvPr/>
        </p:nvSpPr>
        <p:spPr>
          <a:xfrm>
            <a:off x="4764088" y="5643563"/>
            <a:ext cx="3060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spiel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764089" y="6143625"/>
            <a:ext cx="33321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kauf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6" grpId="0"/>
      <p:bldP spid="19" grpId="0"/>
      <p:bldP spid="20" grpId="0"/>
      <p:bldP spid="21" grpId="0"/>
      <p:bldP spid="22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7368" y="357188"/>
            <a:ext cx="9001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Le parfait des verbes forts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79650" y="1214438"/>
            <a:ext cx="1785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bleib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>
            <a:cxnSpLocks noChangeShapeType="1"/>
          </p:cNvCxnSpPr>
          <p:nvPr/>
        </p:nvCxnSpPr>
        <p:spPr bwMode="auto">
          <a:xfrm>
            <a:off x="4043363" y="1547814"/>
            <a:ext cx="785812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ZoneTexte 6"/>
          <p:cNvSpPr txBox="1"/>
          <p:nvPr/>
        </p:nvSpPr>
        <p:spPr>
          <a:xfrm>
            <a:off x="5087939" y="1214438"/>
            <a:ext cx="34559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</a:t>
            </a:r>
            <a:r>
              <a:rPr lang="fr-FR" sz="32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blieb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79650" y="1763714"/>
            <a:ext cx="178593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>
            <a:cxnSpLocks noChangeShapeType="1"/>
          </p:cNvCxnSpPr>
          <p:nvPr/>
        </p:nvCxnSpPr>
        <p:spPr bwMode="auto">
          <a:xfrm>
            <a:off x="4043363" y="2087564"/>
            <a:ext cx="785812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ZoneTexte 9"/>
          <p:cNvSpPr txBox="1"/>
          <p:nvPr/>
        </p:nvSpPr>
        <p:spPr>
          <a:xfrm>
            <a:off x="5087938" y="1763713"/>
            <a:ext cx="35290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</a:t>
            </a:r>
            <a:r>
              <a:rPr lang="fr-FR" sz="32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gess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87939" y="2339975"/>
            <a:ext cx="3311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</a:t>
            </a:r>
            <a:r>
              <a:rPr lang="fr-FR" sz="32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gang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avec flèche 11"/>
          <p:cNvCxnSpPr>
            <a:cxnSpLocks noChangeShapeType="1"/>
          </p:cNvCxnSpPr>
          <p:nvPr/>
        </p:nvCxnSpPr>
        <p:spPr bwMode="auto">
          <a:xfrm>
            <a:off x="4079876" y="2663825"/>
            <a:ext cx="785813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2316164" y="2339975"/>
            <a:ext cx="1785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geh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24001" y="3429001"/>
            <a:ext cx="9001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faut </a:t>
            </a:r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donc apprendre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toutes </a:t>
            </a:r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ces formes</a:t>
            </a:r>
          </a:p>
          <a:p>
            <a:pPr algn="ctr">
              <a:defRPr/>
            </a:pPr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cœur  (auxiliaire et participe II) !</a:t>
            </a:r>
          </a:p>
        </p:txBody>
      </p:sp>
      <p:pic>
        <p:nvPicPr>
          <p:cNvPr id="62466" name="Picture 2" descr="C:\Users\Pierre\Pictures\Bibliothèque multimédia Microsoft\j04338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724400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9376" y="357188"/>
            <a:ext cx="9001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Formes particulières de certains participes II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490" y="1214438"/>
            <a:ext cx="1785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verlieren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cteur droit avec flèche 5"/>
          <p:cNvCxnSpPr>
            <a:cxnSpLocks noChangeShapeType="1"/>
          </p:cNvCxnSpPr>
          <p:nvPr/>
        </p:nvCxnSpPr>
        <p:spPr bwMode="auto">
          <a:xfrm>
            <a:off x="2926754" y="1547814"/>
            <a:ext cx="785812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ZoneTexte 6"/>
          <p:cNvSpPr txBox="1"/>
          <p:nvPr/>
        </p:nvSpPr>
        <p:spPr>
          <a:xfrm>
            <a:off x="3790901" y="1214438"/>
            <a:ext cx="2520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ø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verlore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490" y="1763714"/>
            <a:ext cx="2160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vergessen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>
            <a:cxnSpLocks noChangeShapeType="1"/>
          </p:cNvCxnSpPr>
          <p:nvPr/>
        </p:nvCxnSpPr>
        <p:spPr bwMode="auto">
          <a:xfrm>
            <a:off x="2890240" y="2087564"/>
            <a:ext cx="785812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ZoneTexte 9"/>
          <p:cNvSpPr txBox="1"/>
          <p:nvPr/>
        </p:nvSpPr>
        <p:spPr>
          <a:xfrm>
            <a:off x="3754385" y="1763714"/>
            <a:ext cx="2598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vergessen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54386" y="2339975"/>
            <a:ext cx="2736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organisiert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cteur droit avec flèche 11"/>
          <p:cNvCxnSpPr>
            <a:cxnSpLocks noChangeShapeType="1"/>
          </p:cNvCxnSpPr>
          <p:nvPr/>
        </p:nvCxnSpPr>
        <p:spPr bwMode="auto">
          <a:xfrm>
            <a:off x="2926753" y="2663825"/>
            <a:ext cx="785813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ZoneTexte 12"/>
          <p:cNvSpPr txBox="1"/>
          <p:nvPr/>
        </p:nvSpPr>
        <p:spPr>
          <a:xfrm>
            <a:off x="550490" y="2339975"/>
            <a:ext cx="270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organisieren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116385" y="3814605"/>
            <a:ext cx="10261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verbes non accentués sur la première syllabe ne prennent pas la marque </a:t>
            </a:r>
            <a:r>
              <a:rPr lang="fr-FR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participe II.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5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844824"/>
            <a:ext cx="132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03291" y="34290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47)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8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836712"/>
            <a:ext cx="5845047" cy="397798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423592" y="837389"/>
            <a:ext cx="648072" cy="4320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65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95800" y="1844824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11698" y="3416449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gemacht</a:t>
            </a:r>
            <a:endParaRPr lang="fr-F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4624"/>
            <a:ext cx="1451471" cy="14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35300" r="71331" b="25850"/>
          <a:stretch/>
        </p:blipFill>
        <p:spPr>
          <a:xfrm>
            <a:off x="2986234" y="1226728"/>
            <a:ext cx="10509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60649"/>
            <a:ext cx="5544616" cy="403244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711624" y="476672"/>
            <a:ext cx="648072" cy="4320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48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844824"/>
            <a:ext cx="132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03291" y="34290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9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83832" y="1844824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kaufen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83706" y="3416449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gekauft</a:t>
            </a:r>
            <a:endParaRPr lang="fr-F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35300" r="71331" b="25850"/>
          <a:stretch/>
        </p:blipFill>
        <p:spPr>
          <a:xfrm>
            <a:off x="2986234" y="1226728"/>
            <a:ext cx="10509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35760" y="1628800"/>
            <a:ext cx="3312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besichtigen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67682" y="3200425"/>
            <a:ext cx="4600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r>
              <a:rPr lang="fr-FR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besichtigt</a:t>
            </a:r>
            <a:endParaRPr lang="fr-F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35300" r="71331" b="25850"/>
          <a:stretch/>
        </p:blipFill>
        <p:spPr>
          <a:xfrm>
            <a:off x="2986234" y="1226728"/>
            <a:ext cx="10509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95800" y="1844824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trinken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5674" y="3416449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getrunken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9051" r="2848" b="21651"/>
          <a:stretch/>
        </p:blipFill>
        <p:spPr>
          <a:xfrm>
            <a:off x="6415073" y="1268760"/>
            <a:ext cx="155580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27848" y="1844824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27722" y="3416449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gegessen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9051" r="2848" b="21651"/>
          <a:stretch/>
        </p:blipFill>
        <p:spPr>
          <a:xfrm>
            <a:off x="6415073" y="1268760"/>
            <a:ext cx="155580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11824" y="1844824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11698" y="3416449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gelesen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9051" r="2848" b="21651"/>
          <a:stretch/>
        </p:blipFill>
        <p:spPr>
          <a:xfrm>
            <a:off x="6415073" y="1268760"/>
            <a:ext cx="155580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19736" y="1988840"/>
            <a:ext cx="2786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8819" y="3416945"/>
            <a:ext cx="5072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geschrieben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9051" r="2848" b="21651"/>
          <a:stretch/>
        </p:blipFill>
        <p:spPr>
          <a:xfrm>
            <a:off x="6415073" y="1268760"/>
            <a:ext cx="155580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3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3" id="{98184F18-432D-4A11-A1AA-7B2C82F359F6}" vid="{2BD3FD43-3E08-4653-BA03-B4346D3421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Thème3</Template>
  <TotalTime>262</TotalTime>
  <Words>385</Words>
  <Application>Microsoft Office PowerPoint</Application>
  <PresentationFormat>Grand écran</PresentationFormat>
  <Paragraphs>105</Paragraphs>
  <Slides>31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Comic Sans MS</vt:lpstr>
      <vt:lpstr>Wingdings 2</vt:lpstr>
      <vt:lpstr>Wingdings 3</vt:lpstr>
      <vt:lpstr>Thème3</vt:lpstr>
      <vt:lpstr>EINE WOCHE IN WIEN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Eine Woche in Wien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hat Florian in den Sommerferien gemacht?</dc:title>
  <dc:creator>Utilisateur Windows</dc:creator>
  <cp:lastModifiedBy>PB</cp:lastModifiedBy>
  <cp:revision>53</cp:revision>
  <dcterms:created xsi:type="dcterms:W3CDTF">2009-09-10T10:47:57Z</dcterms:created>
  <dcterms:modified xsi:type="dcterms:W3CDTF">2022-02-05T09:00:05Z</dcterms:modified>
</cp:coreProperties>
</file>