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8"/>
  </p:notesMasterIdLst>
  <p:sldIdLst>
    <p:sldId id="256" r:id="rId2"/>
    <p:sldId id="257" r:id="rId3"/>
    <p:sldId id="298" r:id="rId4"/>
    <p:sldId id="300" r:id="rId5"/>
    <p:sldId id="302" r:id="rId6"/>
    <p:sldId id="296" r:id="rId7"/>
    <p:sldId id="258" r:id="rId8"/>
    <p:sldId id="292" r:id="rId9"/>
    <p:sldId id="293" r:id="rId10"/>
    <p:sldId id="295" r:id="rId11"/>
    <p:sldId id="294" r:id="rId12"/>
    <p:sldId id="297" r:id="rId13"/>
    <p:sldId id="260" r:id="rId14"/>
    <p:sldId id="290" r:id="rId15"/>
    <p:sldId id="274" r:id="rId16"/>
    <p:sldId id="29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A1"/>
    <a:srgbClr val="FE0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46"/>
    <p:restoredTop sz="94672"/>
  </p:normalViewPr>
  <p:slideViewPr>
    <p:cSldViewPr snapToGrid="0" snapToObjects="1">
      <p:cViewPr varScale="1">
        <p:scale>
          <a:sx n="88" d="100"/>
          <a:sy n="88" d="100"/>
        </p:scale>
        <p:origin x="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F259A-C49C-BC4E-9F28-BAE0DC302C96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2BFC7-CE78-8C42-9186-E4C2A47E77C6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702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8AE22-A736-4B85-9CF3-929105957C6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19308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8AE22-A736-4B85-9CF3-929105957C6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983834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8AE22-A736-4B85-9CF3-929105957C64}" type="slidenum">
              <a:rPr lang="fr-F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250890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0331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212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37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439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de-DE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33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3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40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6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7791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254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14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1EFA1A0-7093-CF42-BFA6-184AA250B1EB}" type="datetimeFigureOut">
              <a:rPr lang="de-DE" smtClean="0"/>
              <a:t>26.04.2022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de-DE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192D4246-9549-A042-8C55-3E63FD711839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320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LE%20PARFAIT.pdf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upload.wikimedia.org/wikipedia/commons/thumb/8/8e/Deutschland_Besatzungszonen_-_1945_1946.svg/469px-Deutschland_Besatzungszonen_-_1945_1946.svg.png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http://upload.wikimedia.org/wikipedia/commons/thumb/8/8e/Deutschland_Besatzungszonen_-_1945_1946.svg/469px-Deutschland_Besatzungszonen_-_1945_1946.svg.png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http://upload.wikimedia.org/wikipedia/commons/thumb/8/8e/Deutschland_Besatzungszonen_-_1945_1946.svg/469px-Deutschland_Besatzungszonen_-_1945_1946.svg.png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2B2649A-73A0-7B4B-9A85-5848260BC7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Artikel des Monats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BE27ED9-4DB4-2548-8B29-83DB16DFDF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8" b="1672"/>
          <a:stretch/>
        </p:blipFill>
        <p:spPr>
          <a:xfrm>
            <a:off x="967153" y="4605136"/>
            <a:ext cx="2543797" cy="172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0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E0431-96FF-D74F-B41B-180D86E3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4" y="0"/>
            <a:ext cx="8264066" cy="1609344"/>
          </a:xfrm>
        </p:spPr>
        <p:txBody>
          <a:bodyPr/>
          <a:lstStyle/>
          <a:p>
            <a:r>
              <a:rPr lang="de-DE" dirty="0" smtClean="0"/>
              <a:t>FINDE  </a:t>
            </a:r>
            <a:r>
              <a:rPr lang="de-DE" dirty="0" err="1" smtClean="0"/>
              <a:t>verbformen</a:t>
            </a:r>
            <a:r>
              <a:rPr lang="de-DE" dirty="0" smtClean="0"/>
              <a:t> im perfekt!</a:t>
            </a:r>
            <a:endParaRPr lang="de-DE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9F080654-17BC-C641-B4C8-8410FC9F5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71" y="1439846"/>
            <a:ext cx="10882076" cy="4873032"/>
          </a:xfrm>
        </p:spPr>
      </p:pic>
      <p:sp>
        <p:nvSpPr>
          <p:cNvPr id="7" name="Rectangle 6"/>
          <p:cNvSpPr/>
          <p:nvPr/>
        </p:nvSpPr>
        <p:spPr>
          <a:xfrm>
            <a:off x="2250832" y="1951892"/>
            <a:ext cx="4580792" cy="4079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250832" y="2238171"/>
            <a:ext cx="46637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Garnisonsstadt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garnison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Zweite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Weltkrieg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seconde guerre mondiale</a:t>
            </a:r>
          </a:p>
          <a:p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Grundstück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terrain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y a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Studentenwohnheim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chambre d’étudiant</a:t>
            </a:r>
          </a:p>
          <a:p>
            <a:endParaRPr lang="fr-F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022080" y="436239"/>
            <a:ext cx="227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hat</a:t>
            </a:r>
            <a:r>
              <a:rPr lang="fr-FR" b="1" dirty="0" smtClean="0"/>
              <a:t> … </a:t>
            </a:r>
            <a:r>
              <a:rPr lang="fr-FR" b="1" dirty="0" err="1" smtClean="0"/>
              <a:t>gespielt</a:t>
            </a:r>
            <a:endParaRPr lang="fr-FR" b="1" dirty="0" smtClean="0"/>
          </a:p>
          <a:p>
            <a:pPr algn="ctr"/>
            <a:r>
              <a:rPr lang="fr-FR" b="1" dirty="0" err="1"/>
              <a:t>i</a:t>
            </a:r>
            <a:r>
              <a:rPr lang="fr-FR" b="1" dirty="0" err="1" smtClean="0"/>
              <a:t>st</a:t>
            </a:r>
            <a:r>
              <a:rPr lang="fr-FR" b="1" dirty="0" smtClean="0"/>
              <a:t> … </a:t>
            </a:r>
            <a:r>
              <a:rPr lang="fr-FR" b="1" dirty="0" err="1" smtClean="0"/>
              <a:t>gefahren</a:t>
            </a:r>
            <a:endParaRPr lang="fr-FR" b="1" dirty="0"/>
          </a:p>
        </p:txBody>
      </p:sp>
      <p:sp>
        <p:nvSpPr>
          <p:cNvPr id="4" name="Chevron 3"/>
          <p:cNvSpPr/>
          <p:nvPr/>
        </p:nvSpPr>
        <p:spPr>
          <a:xfrm>
            <a:off x="8595360" y="436239"/>
            <a:ext cx="426720" cy="64633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16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E0431-96FF-D74F-B41B-180D86E3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4" y="0"/>
            <a:ext cx="11860706" cy="1609344"/>
          </a:xfrm>
        </p:spPr>
        <p:txBody>
          <a:bodyPr/>
          <a:lstStyle/>
          <a:p>
            <a:r>
              <a:rPr lang="de-DE" dirty="0" smtClean="0"/>
              <a:t>FINDE  </a:t>
            </a:r>
            <a:r>
              <a:rPr lang="de-DE" dirty="0" err="1" smtClean="0"/>
              <a:t>verbformen</a:t>
            </a:r>
            <a:r>
              <a:rPr lang="de-DE" dirty="0" smtClean="0"/>
              <a:t> im </a:t>
            </a:r>
            <a:r>
              <a:rPr lang="de-DE" dirty="0" err="1" smtClean="0"/>
              <a:t>prÄsenz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9F080654-17BC-C641-B4C8-8410FC9F5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71" y="1439846"/>
            <a:ext cx="10882076" cy="4873032"/>
          </a:xfrm>
        </p:spPr>
      </p:pic>
      <p:sp>
        <p:nvSpPr>
          <p:cNvPr id="7" name="Rectangle 6"/>
          <p:cNvSpPr/>
          <p:nvPr/>
        </p:nvSpPr>
        <p:spPr>
          <a:xfrm>
            <a:off x="2250832" y="1951892"/>
            <a:ext cx="4580792" cy="4079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250832" y="2238171"/>
            <a:ext cx="46637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Garnisonsstadt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garnison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Zweite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Weltkrieg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seconde guerre mondiale</a:t>
            </a:r>
          </a:p>
          <a:p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Grundstück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terrain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y a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Studentenwohnheim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chambre d’étudiant</a:t>
            </a:r>
          </a:p>
          <a:p>
            <a:endParaRPr lang="fr-F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312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984" y="1981230"/>
            <a:ext cx="1470533" cy="1468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67DD603-9D66-D346-9DFF-E1E9BBDE4E3E}"/>
              </a:ext>
            </a:extLst>
          </p:cNvPr>
          <p:cNvSpPr txBox="1"/>
          <p:nvPr/>
        </p:nvSpPr>
        <p:spPr>
          <a:xfrm>
            <a:off x="4459857" y="3686127"/>
            <a:ext cx="359721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(Übungsheft Seite 31)</a:t>
            </a:r>
            <a:endParaRPr lang="de-DE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6276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Espace réservé du contenu 4">
            <a:extLst>
              <a:ext uri="{FF2B5EF4-FFF2-40B4-BE49-F238E27FC236}">
                <a16:creationId xmlns:a16="http://schemas.microsoft.com/office/drawing/2014/main" xmlns="" id="{158D320B-940B-3543-8CC4-9E2E7B4EF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6" y="3072898"/>
            <a:ext cx="12192000" cy="388374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0E006C-6709-DF4E-82B0-6FE70C75B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47" y="484632"/>
            <a:ext cx="7539487" cy="1609344"/>
          </a:xfrm>
        </p:spPr>
        <p:txBody>
          <a:bodyPr/>
          <a:lstStyle/>
          <a:p>
            <a:r>
              <a:rPr lang="de-DE" dirty="0"/>
              <a:t>Notiere die </a:t>
            </a:r>
            <a:r>
              <a:rPr lang="de-DE" dirty="0" smtClean="0"/>
              <a:t>wichtigsten</a:t>
            </a:r>
            <a:br>
              <a:rPr lang="de-DE" dirty="0" smtClean="0"/>
            </a:br>
            <a:r>
              <a:rPr lang="de-DE" dirty="0" smtClean="0"/>
              <a:t>Etappen</a:t>
            </a:r>
            <a:r>
              <a:rPr lang="de-DE" dirty="0"/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603BA0D7-3878-5B4B-959F-06EAE3D12048}"/>
              </a:ext>
            </a:extLst>
          </p:cNvPr>
          <p:cNvSpPr txBox="1"/>
          <p:nvPr/>
        </p:nvSpPr>
        <p:spPr>
          <a:xfrm>
            <a:off x="3294405" y="5045581"/>
            <a:ext cx="2682468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Französische 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Truppen </a:t>
            </a:r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Kasernen</a:t>
            </a:r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C8D099E-0201-6A41-B0AC-DB1592D5F620}"/>
              </a:ext>
            </a:extLst>
          </p:cNvPr>
          <p:cNvSpPr txBox="1"/>
          <p:nvPr/>
        </p:nvSpPr>
        <p:spPr>
          <a:xfrm>
            <a:off x="5976873" y="5380892"/>
            <a:ext cx="2700707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Studentenwohnheime </a:t>
            </a:r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15B552D5-B018-5944-A03B-AE9AC4A15982}"/>
              </a:ext>
            </a:extLst>
          </p:cNvPr>
          <p:cNvSpPr txBox="1"/>
          <p:nvPr/>
        </p:nvSpPr>
        <p:spPr>
          <a:xfrm>
            <a:off x="8781853" y="5184080"/>
            <a:ext cx="257819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Schöne H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äuser 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 Kinderspielplätze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B67DD603-9D66-D346-9DFF-E1E9BBDE4E3E}"/>
              </a:ext>
            </a:extLst>
          </p:cNvPr>
          <p:cNvSpPr txBox="1"/>
          <p:nvPr/>
        </p:nvSpPr>
        <p:spPr>
          <a:xfrm>
            <a:off x="3217984" y="4022412"/>
            <a:ext cx="283530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 dem 2. </a:t>
            </a:r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Weltkrieg</a:t>
            </a:r>
            <a:endParaRPr lang="de-DE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6636976" y="4022412"/>
            <a:ext cx="147014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Seit 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54DEA30E-CB3C-2C4F-B7A8-F5BD67407573}"/>
              </a:ext>
            </a:extLst>
          </p:cNvPr>
          <p:cNvSpPr txBox="1"/>
          <p:nvPr/>
        </p:nvSpPr>
        <p:spPr>
          <a:xfrm>
            <a:off x="9409478" y="4042229"/>
            <a:ext cx="109200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heute</a:t>
            </a:r>
          </a:p>
        </p:txBody>
      </p:sp>
      <p:pic>
        <p:nvPicPr>
          <p:cNvPr id="25" name="Espace réservé du contenu 4">
            <a:extLst>
              <a:ext uri="{FF2B5EF4-FFF2-40B4-BE49-F238E27FC236}">
                <a16:creationId xmlns:a16="http://schemas.microsoft.com/office/drawing/2014/main" xmlns="" id="{9F080654-17BC-C641-B4C8-8410FC9F5A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4" t="10508" r="1160" b="5052"/>
          <a:stretch/>
        </p:blipFill>
        <p:spPr>
          <a:xfrm rot="589642">
            <a:off x="8136382" y="167112"/>
            <a:ext cx="3638199" cy="370953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4304" y="6199138"/>
            <a:ext cx="594412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75188"/>
            <a:ext cx="10058400" cy="1609344"/>
          </a:xfrm>
        </p:spPr>
        <p:txBody>
          <a:bodyPr/>
          <a:lstStyle/>
          <a:p>
            <a:r>
              <a:rPr lang="fr-FR" dirty="0" smtClean="0"/>
              <a:t>DIE GARNISONSSTADT TÜBINGEN</a:t>
            </a:r>
            <a:endParaRPr lang="fr-FR" dirty="0"/>
          </a:p>
        </p:txBody>
      </p:sp>
      <p:pic>
        <p:nvPicPr>
          <p:cNvPr id="4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1146" y="144717"/>
            <a:ext cx="11461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1865654" y="1177708"/>
            <a:ext cx="5086030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Französische Truppen sind</a:t>
            </a:r>
          </a:p>
          <a:p>
            <a:pPr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französischen Truppen haben</a:t>
            </a:r>
          </a:p>
          <a:p>
            <a:pPr>
              <a:lnSpc>
                <a:spcPct val="150000"/>
              </a:lnSpc>
            </a:pPr>
            <a:endParaRPr lang="de-DE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Die Stadt Tübingen hat</a:t>
            </a:r>
            <a:endParaRPr lang="de-DE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Stadt hat dann</a:t>
            </a:r>
            <a:endParaRPr lang="de-DE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de-DE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gibt heute</a:t>
            </a:r>
            <a:endParaRPr lang="de-DE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 rot="19727431">
            <a:off x="-179400" y="1770682"/>
            <a:ext cx="222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Nach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Zweiten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Weltkrieg</a:t>
            </a:r>
            <a:endParaRPr lang="fr-F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 rot="19727431">
            <a:off x="-275469" y="3094472"/>
            <a:ext cx="222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Seit</a:t>
            </a:r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1991</a:t>
            </a:r>
            <a:endParaRPr lang="fr-F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 rot="19727431">
            <a:off x="-119382" y="4303714"/>
            <a:ext cx="2224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</a:t>
            </a:r>
            <a:endParaRPr lang="fr-FR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92845" y="4991809"/>
            <a:ext cx="488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s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chöne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Häuser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und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Heiti Std R" panose="020B0400000000000000" pitchFamily="34" charset="-128"/>
                <a:ea typeface="Adobe Heiti Std R" panose="020B0400000000000000" pitchFamily="34" charset="-128"/>
              </a:rPr>
              <a:t>Spielplätze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882801" y="5586360"/>
            <a:ext cx="429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i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n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Kasernen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gewohnt</a:t>
            </a:r>
            <a:endParaRPr 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182239" y="5772617"/>
            <a:ext cx="429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FR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</a:t>
            </a:r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Tübingen </a:t>
            </a:r>
            <a:r>
              <a:rPr lang="fr-F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gekommen</a:t>
            </a:r>
            <a:endParaRPr lang="fr-FR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7037536" y="5029099"/>
            <a:ext cx="429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anose="02060603050405020104" pitchFamily="18" charset="0"/>
              </a:rPr>
              <a:t>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anose="02060603050405020104" pitchFamily="18" charset="0"/>
              </a:rPr>
              <a:t>Grundstücke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anose="02060603050405020104" pitchFamily="18" charset="0"/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Condensed" panose="02060603050405020104" pitchFamily="18" charset="0"/>
              </a:rPr>
              <a:t>gekauft</a:t>
            </a:r>
            <a:endParaRPr 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Condensed" panose="02060603050405020104" pitchFamily="18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76834" y="6180911"/>
            <a:ext cx="6067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Studentenwohnheime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Handwriting" panose="03010101010101010101" pitchFamily="66" charset="0"/>
              </a:rPr>
              <a:t>gebaut</a:t>
            </a:r>
            <a:endParaRPr 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5758962" y="1280588"/>
            <a:ext cx="429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Tübingen </a:t>
            </a:r>
            <a:r>
              <a:rPr lang="fr-FR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gekommen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6667619" y="1837849"/>
            <a:ext cx="429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Kasernen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gewohnt</a:t>
            </a:r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55982" y="2766060"/>
            <a:ext cx="4299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Grundstücke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gekauft</a:t>
            </a:r>
            <a:r>
              <a:rPr lang="fr-FR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486526" y="3299957"/>
            <a:ext cx="5102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Studentenwohnheime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gebaut</a:t>
            </a:r>
            <a:r>
              <a:rPr lang="fr-FR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819611" y="4269568"/>
            <a:ext cx="4884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chöne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Häuser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Spielplätze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Connecteur droit 22"/>
          <p:cNvCxnSpPr/>
          <p:nvPr/>
        </p:nvCxnSpPr>
        <p:spPr>
          <a:xfrm>
            <a:off x="0" y="4888523"/>
            <a:ext cx="12192000" cy="7483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362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6" grpId="0"/>
      <p:bldP spid="17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2CB046B-08F0-3348-8D11-22E782A15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25"/>
          <a:stretch/>
        </p:blipFill>
        <p:spPr>
          <a:xfrm>
            <a:off x="1920149" y="1211804"/>
            <a:ext cx="8261344" cy="2909003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xmlns="" id="{E32E0431-96FF-D74F-B41B-180D86E35123}"/>
              </a:ext>
            </a:extLst>
          </p:cNvPr>
          <p:cNvSpPr txBox="1">
            <a:spLocks/>
          </p:cNvSpPr>
          <p:nvPr/>
        </p:nvSpPr>
        <p:spPr>
          <a:xfrm>
            <a:off x="303654" y="177249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FINDE 6 </a:t>
            </a:r>
            <a:r>
              <a:rPr lang="de-DE" dirty="0" err="1" smtClean="0"/>
              <a:t>PARTIZIPformen</a:t>
            </a:r>
            <a:r>
              <a:rPr lang="de-DE" dirty="0"/>
              <a:t>!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158117" y="3806783"/>
            <a:ext cx="2541726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sprechen</a:t>
            </a:r>
            <a:r>
              <a:rPr lang="de-DE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</a:t>
            </a:r>
            <a:endParaRPr lang="de-DE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fahren</a:t>
            </a:r>
            <a:r>
              <a:rPr lang="de-DE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</a:t>
            </a:r>
            <a:endParaRPr lang="de-DE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gehen</a:t>
            </a:r>
            <a:r>
              <a:rPr lang="de-DE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</a:t>
            </a:r>
            <a:endParaRPr lang="de-DE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sehen</a:t>
            </a:r>
            <a:r>
              <a:rPr lang="de-DE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</a:t>
            </a:r>
            <a:endParaRPr lang="de-DE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kommen </a:t>
            </a: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</a:t>
            </a:r>
            <a:endParaRPr lang="de-DE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2569937" y="3883832"/>
            <a:ext cx="20954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gesprochen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2392579" y="4415519"/>
            <a:ext cx="20954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gefahren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2492992" y="4991500"/>
            <a:ext cx="20954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gegangen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2392579" y="5519325"/>
            <a:ext cx="20954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gesehen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2614584" y="6060831"/>
            <a:ext cx="20954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gekommen</a:t>
            </a:r>
            <a:endParaRPr lang="de-DE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5898492" y="4415519"/>
            <a:ext cx="2541726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machen</a:t>
            </a:r>
            <a:r>
              <a:rPr lang="de-DE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</a:t>
            </a:r>
            <a:endParaRPr lang="de-DE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50000"/>
              </a:lnSpc>
            </a:pPr>
            <a:endParaRPr lang="de-DE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B0D0C27F-B191-A445-AB0C-D3E5D647F600}"/>
              </a:ext>
            </a:extLst>
          </p:cNvPr>
          <p:cNvSpPr txBox="1"/>
          <p:nvPr/>
        </p:nvSpPr>
        <p:spPr>
          <a:xfrm>
            <a:off x="8132384" y="4474398"/>
            <a:ext cx="2095429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gemacht</a:t>
            </a:r>
            <a:endParaRPr lang="de-DE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907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Pierre\Pictures\Bibliothèque multimédia Microsoft\j0433953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227" y="1973517"/>
            <a:ext cx="11461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897315" y="3385038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Arbeitsblatt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765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iedersachsen-Karte | Portal Niedersachs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"/>
          <a:stretch/>
        </p:blipFill>
        <p:spPr bwMode="auto">
          <a:xfrm>
            <a:off x="4303006" y="717215"/>
            <a:ext cx="4609888" cy="551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FFB19DFA-CBB7-D546-9783-402CF817C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35" y="3563421"/>
            <a:ext cx="9613861" cy="1080938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004DA1"/>
                </a:solidFill>
              </a:rPr>
              <a:t>Tü</a:t>
            </a:r>
            <a:r>
              <a:rPr lang="de-DE" dirty="0"/>
              <a:t>bingen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327890" y="5150059"/>
            <a:ext cx="69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</a:t>
            </a:r>
            <a:endParaRPr lang="fr-FR" sz="2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309645" y="4318948"/>
            <a:ext cx="2018245" cy="938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432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99" y="1497360"/>
            <a:ext cx="4248472" cy="503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26970"/>
            <a:ext cx="1219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DEUTSCHLAND</a:t>
            </a:r>
          </a:p>
          <a:p>
            <a:pPr algn="ctr"/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NACH DEM ZWEITEN </a:t>
            </a:r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WELTKRIEGES (1945)</a:t>
            </a:r>
            <a:r>
              <a:rPr lang="fr-FR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endParaRPr lang="fr-FR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5" r="81384" b="14479"/>
          <a:stretch>
            <a:fillRect/>
          </a:stretch>
        </p:blipFill>
        <p:spPr bwMode="auto">
          <a:xfrm>
            <a:off x="4229888" y="4724518"/>
            <a:ext cx="7048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63" b="85616"/>
          <a:stretch>
            <a:fillRect/>
          </a:stretch>
        </p:blipFill>
        <p:spPr bwMode="auto">
          <a:xfrm>
            <a:off x="4566834" y="2705101"/>
            <a:ext cx="1028549" cy="85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3" t="84241" b="6892"/>
          <a:stretch>
            <a:fillRect/>
          </a:stretch>
        </p:blipFill>
        <p:spPr bwMode="auto">
          <a:xfrm>
            <a:off x="5742055" y="4974549"/>
            <a:ext cx="933449" cy="56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7" b="88768"/>
          <a:stretch>
            <a:fillRect/>
          </a:stretch>
        </p:blipFill>
        <p:spPr bwMode="auto">
          <a:xfrm>
            <a:off x="6413134" y="3297560"/>
            <a:ext cx="982450" cy="82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5" r="81384" b="14479"/>
          <a:stretch>
            <a:fillRect/>
          </a:stretch>
        </p:blipFill>
        <p:spPr bwMode="auto">
          <a:xfrm>
            <a:off x="4890533" y="5626034"/>
            <a:ext cx="7048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332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99" y="1497360"/>
            <a:ext cx="4248472" cy="503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26970"/>
            <a:ext cx="1219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DIE BRD UND DIE DDR</a:t>
            </a:r>
            <a:endParaRPr lang="fr-FR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1949 - 1990</a:t>
            </a:r>
            <a:r>
              <a:rPr lang="fr-FR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endParaRPr lang="fr-FR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5" r="81384" b="14479"/>
          <a:stretch>
            <a:fillRect/>
          </a:stretch>
        </p:blipFill>
        <p:spPr bwMode="auto">
          <a:xfrm>
            <a:off x="4229888" y="4724518"/>
            <a:ext cx="7048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63" b="85616"/>
          <a:stretch>
            <a:fillRect/>
          </a:stretch>
        </p:blipFill>
        <p:spPr bwMode="auto">
          <a:xfrm>
            <a:off x="4566834" y="2705101"/>
            <a:ext cx="1028549" cy="85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3" t="84241" b="6892"/>
          <a:stretch>
            <a:fillRect/>
          </a:stretch>
        </p:blipFill>
        <p:spPr bwMode="auto">
          <a:xfrm>
            <a:off x="5742055" y="4974549"/>
            <a:ext cx="933449" cy="56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7" b="88768"/>
          <a:stretch>
            <a:fillRect/>
          </a:stretch>
        </p:blipFill>
        <p:spPr bwMode="auto">
          <a:xfrm>
            <a:off x="6413134" y="3297560"/>
            <a:ext cx="982450" cy="82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5" r="81384" b="14479"/>
          <a:stretch>
            <a:fillRect/>
          </a:stretch>
        </p:blipFill>
        <p:spPr bwMode="auto">
          <a:xfrm>
            <a:off x="4890533" y="5626034"/>
            <a:ext cx="7048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72" y="3544540"/>
            <a:ext cx="1428750" cy="8572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64" y="2195148"/>
            <a:ext cx="1466414" cy="879849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6166254" y="2293035"/>
            <a:ext cx="240814" cy="684076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5915933" y="2994510"/>
            <a:ext cx="500642" cy="140728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910884" y="4401790"/>
            <a:ext cx="976438" cy="27781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78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199" y="1497360"/>
            <a:ext cx="4248472" cy="5030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0" y="26970"/>
            <a:ext cx="12192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DEUTSCHLAND</a:t>
            </a:r>
          </a:p>
          <a:p>
            <a:pPr algn="ctr"/>
            <a:r>
              <a:rPr lang="fr-FR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NACH 1990</a:t>
            </a:r>
            <a:r>
              <a:rPr lang="fr-FR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 </a:t>
            </a:r>
            <a:endParaRPr lang="fr-FR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5" r="81384" b="14479"/>
          <a:stretch>
            <a:fillRect/>
          </a:stretch>
        </p:blipFill>
        <p:spPr bwMode="auto">
          <a:xfrm>
            <a:off x="4229888" y="4724518"/>
            <a:ext cx="7048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63" b="85616"/>
          <a:stretch>
            <a:fillRect/>
          </a:stretch>
        </p:blipFill>
        <p:spPr bwMode="auto">
          <a:xfrm>
            <a:off x="4566834" y="2705101"/>
            <a:ext cx="1028549" cy="85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33" t="84241" b="6892"/>
          <a:stretch>
            <a:fillRect/>
          </a:stretch>
        </p:blipFill>
        <p:spPr bwMode="auto">
          <a:xfrm>
            <a:off x="5742055" y="4974549"/>
            <a:ext cx="933449" cy="56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7" b="88768"/>
          <a:stretch>
            <a:fillRect/>
          </a:stretch>
        </p:blipFill>
        <p:spPr bwMode="auto">
          <a:xfrm>
            <a:off x="6413134" y="3297560"/>
            <a:ext cx="982450" cy="820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upload.wikimedia.org/wikipedia/commons/thumb/8/8e/Deutschland_Besatzungszonen_-_1945_1946.svg/469px-Deutschland_Besatzungszonen_-_1945_1946.svg.pn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75" r="81384" b="14479"/>
          <a:stretch>
            <a:fillRect/>
          </a:stretch>
        </p:blipFill>
        <p:spPr bwMode="auto">
          <a:xfrm>
            <a:off x="4890533" y="5626034"/>
            <a:ext cx="7048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272" y="3544540"/>
            <a:ext cx="1428750" cy="8572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464" y="2195148"/>
            <a:ext cx="1466414" cy="879849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6166254" y="2293035"/>
            <a:ext cx="240814" cy="684076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 flipH="1">
            <a:off x="5915933" y="2994510"/>
            <a:ext cx="500642" cy="140728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5910884" y="4401790"/>
            <a:ext cx="976438" cy="277810"/>
          </a:xfrm>
          <a:prstGeom prst="line">
            <a:avLst/>
          </a:prstGeom>
          <a:ln w="762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Niedersachsen-Karte | Portal Niedersachse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"/>
          <a:stretch/>
        </p:blipFill>
        <p:spPr bwMode="auto">
          <a:xfrm>
            <a:off x="3939200" y="1441632"/>
            <a:ext cx="4248472" cy="508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9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E0431-96FF-D74F-B41B-180D86E3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4" y="0"/>
            <a:ext cx="10058400" cy="1609344"/>
          </a:xfrm>
        </p:spPr>
        <p:txBody>
          <a:bodyPr/>
          <a:lstStyle/>
          <a:p>
            <a:r>
              <a:rPr lang="de-DE" dirty="0"/>
              <a:t>Was </a:t>
            </a:r>
            <a:r>
              <a:rPr lang="de-DE" dirty="0" smtClean="0"/>
              <a:t>siehst du auf dem Bild links?</a:t>
            </a:r>
            <a:endParaRPr lang="de-DE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9F080654-17BC-C641-B4C8-8410FC9F5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71" y="1439846"/>
            <a:ext cx="10882076" cy="4873032"/>
          </a:xfrm>
        </p:spPr>
      </p:pic>
      <p:pic>
        <p:nvPicPr>
          <p:cNvPr id="7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62" y="0"/>
            <a:ext cx="12144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83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E0431-96FF-D74F-B41B-180D86E3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4" y="0"/>
            <a:ext cx="10058400" cy="1609344"/>
          </a:xfrm>
        </p:spPr>
        <p:txBody>
          <a:bodyPr/>
          <a:lstStyle/>
          <a:p>
            <a:r>
              <a:rPr lang="de-DE" dirty="0"/>
              <a:t>Was ist das </a:t>
            </a:r>
            <a:r>
              <a:rPr lang="de-DE" dirty="0" smtClean="0"/>
              <a:t>Thema DES ARTIKELS?</a:t>
            </a:r>
            <a:endParaRPr lang="de-DE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9F080654-17BC-C641-B4C8-8410FC9F5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71" y="1439846"/>
            <a:ext cx="10882076" cy="4873032"/>
          </a:xfrm>
        </p:spPr>
      </p:pic>
      <p:pic>
        <p:nvPicPr>
          <p:cNvPr id="4" name="Picture 3" descr="C:\Users\Pierre\Pictures\Bibliothèque multimédia Microsoft\j04339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2712" y="120699"/>
            <a:ext cx="1069746" cy="106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50832" y="1951892"/>
            <a:ext cx="4580792" cy="4079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018" y="132092"/>
            <a:ext cx="1069613" cy="1068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250832" y="2238171"/>
            <a:ext cx="46637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Garnisonsstadt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garnison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Zweite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Weltkrieg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seconde guerre mondiale</a:t>
            </a:r>
          </a:p>
          <a:p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Grundstück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terrain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y a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Studentenwohnheim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chambre d’étudiant</a:t>
            </a:r>
          </a:p>
          <a:p>
            <a:endParaRPr lang="fr-F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190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E0431-96FF-D74F-B41B-180D86E3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4" y="0"/>
            <a:ext cx="10058400" cy="1609344"/>
          </a:xfrm>
        </p:spPr>
        <p:txBody>
          <a:bodyPr/>
          <a:lstStyle/>
          <a:p>
            <a:r>
              <a:rPr lang="de-DE" dirty="0" smtClean="0"/>
              <a:t>FINDE IM ARTIKEL ZEITANGABEN!</a:t>
            </a:r>
            <a:endParaRPr lang="de-DE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9F080654-17BC-C641-B4C8-8410FC9F5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71" y="1439846"/>
            <a:ext cx="10882076" cy="4873032"/>
          </a:xfrm>
        </p:spPr>
      </p:pic>
      <p:sp>
        <p:nvSpPr>
          <p:cNvPr id="7" name="Rectangle 6"/>
          <p:cNvSpPr/>
          <p:nvPr/>
        </p:nvSpPr>
        <p:spPr>
          <a:xfrm>
            <a:off x="2250832" y="1951892"/>
            <a:ext cx="4580792" cy="4079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250832" y="2238171"/>
            <a:ext cx="46637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Garnisonsstadt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garnison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Zweite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Weltkrieg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seconde guerre mondiale</a:t>
            </a:r>
          </a:p>
          <a:p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Grundstück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terrain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y a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Studentenwohnheim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chambre d’étudiant</a:t>
            </a:r>
          </a:p>
          <a:p>
            <a:endParaRPr lang="fr-F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2749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E0431-96FF-D74F-B41B-180D86E35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94" y="0"/>
            <a:ext cx="11860706" cy="1609344"/>
          </a:xfrm>
        </p:spPr>
        <p:txBody>
          <a:bodyPr/>
          <a:lstStyle/>
          <a:p>
            <a:r>
              <a:rPr lang="de-DE" dirty="0" smtClean="0"/>
              <a:t>FINDE eine </a:t>
            </a:r>
            <a:r>
              <a:rPr lang="de-DE" dirty="0" err="1" smtClean="0"/>
              <a:t>verbform</a:t>
            </a:r>
            <a:r>
              <a:rPr lang="de-DE" dirty="0" smtClean="0"/>
              <a:t> im </a:t>
            </a:r>
            <a:r>
              <a:rPr lang="de-DE" dirty="0" err="1" smtClean="0"/>
              <a:t>prÄtEritum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xmlns="" id="{9F080654-17BC-C641-B4C8-8410FC9F5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371" y="1439846"/>
            <a:ext cx="10882076" cy="4873032"/>
          </a:xfrm>
        </p:spPr>
      </p:pic>
      <p:sp>
        <p:nvSpPr>
          <p:cNvPr id="7" name="Rectangle 6"/>
          <p:cNvSpPr/>
          <p:nvPr/>
        </p:nvSpPr>
        <p:spPr>
          <a:xfrm>
            <a:off x="2250832" y="1951892"/>
            <a:ext cx="4580792" cy="40796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250832" y="2238171"/>
            <a:ext cx="46637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Garnisonsstadt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ville de garnison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Zweite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Weltkrieg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seconde guerre mondiale</a:t>
            </a:r>
          </a:p>
          <a:p>
            <a:endParaRPr 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Grundstück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terrain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gibt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y a</a:t>
            </a:r>
          </a:p>
          <a:p>
            <a:endParaRPr lang="fr-FR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Studentenwohnheim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(e) </a:t>
            </a:r>
            <a:r>
              <a:rPr lang="fr-FR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fr-FR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chambre d’étudiant</a:t>
            </a:r>
          </a:p>
          <a:p>
            <a:endParaRPr lang="fr-F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942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Ble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ype de bois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ype de bois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 LIEBLINGSESSEN</Template>
  <TotalTime>1316</TotalTime>
  <Words>372</Words>
  <Application>Microsoft Office PowerPoint</Application>
  <PresentationFormat>Grand écran</PresentationFormat>
  <Paragraphs>114</Paragraphs>
  <Slides>16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5" baseType="lpstr">
      <vt:lpstr>Adobe Heiti Std R</vt:lpstr>
      <vt:lpstr>Arial</vt:lpstr>
      <vt:lpstr>Calibri</vt:lpstr>
      <vt:lpstr>Lucida Handwriting</vt:lpstr>
      <vt:lpstr>Rockwell</vt:lpstr>
      <vt:lpstr>Rockwell Condensed</vt:lpstr>
      <vt:lpstr>Segoe UI Semibold</vt:lpstr>
      <vt:lpstr>Wingdings</vt:lpstr>
      <vt:lpstr>Type de bois</vt:lpstr>
      <vt:lpstr>Artikel des Monats</vt:lpstr>
      <vt:lpstr>Tübingen </vt:lpstr>
      <vt:lpstr>Présentation PowerPoint</vt:lpstr>
      <vt:lpstr>Présentation PowerPoint</vt:lpstr>
      <vt:lpstr>Présentation PowerPoint</vt:lpstr>
      <vt:lpstr>Was siehst du auf dem Bild links?</vt:lpstr>
      <vt:lpstr>Was ist das Thema DES ARTIKELS?</vt:lpstr>
      <vt:lpstr>FINDE IM ARTIKEL ZEITANGABEN!</vt:lpstr>
      <vt:lpstr>FINDE eine verbform im prÄtEritum!</vt:lpstr>
      <vt:lpstr>FINDE  verbformen im perfekt!</vt:lpstr>
      <vt:lpstr>FINDE  verbformen im prÄsenz!</vt:lpstr>
      <vt:lpstr>Présentation PowerPoint</vt:lpstr>
      <vt:lpstr>Notiere die wichtigsten Etappen.</vt:lpstr>
      <vt:lpstr>DIE GARNISONSSTADT TÜBINGEN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Artikel des Monats</dc:title>
  <dc:creator>Violaine Bazin</dc:creator>
  <cp:lastModifiedBy>PB</cp:lastModifiedBy>
  <cp:revision>40</cp:revision>
  <dcterms:created xsi:type="dcterms:W3CDTF">2022-01-20T13:26:31Z</dcterms:created>
  <dcterms:modified xsi:type="dcterms:W3CDTF">2022-04-26T14:43:22Z</dcterms:modified>
</cp:coreProperties>
</file>