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</p:sldMasterIdLst>
  <p:notesMasterIdLst>
    <p:notesMasterId r:id="rId31"/>
  </p:notesMasterIdLst>
  <p:sldIdLst>
    <p:sldId id="256" r:id="rId3"/>
    <p:sldId id="257" r:id="rId4"/>
    <p:sldId id="258" r:id="rId5"/>
    <p:sldId id="275" r:id="rId6"/>
    <p:sldId id="259" r:id="rId7"/>
    <p:sldId id="260" r:id="rId8"/>
    <p:sldId id="261" r:id="rId9"/>
    <p:sldId id="274" r:id="rId10"/>
    <p:sldId id="262" r:id="rId11"/>
    <p:sldId id="276" r:id="rId12"/>
    <p:sldId id="273" r:id="rId13"/>
    <p:sldId id="263" r:id="rId14"/>
    <p:sldId id="265" r:id="rId15"/>
    <p:sldId id="277" r:id="rId16"/>
    <p:sldId id="278" r:id="rId17"/>
    <p:sldId id="279" r:id="rId18"/>
    <p:sldId id="264" r:id="rId19"/>
    <p:sldId id="266" r:id="rId20"/>
    <p:sldId id="267" r:id="rId21"/>
    <p:sldId id="280" r:id="rId22"/>
    <p:sldId id="269" r:id="rId23"/>
    <p:sldId id="270" r:id="rId24"/>
    <p:sldId id="281" r:id="rId25"/>
    <p:sldId id="282" r:id="rId26"/>
    <p:sldId id="283" r:id="rId27"/>
    <p:sldId id="284" r:id="rId28"/>
    <p:sldId id="285" r:id="rId29"/>
    <p:sldId id="286" r:id="rId30"/>
  </p:sldIdLst>
  <p:sldSz cx="12192000" cy="6858000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1" autoAdjust="0"/>
    <p:restoredTop sz="94650" autoAdjust="0"/>
  </p:normalViewPr>
  <p:slideViewPr>
    <p:cSldViewPr>
      <p:cViewPr varScale="1">
        <p:scale>
          <a:sx n="89" d="100"/>
          <a:sy n="89" d="100"/>
        </p:scale>
        <p:origin x="259" y="8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E287D72-1433-46EE-B49D-0B96C1107CEC}" type="datetimeFigureOut">
              <a:rPr lang="fr-FR"/>
              <a:pPr>
                <a:defRPr/>
              </a:pPr>
              <a:t>08/02/2022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643CF9E-A0D6-408F-BA5A-D8DBF3DD409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74471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1126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F2340F-8E3D-4A38-BA06-F32694893573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6587939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1741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3F9D21-1437-48C6-B138-5B3054E97E61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9021404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1741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3F9D21-1437-48C6-B138-5B3054E97E61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8395333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DC2D634-C7DB-4290-961E-FF3E41A44F32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1195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BC5D26F-2408-44FE-989D-394178D6B6A6}" type="slidenum">
              <a:rPr lang="fr-FR" smtClean="0"/>
              <a:pPr>
                <a:defRPr/>
              </a:pPr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41640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AA037DF-B2D9-48FA-B16B-98002138D29E}" type="slidenum">
              <a:rPr lang="fr-FR" smtClean="0"/>
              <a:pPr>
                <a:defRPr/>
              </a:pPr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43268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D11954F-D987-4C78-A9A2-E51736DFF94B}" type="slidenum">
              <a:rPr lang="fr-FR" smtClean="0"/>
              <a:pPr>
                <a:defRPr/>
              </a:pPr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658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05870D5-6F6B-4AA7-AC74-A2FE148EE90C}" type="slidenum">
              <a:rPr lang="fr-FR" smtClean="0"/>
              <a:pPr>
                <a:defRPr/>
              </a:pPr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71975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64140E-4D08-4A55-AFA5-9A0177AD09F0}" type="slidenum">
              <a:rPr lang="fr-FR" smtClean="0"/>
              <a:pPr>
                <a:defRPr/>
              </a:pPr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66312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64140E-4D08-4A55-AFA5-9A0177AD09F0}" type="slidenum">
              <a:rPr lang="fr-FR" smtClean="0"/>
              <a:pPr>
                <a:defRPr/>
              </a:pPr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36236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3DC78A9-380E-4B88-BEB9-E56496134A0C}" type="slidenum">
              <a:rPr lang="fr-FR" smtClean="0"/>
              <a:pPr>
                <a:defRPr/>
              </a:pPr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4946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1331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FA536E-9BFB-4F47-9336-81FAC8318758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6296005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64140E-4D08-4A55-AFA5-9A0177AD09F0}" type="slidenum">
              <a:rPr lang="fr-FR" smtClean="0"/>
              <a:pPr>
                <a:defRPr/>
              </a:pPr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25896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8CA14-18CF-4A34-B129-4BCDFACC4469}" type="slidenum">
              <a:rPr lang="fr-FR" smtClean="0"/>
              <a:pPr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49977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1229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A0D9F6-E3B8-426D-BD2F-0E021A12E6BE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3845669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1638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D46608-DBD0-44CD-9D6B-1EE19A80FC3E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0141249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1434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420D05B-8A1C-4445-B4DC-20436B7D88B8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5850584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1536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1075287-A8F1-4399-8EF7-0BAC9773C72F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4638720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1638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D46608-DBD0-44CD-9D6B-1EE19A80FC3E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4852193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1638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D46608-DBD0-44CD-9D6B-1EE19A80FC3E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1233104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1741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3F9D21-1437-48C6-B138-5B3054E97E61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720205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371601"/>
            <a:ext cx="103632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27200" y="3048000"/>
            <a:ext cx="8534400" cy="6858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3E906C16-4413-473B-B952-005D77251AEE}" type="datetimeFigureOut">
              <a:rPr lang="fr-FR"/>
              <a:pPr>
                <a:defRPr/>
              </a:pPr>
              <a:t>08/02/2022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EC77BEB5-15E9-4914-8FC3-88B7EB0E702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7672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C348F7-0CC2-444B-8D2C-996D750D8296}" type="datetimeFigureOut">
              <a:rPr lang="fr-FR"/>
              <a:pPr>
                <a:defRPr/>
              </a:pPr>
              <a:t>08/02/2022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BE6F30-8647-452F-980E-8E398A2ABA5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3351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86C62A-3318-4093-99BC-3E913A02B78D}" type="datetimeFigureOut">
              <a:rPr lang="fr-FR"/>
              <a:pPr>
                <a:defRPr/>
              </a:pPr>
              <a:t>08/02/2022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855205-888D-4AA6-88F7-F3159023664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31847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371601"/>
            <a:ext cx="103632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27200" y="3048000"/>
            <a:ext cx="8534400" cy="6858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33C015D5-F2DD-4DA9-BA7B-49B41BC644CE}" type="datetimeFigureOut">
              <a:rPr lang="fr-FR"/>
              <a:pPr>
                <a:defRPr/>
              </a:pPr>
              <a:t>08/02/2022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646D3FF8-DE5E-490F-8774-67109A431FC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3333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49776E-A9CB-46CF-BEF9-55B26ADB6736}" type="datetimeFigureOut">
              <a:rPr lang="fr-FR"/>
              <a:pPr>
                <a:defRPr/>
              </a:pPr>
              <a:t>08/02/2022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4575F-C5A5-49C3-A0A0-074F4FC3BC2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83764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6CD3A-6F3E-42A9-A937-C8D105D28DFE}" type="datetimeFigureOut">
              <a:rPr lang="fr-FR"/>
              <a:pPr>
                <a:defRPr/>
              </a:pPr>
              <a:t>08/02/2022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E2BBE0-C7EF-43EA-8065-C3EF49DD991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25888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F76A5D-6670-4815-95D2-F132938F41E0}" type="datetimeFigureOut">
              <a:rPr lang="fr-FR"/>
              <a:pPr>
                <a:defRPr/>
              </a:pPr>
              <a:t>08/02/2022</a:t>
            </a:fld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B52B84-AAD8-4B68-9327-CF9EEC58862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51446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BB7FC-12AD-4775-8F49-5704DBE74D0F}" type="datetimeFigureOut">
              <a:rPr lang="fr-FR"/>
              <a:pPr>
                <a:defRPr/>
              </a:pPr>
              <a:t>08/02/2022</a:t>
            </a:fld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E694EF-6194-4134-BB8C-03FB210F133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9567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612EAD-5782-4B72-8745-5B5822B99B15}" type="datetimeFigureOut">
              <a:rPr lang="fr-FR"/>
              <a:pPr>
                <a:defRPr/>
              </a:pPr>
              <a:t>08/02/2022</a:t>
            </a:fld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D5286D-5B2B-47DC-9D23-854B6DB198B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0510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16AC0-EF3E-45EA-930A-ABBFA77AC6D0}" type="datetimeFigureOut">
              <a:rPr lang="fr-FR"/>
              <a:pPr>
                <a:defRPr/>
              </a:pPr>
              <a:t>08/02/2022</a:t>
            </a:fld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516684-394C-402A-BDFA-22AEEBC0219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91523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89BC3F-92DD-4173-9620-33D9453392D7}" type="datetimeFigureOut">
              <a:rPr lang="fr-FR"/>
              <a:pPr>
                <a:defRPr/>
              </a:pPr>
              <a:t>08/02/2022</a:t>
            </a:fld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D02173-9279-48B3-95B5-FC8764929BE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3601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8020AA-F96D-4466-8CFD-0BAAA4E18E50}" type="datetimeFigureOut">
              <a:rPr lang="fr-FR"/>
              <a:pPr>
                <a:defRPr/>
              </a:pPr>
              <a:t>08/02/2022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A08773-A4B8-4B2A-8A70-1AA99815F74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60949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5066B0-74D2-4576-84F9-EF1A8E2B48E1}" type="datetimeFigureOut">
              <a:rPr lang="fr-FR"/>
              <a:pPr>
                <a:defRPr/>
              </a:pPr>
              <a:t>08/02/2022</a:t>
            </a:fld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761ED-3DCC-4C4E-B30D-81A8F87C502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71668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9F12B7-204F-4B9F-B076-16C153C27372}" type="datetimeFigureOut">
              <a:rPr lang="fr-FR"/>
              <a:pPr>
                <a:defRPr/>
              </a:pPr>
              <a:t>08/02/2022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2CE697-749A-43A9-B951-124CC991FD2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16965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89634C-B5D6-4097-926C-B59A14A59CD1}" type="datetimeFigureOut">
              <a:rPr lang="fr-FR"/>
              <a:pPr>
                <a:defRPr/>
              </a:pPr>
              <a:t>08/02/2022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5C1A42-4118-4B03-B986-4CF8F7B4532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97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2F593E-2E19-4046-8ACC-2D0CEF05D430}" type="datetimeFigureOut">
              <a:rPr lang="fr-FR"/>
              <a:pPr>
                <a:defRPr/>
              </a:pPr>
              <a:t>08/02/2022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D6031-068A-4B14-9595-92AB3F87213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7151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ADC4DE-6A2F-4A69-AD02-035C2843F21E}" type="datetimeFigureOut">
              <a:rPr lang="fr-FR"/>
              <a:pPr>
                <a:defRPr/>
              </a:pPr>
              <a:t>08/02/2022</a:t>
            </a:fld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4D3B54-F25D-440A-B736-58BD7ABF60F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9156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0697DF-E989-4CBC-9E7D-03F33DB96469}" type="datetimeFigureOut">
              <a:rPr lang="fr-FR"/>
              <a:pPr>
                <a:defRPr/>
              </a:pPr>
              <a:t>08/02/2022</a:t>
            </a:fld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9EC5DB-477B-4729-B8A8-9A03F69103A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2777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A2B8C9-9C25-4DEB-9B60-41F5BAE0D39E}" type="datetimeFigureOut">
              <a:rPr lang="fr-FR"/>
              <a:pPr>
                <a:defRPr/>
              </a:pPr>
              <a:t>08/02/2022</a:t>
            </a:fld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B80BC8-E0D6-410A-98B8-D90F91B2415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3903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6CFADC-4281-4A9A-BC53-F19A0F4F1EE1}" type="datetimeFigureOut">
              <a:rPr lang="fr-FR"/>
              <a:pPr>
                <a:defRPr/>
              </a:pPr>
              <a:t>08/02/2022</a:t>
            </a:fld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117CF4-A46C-46EF-ADBD-018CE74AF32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591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52120A-E0C5-48B0-8669-48905ACC925E}" type="datetimeFigureOut">
              <a:rPr lang="fr-FR"/>
              <a:pPr>
                <a:defRPr/>
              </a:pPr>
              <a:t>08/02/2022</a:t>
            </a:fld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11705A-9858-412B-98E7-F752356CBB2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9827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DAB2AB-36B2-4C45-BB6D-7E18CFE21109}" type="datetimeFigureOut">
              <a:rPr lang="fr-FR"/>
              <a:pPr>
                <a:defRPr/>
              </a:pPr>
              <a:t>08/02/2022</a:t>
            </a:fld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05DA1C-14D3-4DF1-B84B-202AB6AA825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6699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Cliquer pour modifier le style du titre du masque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Cliquer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BF9CAF11-2477-489F-9A5C-4D27D1157883}" type="datetimeFigureOut">
              <a:rPr lang="fr-FR"/>
              <a:pPr>
                <a:defRPr/>
              </a:pPr>
              <a:t>08/02/2022</a:t>
            </a:fld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0ED1D375-0C72-4503-98A3-215D1C9B1FC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Cliquer pour modifier le style du titre du masque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Cliquer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72465E0C-D928-48FD-9AE6-E70AAA6E237C}" type="datetimeFigureOut">
              <a:rPr lang="fr-FR"/>
              <a:pPr>
                <a:defRPr/>
              </a:pPr>
              <a:t>08/02/2022</a:t>
            </a:fld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B5F4802B-9D29-4669-8DE1-9F82594A239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9" r:id="rId1"/>
    <p:sldLayoutId id="2147483948" r:id="rId2"/>
    <p:sldLayoutId id="2147483949" r:id="rId3"/>
    <p:sldLayoutId id="2147483950" r:id="rId4"/>
    <p:sldLayoutId id="2147483951" r:id="rId5"/>
    <p:sldLayoutId id="2147483952" r:id="rId6"/>
    <p:sldLayoutId id="2147483953" r:id="rId7"/>
    <p:sldLayoutId id="2147483954" r:id="rId8"/>
    <p:sldLayoutId id="2147483955" r:id="rId9"/>
    <p:sldLayoutId id="2147483956" r:id="rId10"/>
    <p:sldLayoutId id="214748395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41857" y="2285992"/>
            <a:ext cx="453855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IN DER STADT</a:t>
            </a:r>
            <a:endParaRPr lang="fr-FR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124" name="Picture 4" descr="http://www.kaet-blog.de/wp-content/uploads/bushaltestel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633096">
            <a:off x="2723941" y="4414658"/>
            <a:ext cx="1045800" cy="1045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 descr="C:\Users\Pierre\Desktop\apotheke_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187029">
            <a:off x="8978739" y="1361537"/>
            <a:ext cx="666735" cy="6829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 descr="http://www.angermuende.de/cms/upload/logos/Logo_DB.GIF"/>
          <p:cNvPicPr>
            <a:picLocks noChangeAspect="1" noChangeArrowheads="1"/>
          </p:cNvPicPr>
          <p:nvPr/>
        </p:nvPicPr>
        <p:blipFill>
          <a:blip r:embed="rId5" cstate="print"/>
          <a:srcRect l="8572" t="5906" r="7857" b="5511"/>
          <a:stretch>
            <a:fillRect/>
          </a:stretch>
        </p:blipFill>
        <p:spPr bwMode="auto">
          <a:xfrm rot="20488548">
            <a:off x="2752314" y="1266110"/>
            <a:ext cx="886276" cy="6817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11" descr="http://fr.academic.ru/pictures/frwiki/68/Deutsche_Post_logo.png"/>
          <p:cNvPicPr>
            <a:picLocks noChangeAspect="1" noChangeArrowheads="1"/>
          </p:cNvPicPr>
          <p:nvPr/>
        </p:nvPicPr>
        <p:blipFill>
          <a:blip r:embed="rId6" cstate="print"/>
          <a:srcRect l="70588" r="5882"/>
          <a:stretch>
            <a:fillRect/>
          </a:stretch>
        </p:blipFill>
        <p:spPr bwMode="auto">
          <a:xfrm rot="2515438">
            <a:off x="8906087" y="4654644"/>
            <a:ext cx="714380" cy="7276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3719736" y="357189"/>
            <a:ext cx="4786312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44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</a:t>
            </a:r>
            <a:r>
              <a:rPr lang="fr-FR" sz="4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4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Museum</a:t>
            </a:r>
            <a:endParaRPr lang="fr-FR" sz="44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6" name="Picture 2" descr="Alte Pinakothek or The Old Pinakothek - KASADO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141" y="1304316"/>
            <a:ext cx="4999287" cy="3060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500114" y="908720"/>
            <a:ext cx="273630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Schwimmbad</a:t>
            </a:r>
            <a:endParaRPr lang="fr-F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Museum</a:t>
            </a:r>
          </a:p>
          <a:p>
            <a:pPr>
              <a:lnSpc>
                <a:spcPct val="150000"/>
              </a:lnSpc>
            </a:pP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Hotel</a:t>
            </a:r>
            <a:endParaRPr lang="fr-F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Bank</a:t>
            </a:r>
          </a:p>
          <a:p>
            <a:pPr>
              <a:lnSpc>
                <a:spcPct val="150000"/>
              </a:lnSpc>
            </a:pP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 </a:t>
            </a: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Spielplatz</a:t>
            </a:r>
            <a:endParaRPr lang="fr-F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Rathaus</a:t>
            </a:r>
            <a:endParaRPr lang="fr-F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 Bahnhof</a:t>
            </a:r>
          </a:p>
          <a:p>
            <a:pPr>
              <a:lnSpc>
                <a:spcPct val="150000"/>
              </a:lnSpc>
            </a:pP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</a:t>
            </a: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Bushaltestelle</a:t>
            </a:r>
            <a:endParaRPr lang="fr-F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Restaurant</a:t>
            </a:r>
          </a:p>
          <a:p>
            <a:pPr>
              <a:lnSpc>
                <a:spcPct val="150000"/>
              </a:lnSpc>
            </a:pP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 </a:t>
            </a:r>
            <a:r>
              <a:rPr lang="fr-FR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arkplatz</a:t>
            </a:r>
            <a:endParaRPr lang="fr-F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Post</a:t>
            </a:r>
          </a:p>
          <a:p>
            <a:pPr>
              <a:lnSpc>
                <a:spcPct val="150000"/>
              </a:lnSpc>
            </a:pP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</a:t>
            </a: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Apotheke</a:t>
            </a:r>
            <a:endParaRPr lang="fr-F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Parchemin vertical 4"/>
          <p:cNvSpPr/>
          <p:nvPr/>
        </p:nvSpPr>
        <p:spPr>
          <a:xfrm>
            <a:off x="-1" y="585217"/>
            <a:ext cx="3396135" cy="5955813"/>
          </a:xfrm>
          <a:prstGeom prst="vertic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8544272" y="2419835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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Nummer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206" y="4519545"/>
            <a:ext cx="7272528" cy="1658112"/>
          </a:xfrm>
          <a:prstGeom prst="rect">
            <a:avLst/>
          </a:prstGeom>
        </p:spPr>
      </p:pic>
      <p:pic>
        <p:nvPicPr>
          <p:cNvPr id="9" name="Picture 2" descr="http://www.lahayepesnel.fr/wp-content/uploads/2018/08/Mairie-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328" y="4869160"/>
            <a:ext cx="1124295" cy="112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4188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3719736" y="357189"/>
            <a:ext cx="4786312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44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</a:t>
            </a:r>
            <a:r>
              <a:rPr lang="fr-FR" sz="4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4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Restaurant</a:t>
            </a:r>
            <a:endParaRPr lang="fr-FR" sz="44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Restaurants - Restaurant allemand &amp;quot;Zum Kaiser&amp;quot; - Pickalbatros Hotels &amp;amp;  Resort en Egyp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760" y="1412776"/>
            <a:ext cx="4536504" cy="3029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500114" y="908720"/>
            <a:ext cx="273630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Schwimmbad</a:t>
            </a:r>
            <a:endParaRPr lang="fr-F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Museum</a:t>
            </a:r>
          </a:p>
          <a:p>
            <a:pPr>
              <a:lnSpc>
                <a:spcPct val="150000"/>
              </a:lnSpc>
            </a:pP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Hotel</a:t>
            </a:r>
            <a:endParaRPr lang="fr-F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Bank</a:t>
            </a:r>
          </a:p>
          <a:p>
            <a:pPr>
              <a:lnSpc>
                <a:spcPct val="150000"/>
              </a:lnSpc>
            </a:pP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 </a:t>
            </a: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Spielplatz</a:t>
            </a:r>
            <a:endParaRPr lang="fr-F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Rathaus</a:t>
            </a:r>
            <a:endParaRPr lang="fr-F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 Bahnhof</a:t>
            </a:r>
          </a:p>
          <a:p>
            <a:pPr>
              <a:lnSpc>
                <a:spcPct val="150000"/>
              </a:lnSpc>
            </a:pP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</a:t>
            </a: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Bushaltestelle</a:t>
            </a:r>
            <a:endParaRPr lang="fr-F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Restaurant</a:t>
            </a:r>
          </a:p>
          <a:p>
            <a:pPr>
              <a:lnSpc>
                <a:spcPct val="150000"/>
              </a:lnSpc>
            </a:pP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 </a:t>
            </a:r>
            <a:r>
              <a:rPr lang="fr-FR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arkplatz</a:t>
            </a:r>
            <a:endParaRPr lang="fr-F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Post</a:t>
            </a:r>
          </a:p>
          <a:p>
            <a:pPr>
              <a:lnSpc>
                <a:spcPct val="150000"/>
              </a:lnSpc>
            </a:pP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</a:t>
            </a: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Apotheke</a:t>
            </a:r>
            <a:endParaRPr lang="fr-F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Parchemin vertical 4"/>
          <p:cNvSpPr/>
          <p:nvPr/>
        </p:nvSpPr>
        <p:spPr>
          <a:xfrm>
            <a:off x="-1" y="585217"/>
            <a:ext cx="3396135" cy="5955813"/>
          </a:xfrm>
          <a:prstGeom prst="vertic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8544272" y="2419835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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Nummer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206" y="4519545"/>
            <a:ext cx="7272528" cy="1658112"/>
          </a:xfrm>
          <a:prstGeom prst="rect">
            <a:avLst/>
          </a:prstGeom>
        </p:spPr>
      </p:pic>
      <p:pic>
        <p:nvPicPr>
          <p:cNvPr id="9" name="Picture 2" descr="http://www.lahayepesnel.fr/wp-content/uploads/2018/08/Mairie-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328" y="4869160"/>
            <a:ext cx="1124295" cy="112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5877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791744" y="357189"/>
            <a:ext cx="4786312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44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</a:t>
            </a:r>
            <a:r>
              <a:rPr lang="fr-FR" sz="4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44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Hotel</a:t>
            </a:r>
            <a:endParaRPr lang="fr-FR" sz="44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H4 Hotel Berlin Alexanderplatz, Berlin – Tarifs 20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720" y="1268760"/>
            <a:ext cx="4808836" cy="320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500114" y="908720"/>
            <a:ext cx="273630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Schwimmbad</a:t>
            </a:r>
            <a:endParaRPr lang="fr-F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Museum</a:t>
            </a:r>
          </a:p>
          <a:p>
            <a:pPr>
              <a:lnSpc>
                <a:spcPct val="150000"/>
              </a:lnSpc>
            </a:pP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Hotel</a:t>
            </a:r>
            <a:endParaRPr lang="fr-F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Bank</a:t>
            </a:r>
          </a:p>
          <a:p>
            <a:pPr>
              <a:lnSpc>
                <a:spcPct val="150000"/>
              </a:lnSpc>
            </a:pP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 </a:t>
            </a: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Spielplatz</a:t>
            </a:r>
            <a:endParaRPr lang="fr-F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Rathaus</a:t>
            </a:r>
            <a:endParaRPr lang="fr-F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 Bahnhof</a:t>
            </a:r>
          </a:p>
          <a:p>
            <a:pPr>
              <a:lnSpc>
                <a:spcPct val="150000"/>
              </a:lnSpc>
            </a:pP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</a:t>
            </a: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Bushaltestelle</a:t>
            </a:r>
            <a:endParaRPr lang="fr-F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Restaurant</a:t>
            </a:r>
          </a:p>
          <a:p>
            <a:pPr>
              <a:lnSpc>
                <a:spcPct val="150000"/>
              </a:lnSpc>
            </a:pP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 </a:t>
            </a:r>
            <a:r>
              <a:rPr lang="fr-FR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arkplatz</a:t>
            </a:r>
            <a:endParaRPr lang="fr-F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Post</a:t>
            </a:r>
          </a:p>
          <a:p>
            <a:pPr>
              <a:lnSpc>
                <a:spcPct val="150000"/>
              </a:lnSpc>
            </a:pP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</a:t>
            </a: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Apotheke</a:t>
            </a:r>
            <a:endParaRPr lang="fr-F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Parchemin vertical 4"/>
          <p:cNvSpPr/>
          <p:nvPr/>
        </p:nvSpPr>
        <p:spPr>
          <a:xfrm>
            <a:off x="-1" y="585217"/>
            <a:ext cx="3396135" cy="5955813"/>
          </a:xfrm>
          <a:prstGeom prst="vertic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8544272" y="2419835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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Nummer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206" y="4519545"/>
            <a:ext cx="7272528" cy="1658112"/>
          </a:xfrm>
          <a:prstGeom prst="rect">
            <a:avLst/>
          </a:prstGeom>
        </p:spPr>
      </p:pic>
      <p:pic>
        <p:nvPicPr>
          <p:cNvPr id="9" name="Picture 2" descr="http://www.lahayepesnel.fr/wp-content/uploads/2018/08/Mairie-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328" y="4869160"/>
            <a:ext cx="1124295" cy="112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541936" y="404664"/>
            <a:ext cx="4786312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</a:t>
            </a:r>
            <a:r>
              <a:rPr lang="fr-FR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Bank</a:t>
            </a:r>
            <a:endParaRPr lang="fr-FR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Banque privée et gestion de fortune : Deutsche Bank cible les ultra-riches  africains – Managers africai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020" y="1268760"/>
            <a:ext cx="4824536" cy="3156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500114" y="908720"/>
            <a:ext cx="273630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Schwimmbad</a:t>
            </a:r>
            <a:endParaRPr lang="fr-F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Museum</a:t>
            </a:r>
          </a:p>
          <a:p>
            <a:pPr>
              <a:lnSpc>
                <a:spcPct val="150000"/>
              </a:lnSpc>
            </a:pP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Hotel</a:t>
            </a:r>
            <a:endParaRPr lang="fr-F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Bank</a:t>
            </a:r>
          </a:p>
          <a:p>
            <a:pPr>
              <a:lnSpc>
                <a:spcPct val="150000"/>
              </a:lnSpc>
            </a:pP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 </a:t>
            </a: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Spielplatz</a:t>
            </a:r>
            <a:endParaRPr lang="fr-F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Rathaus</a:t>
            </a:r>
            <a:endParaRPr lang="fr-F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 Bahnhof</a:t>
            </a:r>
          </a:p>
          <a:p>
            <a:pPr>
              <a:lnSpc>
                <a:spcPct val="150000"/>
              </a:lnSpc>
            </a:pP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</a:t>
            </a: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Bushaltestelle</a:t>
            </a:r>
            <a:endParaRPr lang="fr-F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Restaurant</a:t>
            </a:r>
          </a:p>
          <a:p>
            <a:pPr>
              <a:lnSpc>
                <a:spcPct val="150000"/>
              </a:lnSpc>
            </a:pP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 </a:t>
            </a:r>
            <a:r>
              <a:rPr lang="fr-FR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arkplatz</a:t>
            </a:r>
            <a:endParaRPr lang="fr-F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Post</a:t>
            </a:r>
          </a:p>
          <a:p>
            <a:pPr>
              <a:lnSpc>
                <a:spcPct val="150000"/>
              </a:lnSpc>
            </a:pP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</a:t>
            </a: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Apotheke</a:t>
            </a:r>
            <a:endParaRPr lang="fr-F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Parchemin vertical 4"/>
          <p:cNvSpPr/>
          <p:nvPr/>
        </p:nvSpPr>
        <p:spPr>
          <a:xfrm>
            <a:off x="-1" y="585217"/>
            <a:ext cx="3396135" cy="5955813"/>
          </a:xfrm>
          <a:prstGeom prst="vertic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8544272" y="2419835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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Nummer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206" y="4519545"/>
            <a:ext cx="7272528" cy="1658112"/>
          </a:xfrm>
          <a:prstGeom prst="rect">
            <a:avLst/>
          </a:prstGeom>
        </p:spPr>
      </p:pic>
      <p:pic>
        <p:nvPicPr>
          <p:cNvPr id="11" name="Picture 2" descr="http://www.lahayepesnel.fr/wp-content/uploads/2018/08/Mairie-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328" y="4869160"/>
            <a:ext cx="1124295" cy="112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367808" y="4005064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(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Arbeitsblatt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)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4" descr="C:\Users\Pierre\Pictures\Bibliothèque multimédia Microsoft\j043395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079" y="2564904"/>
            <a:ext cx="1225834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293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35" r="59248" b="64837"/>
          <a:stretch/>
        </p:blipFill>
        <p:spPr>
          <a:xfrm>
            <a:off x="3287688" y="1340768"/>
            <a:ext cx="4968552" cy="108012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495600" y="2566775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d</a:t>
            </a:r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ie Bank</a:t>
            </a:r>
            <a:endParaRPr lang="fr-F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609105" y="2566774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d</a:t>
            </a:r>
            <a:r>
              <a:rPr lang="fr-FR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er Bahnhof</a:t>
            </a:r>
            <a:endParaRPr lang="fr-FR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409305" y="2566774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d</a:t>
            </a:r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ie Post</a:t>
            </a:r>
            <a:endParaRPr lang="fr-F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389231" y="4922030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d</a:t>
            </a:r>
            <a:r>
              <a:rPr lang="fr-FR" sz="24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as</a:t>
            </a:r>
            <a:r>
              <a:rPr lang="fr-FR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4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Hotel</a:t>
            </a:r>
            <a:endParaRPr lang="fr-FR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625283" y="4904666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d</a:t>
            </a:r>
            <a:r>
              <a:rPr lang="fr-FR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er </a:t>
            </a:r>
            <a:r>
              <a:rPr lang="fr-FR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Spielplatz</a:t>
            </a:r>
            <a:endParaRPr lang="fr-FR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7001547" y="4906730"/>
            <a:ext cx="3048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d</a:t>
            </a:r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ie </a:t>
            </a:r>
            <a:r>
              <a:rPr lang="fr-FR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Bushaltestelle</a:t>
            </a:r>
            <a:endParaRPr lang="fr-F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81" t="10435" r="19676" b="64837"/>
          <a:stretch/>
        </p:blipFill>
        <p:spPr>
          <a:xfrm>
            <a:off x="3143672" y="3717032"/>
            <a:ext cx="5040560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656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6" t="31866" r="56540" b="40109"/>
          <a:stretch/>
        </p:blipFill>
        <p:spPr>
          <a:xfrm>
            <a:off x="3287688" y="908720"/>
            <a:ext cx="4893110" cy="1224136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652804" y="5237657"/>
            <a:ext cx="2910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d</a:t>
            </a:r>
            <a:r>
              <a:rPr lang="fr-FR" sz="24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as</a:t>
            </a:r>
            <a:r>
              <a:rPr lang="fr-FR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4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Schwimmbad</a:t>
            </a:r>
            <a:endParaRPr lang="fr-FR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054226" y="2476357"/>
            <a:ext cx="2490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d</a:t>
            </a:r>
            <a:r>
              <a:rPr lang="fr-FR" sz="24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as</a:t>
            </a:r>
            <a:r>
              <a:rPr lang="fr-FR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Museum</a:t>
            </a:r>
            <a:endParaRPr lang="fr-FR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469756" y="2480740"/>
            <a:ext cx="2490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d</a:t>
            </a:r>
            <a:r>
              <a:rPr lang="fr-FR" sz="24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as</a:t>
            </a:r>
            <a:r>
              <a:rPr lang="fr-FR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Restaurant</a:t>
            </a:r>
            <a:endParaRPr lang="fr-FR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992666" y="2480739"/>
            <a:ext cx="2490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d</a:t>
            </a:r>
            <a:r>
              <a:rPr lang="fr-FR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er </a:t>
            </a:r>
            <a:r>
              <a:rPr lang="fr-FR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Parkplatz</a:t>
            </a:r>
            <a:endParaRPr lang="fr-FR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469756" y="5242040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d</a:t>
            </a:r>
            <a:r>
              <a:rPr lang="fr-FR" sz="24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as</a:t>
            </a:r>
            <a:r>
              <a:rPr lang="fr-FR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4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Rathaus</a:t>
            </a:r>
            <a:endParaRPr lang="fr-FR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672064" y="5237657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d</a:t>
            </a:r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ie </a:t>
            </a:r>
            <a:r>
              <a:rPr lang="fr-FR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Apotheke</a:t>
            </a:r>
            <a:endParaRPr lang="fr-F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22" t="33514" r="12792" b="40109"/>
          <a:stretch/>
        </p:blipFill>
        <p:spPr>
          <a:xfrm>
            <a:off x="3134978" y="3573016"/>
            <a:ext cx="5045820" cy="1152128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7003" y="3693110"/>
            <a:ext cx="963013" cy="838273"/>
          </a:xfrm>
          <a:prstGeom prst="rect">
            <a:avLst/>
          </a:prstGeom>
        </p:spPr>
      </p:pic>
      <p:pic>
        <p:nvPicPr>
          <p:cNvPr id="11" name="Picture 2" descr="http://www.lahayepesnel.fr/wp-content/uploads/2018/08/Mairie-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003" y="3427566"/>
            <a:ext cx="1265843" cy="1265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4889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338" name="Connecteur droit 2"/>
          <p:cNvCxnSpPr>
            <a:cxnSpLocks noChangeShapeType="1"/>
          </p:cNvCxnSpPr>
          <p:nvPr/>
        </p:nvCxnSpPr>
        <p:spPr bwMode="auto">
          <a:xfrm rot="5400000">
            <a:off x="2604294" y="5179219"/>
            <a:ext cx="2500312" cy="0"/>
          </a:xfrm>
          <a:prstGeom prst="line">
            <a:avLst/>
          </a:prstGeom>
          <a:noFill/>
          <a:ln w="31750" cap="sq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39" name="Connecteur droit 3"/>
          <p:cNvCxnSpPr>
            <a:cxnSpLocks noChangeShapeType="1"/>
          </p:cNvCxnSpPr>
          <p:nvPr/>
        </p:nvCxnSpPr>
        <p:spPr bwMode="auto">
          <a:xfrm rot="5400000">
            <a:off x="3274219" y="5179219"/>
            <a:ext cx="2500312" cy="0"/>
          </a:xfrm>
          <a:prstGeom prst="line">
            <a:avLst/>
          </a:prstGeom>
          <a:noFill/>
          <a:ln w="31750" cap="sq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40" name="Connecteur droit 4"/>
          <p:cNvCxnSpPr>
            <a:cxnSpLocks noChangeShapeType="1"/>
          </p:cNvCxnSpPr>
          <p:nvPr/>
        </p:nvCxnSpPr>
        <p:spPr bwMode="auto">
          <a:xfrm rot="10800000">
            <a:off x="4524375" y="3929063"/>
            <a:ext cx="3214688" cy="0"/>
          </a:xfrm>
          <a:prstGeom prst="line">
            <a:avLst/>
          </a:prstGeom>
          <a:noFill/>
          <a:ln w="31750" cap="sq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41" name="Connecteur droit 7"/>
          <p:cNvCxnSpPr>
            <a:cxnSpLocks noChangeShapeType="1"/>
          </p:cNvCxnSpPr>
          <p:nvPr/>
        </p:nvCxnSpPr>
        <p:spPr bwMode="auto">
          <a:xfrm rot="10800000">
            <a:off x="4524375" y="3286125"/>
            <a:ext cx="3214688" cy="0"/>
          </a:xfrm>
          <a:prstGeom prst="line">
            <a:avLst/>
          </a:prstGeom>
          <a:noFill/>
          <a:ln w="31750" cap="sq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42" name="Connecteur droit 8"/>
          <p:cNvCxnSpPr>
            <a:cxnSpLocks noChangeShapeType="1"/>
          </p:cNvCxnSpPr>
          <p:nvPr/>
        </p:nvCxnSpPr>
        <p:spPr bwMode="auto">
          <a:xfrm rot="5400000">
            <a:off x="4095750" y="2857500"/>
            <a:ext cx="857250" cy="0"/>
          </a:xfrm>
          <a:prstGeom prst="line">
            <a:avLst/>
          </a:prstGeom>
          <a:noFill/>
          <a:ln w="31750" cap="sq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43" name="Connecteur droit 9"/>
          <p:cNvCxnSpPr>
            <a:cxnSpLocks noChangeShapeType="1"/>
          </p:cNvCxnSpPr>
          <p:nvPr/>
        </p:nvCxnSpPr>
        <p:spPr bwMode="auto">
          <a:xfrm rot="10800000">
            <a:off x="2460626" y="3929063"/>
            <a:ext cx="1357313" cy="0"/>
          </a:xfrm>
          <a:prstGeom prst="line">
            <a:avLst/>
          </a:prstGeom>
          <a:noFill/>
          <a:ln w="31750" cap="sq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44" name="Connecteur droit 10"/>
          <p:cNvCxnSpPr>
            <a:cxnSpLocks noChangeShapeType="1"/>
          </p:cNvCxnSpPr>
          <p:nvPr/>
        </p:nvCxnSpPr>
        <p:spPr bwMode="auto">
          <a:xfrm rot="10800000">
            <a:off x="2460626" y="3286125"/>
            <a:ext cx="1357313" cy="0"/>
          </a:xfrm>
          <a:prstGeom prst="line">
            <a:avLst/>
          </a:prstGeom>
          <a:noFill/>
          <a:ln w="31750" cap="sq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45" name="Connecteur droit 11"/>
          <p:cNvCxnSpPr>
            <a:cxnSpLocks noChangeShapeType="1"/>
          </p:cNvCxnSpPr>
          <p:nvPr/>
        </p:nvCxnSpPr>
        <p:spPr bwMode="auto">
          <a:xfrm rot="5400000">
            <a:off x="3432175" y="2843213"/>
            <a:ext cx="857250" cy="0"/>
          </a:xfrm>
          <a:prstGeom prst="line">
            <a:avLst/>
          </a:prstGeom>
          <a:noFill/>
          <a:ln w="31750" cap="sq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ZoneTexte 15"/>
          <p:cNvSpPr txBox="1"/>
          <p:nvPr/>
        </p:nvSpPr>
        <p:spPr>
          <a:xfrm>
            <a:off x="4810125" y="3357564"/>
            <a:ext cx="28575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800" b="1" dirty="0" err="1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Beethovenstraße</a:t>
            </a:r>
            <a:endParaRPr lang="fr-FR" sz="2800" b="1" dirty="0">
              <a:solidFill>
                <a:schemeClr val="accent3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8" name="Croix 17"/>
          <p:cNvSpPr/>
          <p:nvPr/>
        </p:nvSpPr>
        <p:spPr bwMode="auto">
          <a:xfrm rot="18765031">
            <a:off x="3937795" y="5888832"/>
            <a:ext cx="531812" cy="581025"/>
          </a:xfrm>
          <a:prstGeom prst="plus">
            <a:avLst>
              <a:gd name="adj" fmla="val 38793"/>
            </a:avLst>
          </a:prstGeom>
          <a:solidFill>
            <a:schemeClr val="accent5">
              <a:lumMod val="50000"/>
            </a:schemeClr>
          </a:solidFill>
          <a:ln w="25400" cap="sq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pPr>
              <a:defRPr/>
            </a:pPr>
            <a:endParaRPr lang="fr-FR" sz="24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cxnSp>
        <p:nvCxnSpPr>
          <p:cNvPr id="14348" name="Connecteur droit avec flèche 21"/>
          <p:cNvCxnSpPr>
            <a:cxnSpLocks noChangeShapeType="1"/>
          </p:cNvCxnSpPr>
          <p:nvPr/>
        </p:nvCxnSpPr>
        <p:spPr bwMode="auto">
          <a:xfrm rot="5400000" flipH="1" flipV="1">
            <a:off x="3774282" y="5250657"/>
            <a:ext cx="928687" cy="0"/>
          </a:xfrm>
          <a:prstGeom prst="straightConnector1">
            <a:avLst/>
          </a:prstGeom>
          <a:noFill/>
          <a:ln w="28575" cap="sq" algn="ctr">
            <a:solidFill>
              <a:srgbClr val="FF0000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49" name="Forme 25"/>
          <p:cNvCxnSpPr>
            <a:cxnSpLocks noChangeShapeType="1"/>
          </p:cNvCxnSpPr>
          <p:nvPr/>
        </p:nvCxnSpPr>
        <p:spPr bwMode="auto">
          <a:xfrm rot="5400000" flipH="1" flipV="1">
            <a:off x="4226719" y="3583782"/>
            <a:ext cx="595313" cy="571500"/>
          </a:xfrm>
          <a:prstGeom prst="bentConnector2">
            <a:avLst/>
          </a:prstGeom>
          <a:noFill/>
          <a:ln w="28575" cap="sq" algn="ctr">
            <a:solidFill>
              <a:srgbClr val="FF0000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" name="ZoneTexte 28"/>
          <p:cNvSpPr txBox="1"/>
          <p:nvPr/>
        </p:nvSpPr>
        <p:spPr>
          <a:xfrm>
            <a:off x="5207547" y="4106510"/>
            <a:ext cx="802935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3200" dirty="0" err="1" smtClean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Geh</a:t>
            </a:r>
            <a:r>
              <a:rPr lang="fr-FR" sz="3200" dirty="0" smtClean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geradeaus</a:t>
            </a:r>
            <a:r>
              <a:rPr lang="fr-FR" sz="3200" dirty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smtClean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bis </a:t>
            </a:r>
            <a:r>
              <a:rPr lang="fr-FR" sz="3200" dirty="0" err="1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zur</a:t>
            </a:r>
            <a:r>
              <a:rPr lang="fr-FR" sz="3200" dirty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Bushaltestelle</a:t>
            </a:r>
            <a:r>
              <a:rPr lang="fr-FR" sz="3200" dirty="0" smtClean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fr-FR" sz="3200" dirty="0">
              <a:solidFill>
                <a:schemeClr val="accent3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5267453" y="4712048"/>
            <a:ext cx="721762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3200" dirty="0" err="1" smtClean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Bieg</a:t>
            </a:r>
            <a:r>
              <a:rPr lang="fr-FR" sz="3200" dirty="0" smtClean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nach</a:t>
            </a:r>
            <a:r>
              <a:rPr lang="fr-FR" sz="3200" dirty="0" smtClean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rechts</a:t>
            </a:r>
            <a:r>
              <a:rPr lang="fr-FR" sz="3200" dirty="0" smtClean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ab</a:t>
            </a:r>
            <a:endParaRPr lang="fr-FR" sz="3200" dirty="0">
              <a:solidFill>
                <a:schemeClr val="accent3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fr-FR" sz="3200" dirty="0" err="1" smtClean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auf</a:t>
            </a:r>
            <a:r>
              <a:rPr lang="fr-FR" sz="3200" dirty="0" smtClean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</a:t>
            </a:r>
            <a:r>
              <a:rPr lang="fr-FR" sz="3200" dirty="0" err="1" smtClean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Beethovenstra</a:t>
            </a:r>
            <a:r>
              <a:rPr lang="fr-FR" sz="3200" dirty="0" err="1" smtClean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ß</a:t>
            </a:r>
            <a:r>
              <a:rPr lang="fr-FR" sz="3200" dirty="0" err="1" smtClean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</a:t>
            </a:r>
            <a:r>
              <a:rPr lang="fr-FR" sz="3200" dirty="0" smtClean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!</a:t>
            </a:r>
            <a:endParaRPr lang="fr-FR" sz="3200" dirty="0">
              <a:solidFill>
                <a:schemeClr val="accent3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354" name="Picture 3" descr="C:\Users\Pierre\Pictures\Bibliothèque multimédia Microsoft\j043393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1897" y="166688"/>
            <a:ext cx="1390103" cy="1390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55" name="AutoShape 5" descr="data:image/jpg;base64,/9j/4AAQSkZJRgABAQAAAQABAAD/2wCEAAkGBhQQERQUEBQQFRQQEhAUEBQWFRAPDxUVFRAYFRQQEhUXHDIqFxkjGRQUIC8gIycwLiwtFR89QDAtNScrLDUBCQoKDQsNGg8OGiokHyU1NDU1NTQvLDUsMCs1LzUyNTQ1LjA0LDUvNTUpLCk1NTE0LTUvNTQuLTU2NS4sLDUsLP/AABEIAE0AaQMBIgACEQEDEQH/xAAcAAEAAgMBAQEAAAAAAAAAAAAAAQYCBQcDBAj/xAA3EAACAQMCAwUDCwUBAAAAAAABAgMABBESIQUxQQYTImFxB1GRIzI1QlJicoGxs8EUM0NToRX/xAAbAQACAwEBAQAAAAAAAAAAAAAAAQIEBQMGB//EACcRAAEEAQIFBQEBAAAAAAAAAAEAAgMRBCFREiIxQXEFEzJhgfAU/9oADAMBAAIRAxEAPwC6UqaV8jXq1FTUVNCSVFTUUJpSppTQoqaipoQlKUpISmKUoSUVNKUJpSlKEkpSlCaUpShCUpShJBSlKEJSlMUISlQTUimhKUpSTSlM1FNJTSoNUDhfFnHGJ1mkcoi3IQMzFVVdMgCqTgeBTVrHxjkB5B+Ivyub5Ayr7q58U4xDbLqnkVAfm5yWYjoqjdvyFaSL2kWTHGuRfvNG4X/mSPhVX7P8LPGLmW4ui3dIQFQErz3SEEclC7nG5J86uNz2Is3TT3Ea7bMmUkHmG6n1zV9+Ph4x9ucuLu9VQXEPlk5mVS3VvcrIoaNlZW3VlIZT6EV6A5GRyPXmK5jwG7fhV9LbSOTCVd1J2HhiMqSAdCQpU+foKpllxiaJsxSyoTudDsg33OQDvXdnohlJ4H6aEGuoKgcsNqxqv0EKVrezckjWkDTEtI8SM5OASW8QzjyIrZVgyM4HluyuNNi1WfaJ9Hy/ih/eWqXxezhs7W2uLWZkuXWEsqyhs6otTsVG4w2Bg7b4xV19of0fL+KH95ax7M9k7VYYJhAhkMULljqfxmMEsAxIBz5Vu4mQzHxA59/I6CtdBobVSVhfIQNlhcdtG73uLa2kuJkRTOFYRxxsVGpNRB3BOOm4xvX0cN7aRSxztIkkT2ilp4mwXAGfm/a3GOQ3I9a0PC79OGXt2t5qRbl+8hl0syMNbtjIHuk+KmseFaLi5vr2RGFo8LRklWHeLhAxA5naPO3IsOtN+JBR5OWgQ6/kTWm26Qldvrtst7wXtRPcmNhZusErECYyocAEguU05xkY/mtFL2nu/wD0QP6efwwsVte9UA+E/LZxg/nXycLuEivYI+FzzyxSP8vE2sxIuoaj4gPq6jnGRgb71suM3y2nF0mnysTW2kPhmGcMMbef6iuogjjlcGxjVpIHNf6Cevj8UeNzmgk9D9K8IcgbYyBke7blXM/aTYPb3KXUWQJV0scbBwmgg/ij/Q10yKQMAw5MAR6EZFeHEeHJcRtFKupHGCOvkQehB3BrIwcr/LPxkadCPpWpY/cZS577K+OoneW7kKZGDxEnAYhdLJn34Cke/eukyNpBLYAUZYnwgDqSTyFcl477MLiJibcd8n1cYWYeTIfneq/AVppuB8QYaHivmA5KyTso9Adq3p8HGzpPejlAvr/dlSZM+FvA5q9e2/Glurx3j3RQqIftBRjV6ElvyxXn2R7PNe3Cpg6Fw0zdAgO49TyHr5VtODezG6lI75e5XqX8UmPuxg8/XFdQ4HwGKzi7uFSBzdju7t9pj/HIV3zPUYcSD2oDZArx+qEULpX8T+i2CjGwGAOQ6Ae4VlUAVOK8Za1VBFMVNKihYsgOxAI9xGRWWKUp2ksVjA5ADPPAA+NGQHmAfUZFZUos9UUoxVZ7YWt7cL3NqqrG392QyIjNn6gHML7+p9OdnFK7QTGF4eACRuovbxClzq77FXQQW9vpEbFP6idpB3kpz9kHKxL0TmeZq12XZOCO2NuV1Iw+UY/3Hb/ZnoR0xyrdUqzN6hNKACarXTud1BsLWlc8t+xFxE0kJxNaSNneRY5kONpo8/NkXkRyYD4bPsrwe9spGifRLbFjpbWA65/yKp9/Vfh53ClTk9SllaWvAIP1338qIga02CUpU0zWYrC//9k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4356" name="AutoShape 7" descr="data:image/jpg;base64,/9j/4AAQSkZJRgABAQAAAQABAAD/2wCEAAkGBhQQERQUEBQQFRQQEhAUEBQWFRAPDxUVFRAYFRQQEhUXHDIqFxkjGRQUIC8gIycwLiwtFR89QDAtNScrLDUBCQoKDQsNGg8OGiokHyU1NDU1NTQvLDUsMCs1LzUyNTQ1LjA0LDUvNTUpLCk1NTE0LTUvNTQuLTU2NS4sLDUsLP/AABEIAE0AaQMBIgACEQEDEQH/xAAcAAEAAgMBAQEAAAAAAAAAAAAAAQYCBQcDBAj/xAA3EAACAQMCAwUDCwUBAAAAAAABAgMABBESIQUxQQYTImFxB1GRIzI1QlJicoGxs8EUM0NToRX/xAAbAQACAwEBAQAAAAAAAAAAAAAAAQIEBQMGB//EACcRAAEEAQIFBQEBAAAAAAAAAAEAAgMRBCFREiIxQXEFEzJhgfAU/9oADAMBAAIRAxEAPwC6UqaV8jXq1FTUVNCSVFTUUJpSppTQoqaipoQlKUpISmKUoSUVNKUJpSlKEkpSlCaUpShCUpShJBSlKEJSlMUISlQTUimhKUpSTSlM1FNJTSoNUDhfFnHGJ1mkcoi3IQMzFVVdMgCqTgeBTVrHxjkB5B+Ivyub5Ayr7q58U4xDbLqnkVAfm5yWYjoqjdvyFaSL2kWTHGuRfvNG4X/mSPhVX7P8LPGLmW4ui3dIQFQErz3SEEclC7nG5J86uNz2Is3TT3Ea7bMmUkHmG6n1zV9+Ph4x9ucuLu9VQXEPlk5mVS3VvcrIoaNlZW3VlIZT6EV6A5GRyPXmK5jwG7fhV9LbSOTCVd1J2HhiMqSAdCQpU+foKpllxiaJsxSyoTudDsg33OQDvXdnohlJ4H6aEGuoKgcsNqxqv0EKVrezckjWkDTEtI8SM5OASW8QzjyIrZVgyM4HluyuNNi1WfaJ9Hy/ih/eWqXxezhs7W2uLWZkuXWEsqyhs6otTsVG4w2Bg7b4xV19of0fL+KH95ax7M9k7VYYJhAhkMULljqfxmMEsAxIBz5Vu4mQzHxA59/I6CtdBobVSVhfIQNlhcdtG73uLa2kuJkRTOFYRxxsVGpNRB3BOOm4xvX0cN7aRSxztIkkT2ilp4mwXAGfm/a3GOQ3I9a0PC79OGXt2t5qRbl+8hl0syMNbtjIHuk+KmseFaLi5vr2RGFo8LRklWHeLhAxA5naPO3IsOtN+JBR5OWgQ6/kTWm26Qldvrtst7wXtRPcmNhZusErECYyocAEguU05xkY/mtFL2nu/wD0QP6efwwsVte9UA+E/LZxg/nXycLuEivYI+FzzyxSP8vE2sxIuoaj4gPq6jnGRgb71suM3y2nF0mnysTW2kPhmGcMMbef6iuogjjlcGxjVpIHNf6Cevj8UeNzmgk9D9K8IcgbYyBke7blXM/aTYPb3KXUWQJV0scbBwmgg/ij/Q10yKQMAw5MAR6EZFeHEeHJcRtFKupHGCOvkQehB3BrIwcr/LPxkadCPpWpY/cZS577K+OoneW7kKZGDxEnAYhdLJn34Cke/eukyNpBLYAUZYnwgDqSTyFcl477MLiJibcd8n1cYWYeTIfneq/AVppuB8QYaHivmA5KyTso9Adq3p8HGzpPejlAvr/dlSZM+FvA5q9e2/Glurx3j3RQqIftBRjV6ElvyxXn2R7PNe3Cpg6Fw0zdAgO49TyHr5VtODezG6lI75e5XqX8UmPuxg8/XFdQ4HwGKzi7uFSBzdju7t9pj/HIV3zPUYcSD2oDZArx+qEULpX8T+i2CjGwGAOQ6Ae4VlUAVOK8Za1VBFMVNKihYsgOxAI9xGRWWKUp2ksVjA5ADPPAA+NGQHmAfUZFZUos9UUoxVZ7YWt7cL3NqqrG392QyIjNn6gHML7+p9OdnFK7QTGF4eACRuovbxClzq77FXQQW9vpEbFP6idpB3kpz9kHKxL0TmeZq12XZOCO2NuV1Iw+UY/3Hb/ZnoR0xyrdUqzN6hNKACarXTud1BsLWlc8t+xFxE0kJxNaSNneRY5kONpo8/NkXkRyYD4bPsrwe9spGifRLbFjpbWA65/yKp9/Vfh53ClTk9SllaWvAIP1338qIga02CUpU0zWYrC//9k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4357" name="AutoShape 9" descr="data:image/jpg;base64,/9j/4AAQSkZJRgABAQAAAQABAAD/2wCEAAkGBhQQERQUEBQQFRQQEhAUEBQWFRAPDxUVFRAYFRQQEhUXHDIqFxkjGRQUIC8gIycwLiwtFR89QDAtNScrLDUBCQoKDQsNGg8OGiokHyU1NDU1NTQvLDUsMCs1LzUyNTQ1LjA0LDUvNTUpLCk1NTE0LTUvNTQuLTU2NS4sLDUsLP/AABEIAE0AaQMBIgACEQEDEQH/xAAcAAEAAgMBAQEAAAAAAAAAAAAAAQYCBQcDBAj/xAA3EAACAQMCAwUDCwUBAAAAAAABAgMABBESIQUxQQYTImFxB1GRIzI1QlJicoGxs8EUM0NToRX/xAAbAQACAwEBAQAAAAAAAAAAAAAAAQIEBQMGB//EACcRAAEEAQIFBQEBAAAAAAAAAAEAAgMRBCFREiIxQXEFEzJhgfAU/9oADAMBAAIRAxEAPwC6UqaV8jXq1FTUVNCSVFTUUJpSppTQoqaipoQlKUpISmKUoSUVNKUJpSlKEkpSlCaUpShCUpShJBSlKEJSlMUISlQTUimhKUpSTSlM1FNJTSoNUDhfFnHGJ1mkcoi3IQMzFVVdMgCqTgeBTVrHxjkB5B+Ivyub5Ayr7q58U4xDbLqnkVAfm5yWYjoqjdvyFaSL2kWTHGuRfvNG4X/mSPhVX7P8LPGLmW4ui3dIQFQErz3SEEclC7nG5J86uNz2Is3TT3Ea7bMmUkHmG6n1zV9+Ph4x9ucuLu9VQXEPlk5mVS3VvcrIoaNlZW3VlIZT6EV6A5GRyPXmK5jwG7fhV9LbSOTCVd1J2HhiMqSAdCQpU+foKpllxiaJsxSyoTudDsg33OQDvXdnohlJ4H6aEGuoKgcsNqxqv0EKVrezckjWkDTEtI8SM5OASW8QzjyIrZVgyM4HluyuNNi1WfaJ9Hy/ih/eWqXxezhs7W2uLWZkuXWEsqyhs6otTsVG4w2Bg7b4xV19of0fL+KH95ax7M9k7VYYJhAhkMULljqfxmMEsAxIBz5Vu4mQzHxA59/I6CtdBobVSVhfIQNlhcdtG73uLa2kuJkRTOFYRxxsVGpNRB3BOOm4xvX0cN7aRSxztIkkT2ilp4mwXAGfm/a3GOQ3I9a0PC79OGXt2t5qRbl+8hl0syMNbtjIHuk+KmseFaLi5vr2RGFo8LRklWHeLhAxA5naPO3IsOtN+JBR5OWgQ6/kTWm26Qldvrtst7wXtRPcmNhZusErECYyocAEguU05xkY/mtFL2nu/wD0QP6efwwsVte9UA+E/LZxg/nXycLuEivYI+FzzyxSP8vE2sxIuoaj4gPq6jnGRgb71suM3y2nF0mnysTW2kPhmGcMMbef6iuogjjlcGxjVpIHNf6Cevj8UeNzmgk9D9K8IcgbYyBke7blXM/aTYPb3KXUWQJV0scbBwmgg/ij/Q10yKQMAw5MAR6EZFeHEeHJcRtFKupHGCOvkQehB3BrIwcr/LPxkadCPpWpY/cZS577K+OoneW7kKZGDxEnAYhdLJn34Cke/eukyNpBLYAUZYnwgDqSTyFcl477MLiJibcd8n1cYWYeTIfneq/AVppuB8QYaHivmA5KyTso9Adq3p8HGzpPejlAvr/dlSZM+FvA5q9e2/Glurx3j3RQqIftBRjV6ElvyxXn2R7PNe3Cpg6Fw0zdAgO49TyHr5VtODezG6lI75e5XqX8UmPuxg8/XFdQ4HwGKzi7uFSBzdju7t9pj/HIV3zPUYcSD2oDZArx+qEULpX8T+i2CjGwGAOQ6Ae4VlUAVOK8Za1VBFMVNKihYsgOxAI9xGRWWKUp2ksVjA5ADPPAA+NGQHmAfUZFZUos9UUoxVZ7YWt7cL3NqqrG392QyIjNn6gHML7+p9OdnFK7QTGF4eACRuovbxClzq77FXQQW9vpEbFP6idpB3kpz9kHKxL0TmeZq12XZOCO2NuV1Iw+UY/3Hb/ZnoR0xyrdUqzN6hNKACarXTud1BsLWlc8t+xFxE0kJxNaSNneRY5kONpo8/NkXkRyYD4bPsrwe9spGifRLbFjpbWA65/yKp9/Vfh53ClTk9SllaWvAIP1338qIga02CUpU0zWYrC//9k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pic>
        <p:nvPicPr>
          <p:cNvPr id="46091" name="Picture 11" descr="http://fr.academic.ru/pictures/frwiki/68/Deutsche_Post_logo.png"/>
          <p:cNvPicPr>
            <a:picLocks noChangeAspect="1" noChangeArrowheads="1"/>
          </p:cNvPicPr>
          <p:nvPr/>
        </p:nvPicPr>
        <p:blipFill rotWithShape="1">
          <a:blip r:embed="rId4" cstate="print"/>
          <a:srcRect l="69255" r="4063"/>
          <a:stretch/>
        </p:blipFill>
        <p:spPr bwMode="auto">
          <a:xfrm>
            <a:off x="6935228" y="2481821"/>
            <a:ext cx="720080" cy="646813"/>
          </a:xfrm>
          <a:prstGeom prst="roundRect">
            <a:avLst>
              <a:gd name="adj" fmla="val 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3" name="ZoneTexte 22"/>
          <p:cNvSpPr txBox="1"/>
          <p:nvPr/>
        </p:nvSpPr>
        <p:spPr>
          <a:xfrm>
            <a:off x="1809751" y="785814"/>
            <a:ext cx="6500813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4000" dirty="0" err="1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Guten</a:t>
            </a:r>
            <a:r>
              <a:rPr lang="fr-FR" sz="4000" dirty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Tag!</a:t>
            </a:r>
          </a:p>
          <a:p>
            <a:pPr>
              <a:defRPr/>
            </a:pPr>
            <a:r>
              <a:rPr lang="fr-FR" sz="4000" dirty="0" err="1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Wie</a:t>
            </a:r>
            <a:r>
              <a:rPr lang="fr-FR" sz="4000" dirty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4000" dirty="0" err="1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komme</a:t>
            </a:r>
            <a:r>
              <a:rPr lang="fr-FR" sz="4000" dirty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4000" dirty="0" err="1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4000" dirty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zur</a:t>
            </a:r>
            <a:r>
              <a:rPr lang="fr-FR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</a:t>
            </a:r>
            <a:r>
              <a:rPr lang="fr-FR" sz="4000" dirty="0" smtClean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fr-FR" sz="4000" dirty="0">
              <a:solidFill>
                <a:schemeClr val="accent3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" name="Picture 2" descr="File:Bushaltestelle Haselhoffstraße.jpg - Wikimedia Commons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0" r="51407" b="38364"/>
          <a:stretch/>
        </p:blipFill>
        <p:spPr bwMode="auto">
          <a:xfrm>
            <a:off x="4596315" y="3923668"/>
            <a:ext cx="592579" cy="15352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1" grpId="0"/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362" name="Connecteur droit 2"/>
          <p:cNvCxnSpPr>
            <a:cxnSpLocks noChangeShapeType="1"/>
          </p:cNvCxnSpPr>
          <p:nvPr/>
        </p:nvCxnSpPr>
        <p:spPr bwMode="auto">
          <a:xfrm rot="5400000">
            <a:off x="2604294" y="5179219"/>
            <a:ext cx="2500312" cy="0"/>
          </a:xfrm>
          <a:prstGeom prst="line">
            <a:avLst/>
          </a:prstGeom>
          <a:noFill/>
          <a:ln w="31750" cap="sq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63" name="Connecteur droit 3"/>
          <p:cNvCxnSpPr>
            <a:cxnSpLocks noChangeShapeType="1"/>
          </p:cNvCxnSpPr>
          <p:nvPr/>
        </p:nvCxnSpPr>
        <p:spPr bwMode="auto">
          <a:xfrm rot="5400000">
            <a:off x="3274219" y="5179219"/>
            <a:ext cx="2500312" cy="0"/>
          </a:xfrm>
          <a:prstGeom prst="line">
            <a:avLst/>
          </a:prstGeom>
          <a:noFill/>
          <a:ln w="31750" cap="sq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64" name="Connecteur droit 4"/>
          <p:cNvCxnSpPr>
            <a:cxnSpLocks noChangeShapeType="1"/>
          </p:cNvCxnSpPr>
          <p:nvPr/>
        </p:nvCxnSpPr>
        <p:spPr bwMode="auto">
          <a:xfrm rot="10800000">
            <a:off x="4524376" y="3929063"/>
            <a:ext cx="5286375" cy="0"/>
          </a:xfrm>
          <a:prstGeom prst="line">
            <a:avLst/>
          </a:prstGeom>
          <a:noFill/>
          <a:ln w="31750" cap="sq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65" name="Connecteur droit 7"/>
          <p:cNvCxnSpPr>
            <a:cxnSpLocks noChangeShapeType="1"/>
          </p:cNvCxnSpPr>
          <p:nvPr/>
        </p:nvCxnSpPr>
        <p:spPr bwMode="auto">
          <a:xfrm rot="10800000">
            <a:off x="4524376" y="3286125"/>
            <a:ext cx="5286375" cy="0"/>
          </a:xfrm>
          <a:prstGeom prst="line">
            <a:avLst/>
          </a:prstGeom>
          <a:noFill/>
          <a:ln w="31750" cap="sq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66" name="Connecteur droit 8"/>
          <p:cNvCxnSpPr>
            <a:cxnSpLocks noChangeShapeType="1"/>
          </p:cNvCxnSpPr>
          <p:nvPr/>
        </p:nvCxnSpPr>
        <p:spPr bwMode="auto">
          <a:xfrm rot="5400000">
            <a:off x="4095750" y="2857500"/>
            <a:ext cx="857250" cy="0"/>
          </a:xfrm>
          <a:prstGeom prst="line">
            <a:avLst/>
          </a:prstGeom>
          <a:noFill/>
          <a:ln w="31750" cap="sq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67" name="Connecteur droit 9"/>
          <p:cNvCxnSpPr>
            <a:cxnSpLocks noChangeShapeType="1"/>
          </p:cNvCxnSpPr>
          <p:nvPr/>
        </p:nvCxnSpPr>
        <p:spPr bwMode="auto">
          <a:xfrm rot="10800000">
            <a:off x="2460626" y="3929063"/>
            <a:ext cx="1357313" cy="0"/>
          </a:xfrm>
          <a:prstGeom prst="line">
            <a:avLst/>
          </a:prstGeom>
          <a:noFill/>
          <a:ln w="31750" cap="sq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68" name="Connecteur droit 10"/>
          <p:cNvCxnSpPr>
            <a:cxnSpLocks noChangeShapeType="1"/>
          </p:cNvCxnSpPr>
          <p:nvPr/>
        </p:nvCxnSpPr>
        <p:spPr bwMode="auto">
          <a:xfrm rot="10800000">
            <a:off x="2460626" y="3286125"/>
            <a:ext cx="1357313" cy="0"/>
          </a:xfrm>
          <a:prstGeom prst="line">
            <a:avLst/>
          </a:prstGeom>
          <a:noFill/>
          <a:ln w="31750" cap="sq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69" name="Connecteur droit 11"/>
          <p:cNvCxnSpPr>
            <a:cxnSpLocks noChangeShapeType="1"/>
          </p:cNvCxnSpPr>
          <p:nvPr/>
        </p:nvCxnSpPr>
        <p:spPr bwMode="auto">
          <a:xfrm rot="5400000">
            <a:off x="3432175" y="2843213"/>
            <a:ext cx="857250" cy="0"/>
          </a:xfrm>
          <a:prstGeom prst="line">
            <a:avLst/>
          </a:prstGeom>
          <a:noFill/>
          <a:ln w="31750" cap="sq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ZoneTexte 15"/>
          <p:cNvSpPr txBox="1"/>
          <p:nvPr/>
        </p:nvSpPr>
        <p:spPr>
          <a:xfrm>
            <a:off x="5238750" y="3357564"/>
            <a:ext cx="28575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800" b="1" dirty="0" err="1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Mozartstraße</a:t>
            </a:r>
            <a:endParaRPr lang="fr-FR" sz="2800" b="1" dirty="0">
              <a:solidFill>
                <a:schemeClr val="accent3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8" name="Croix 17"/>
          <p:cNvSpPr/>
          <p:nvPr/>
        </p:nvSpPr>
        <p:spPr bwMode="auto">
          <a:xfrm rot="18765031">
            <a:off x="3937795" y="5888832"/>
            <a:ext cx="531812" cy="581025"/>
          </a:xfrm>
          <a:prstGeom prst="plus">
            <a:avLst>
              <a:gd name="adj" fmla="val 38793"/>
            </a:avLst>
          </a:prstGeom>
          <a:solidFill>
            <a:schemeClr val="accent5">
              <a:lumMod val="50000"/>
            </a:schemeClr>
          </a:solidFill>
          <a:ln w="25400" cap="sq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pPr>
              <a:defRPr/>
            </a:pPr>
            <a:endParaRPr lang="fr-FR" sz="24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cxnSp>
        <p:nvCxnSpPr>
          <p:cNvPr id="15372" name="Connecteur droit avec flèche 21"/>
          <p:cNvCxnSpPr>
            <a:cxnSpLocks noChangeShapeType="1"/>
          </p:cNvCxnSpPr>
          <p:nvPr/>
        </p:nvCxnSpPr>
        <p:spPr bwMode="auto">
          <a:xfrm rot="5400000" flipH="1" flipV="1">
            <a:off x="3774282" y="5250657"/>
            <a:ext cx="928687" cy="0"/>
          </a:xfrm>
          <a:prstGeom prst="straightConnector1">
            <a:avLst/>
          </a:prstGeom>
          <a:noFill/>
          <a:ln w="28575" cap="sq" algn="ctr">
            <a:solidFill>
              <a:srgbClr val="FF0000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73" name="Forme 25"/>
          <p:cNvCxnSpPr>
            <a:cxnSpLocks noChangeShapeType="1"/>
          </p:cNvCxnSpPr>
          <p:nvPr/>
        </p:nvCxnSpPr>
        <p:spPr bwMode="auto">
          <a:xfrm rot="5400000" flipH="1" flipV="1">
            <a:off x="4226719" y="3583782"/>
            <a:ext cx="595313" cy="571500"/>
          </a:xfrm>
          <a:prstGeom prst="bentConnector2">
            <a:avLst/>
          </a:prstGeom>
          <a:noFill/>
          <a:ln w="28575" cap="sq" algn="ctr">
            <a:solidFill>
              <a:srgbClr val="FF0000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ZoneTexte 26"/>
          <p:cNvSpPr txBox="1"/>
          <p:nvPr/>
        </p:nvSpPr>
        <p:spPr>
          <a:xfrm>
            <a:off x="1809751" y="785814"/>
            <a:ext cx="6500813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4000" dirty="0" err="1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Guten</a:t>
            </a:r>
            <a:r>
              <a:rPr lang="fr-FR" sz="4000" dirty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Tag!</a:t>
            </a:r>
          </a:p>
          <a:p>
            <a:pPr>
              <a:defRPr/>
            </a:pPr>
            <a:r>
              <a:rPr lang="fr-FR" sz="4000" dirty="0" err="1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Wie</a:t>
            </a:r>
            <a:r>
              <a:rPr lang="fr-FR" sz="4000" dirty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4000" dirty="0" err="1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komme</a:t>
            </a:r>
            <a:r>
              <a:rPr lang="fr-FR" sz="4000" dirty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4000" dirty="0" err="1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4000" dirty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zur</a:t>
            </a:r>
            <a:r>
              <a:rPr lang="fr-FR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Bank</a:t>
            </a:r>
            <a:r>
              <a:rPr lang="fr-FR" sz="4000" dirty="0" smtClean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fr-FR" sz="4000" dirty="0">
              <a:solidFill>
                <a:schemeClr val="accent3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Patrimoine : nos objectifs retraite – nos-finances-personnelles.co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25" t="10402" r="18735" b="10639"/>
          <a:stretch/>
        </p:blipFill>
        <p:spPr bwMode="auto">
          <a:xfrm>
            <a:off x="8096250" y="1859714"/>
            <a:ext cx="1368152" cy="13123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ZoneTexte 21"/>
          <p:cNvSpPr txBox="1"/>
          <p:nvPr/>
        </p:nvSpPr>
        <p:spPr>
          <a:xfrm>
            <a:off x="5207547" y="4106510"/>
            <a:ext cx="802935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3200" dirty="0" err="1" smtClean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Geh</a:t>
            </a:r>
            <a:r>
              <a:rPr lang="fr-FR" sz="3200" dirty="0" smtClean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geradeaus</a:t>
            </a:r>
            <a:r>
              <a:rPr lang="fr-FR" sz="3200" dirty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smtClean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bis </a:t>
            </a:r>
            <a:r>
              <a:rPr lang="fr-FR" sz="3200" dirty="0" err="1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zur</a:t>
            </a:r>
            <a:r>
              <a:rPr lang="fr-FR" sz="3200" dirty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Bushaltestelle</a:t>
            </a:r>
            <a:r>
              <a:rPr lang="fr-FR" sz="3200" dirty="0" smtClean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fr-FR" sz="3200" dirty="0">
              <a:solidFill>
                <a:schemeClr val="accent3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5267453" y="4712048"/>
            <a:ext cx="721762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3200" dirty="0" err="1" smtClean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Bieg</a:t>
            </a:r>
            <a:r>
              <a:rPr lang="fr-FR" sz="3200" dirty="0" smtClean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nach</a:t>
            </a:r>
            <a:r>
              <a:rPr lang="fr-FR" sz="3200" dirty="0" smtClean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rechts</a:t>
            </a:r>
            <a:r>
              <a:rPr lang="fr-FR" sz="3200" dirty="0" smtClean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ab</a:t>
            </a:r>
            <a:endParaRPr lang="fr-FR" sz="3200" dirty="0">
              <a:solidFill>
                <a:schemeClr val="accent3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fr-FR" sz="3200" dirty="0" err="1" smtClean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auf</a:t>
            </a:r>
            <a:r>
              <a:rPr lang="fr-FR" sz="3200" dirty="0" smtClean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</a:t>
            </a:r>
            <a:r>
              <a:rPr lang="fr-FR" sz="3200" dirty="0" err="1" smtClean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Mozartstra</a:t>
            </a:r>
            <a:r>
              <a:rPr lang="fr-FR" sz="3200" dirty="0" err="1" smtClean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ß</a:t>
            </a:r>
            <a:r>
              <a:rPr lang="fr-FR" sz="3200" dirty="0" err="1" smtClean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</a:t>
            </a:r>
            <a:r>
              <a:rPr lang="fr-FR" sz="3200" dirty="0" smtClean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!</a:t>
            </a:r>
            <a:endParaRPr lang="fr-FR" sz="3200" dirty="0">
              <a:solidFill>
                <a:schemeClr val="accent3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" name="Picture 2" descr="File:Bushaltestelle Haselhoffstraße.jpg - Wikimedia Commons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0" r="51407" b="38364"/>
          <a:stretch/>
        </p:blipFill>
        <p:spPr bwMode="auto">
          <a:xfrm>
            <a:off x="4596315" y="3923668"/>
            <a:ext cx="592579" cy="15352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2" grpId="0"/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386" name="Connecteur droit 2"/>
          <p:cNvCxnSpPr>
            <a:cxnSpLocks noChangeShapeType="1"/>
          </p:cNvCxnSpPr>
          <p:nvPr/>
        </p:nvCxnSpPr>
        <p:spPr bwMode="auto">
          <a:xfrm rot="5400000">
            <a:off x="2604294" y="5179219"/>
            <a:ext cx="2500312" cy="0"/>
          </a:xfrm>
          <a:prstGeom prst="line">
            <a:avLst/>
          </a:prstGeom>
          <a:noFill/>
          <a:ln w="31750" cap="sq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387" name="Connecteur droit 3"/>
          <p:cNvCxnSpPr>
            <a:cxnSpLocks noChangeShapeType="1"/>
          </p:cNvCxnSpPr>
          <p:nvPr/>
        </p:nvCxnSpPr>
        <p:spPr bwMode="auto">
          <a:xfrm rot="5400000">
            <a:off x="3274219" y="5179219"/>
            <a:ext cx="2500312" cy="0"/>
          </a:xfrm>
          <a:prstGeom prst="line">
            <a:avLst/>
          </a:prstGeom>
          <a:noFill/>
          <a:ln w="31750" cap="sq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388" name="Connecteur droit 4"/>
          <p:cNvCxnSpPr>
            <a:cxnSpLocks noChangeShapeType="1"/>
          </p:cNvCxnSpPr>
          <p:nvPr/>
        </p:nvCxnSpPr>
        <p:spPr bwMode="auto">
          <a:xfrm rot="10800000">
            <a:off x="4524376" y="3929063"/>
            <a:ext cx="5286375" cy="0"/>
          </a:xfrm>
          <a:prstGeom prst="line">
            <a:avLst/>
          </a:prstGeom>
          <a:noFill/>
          <a:ln w="31750" cap="sq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389" name="Connecteur droit 7"/>
          <p:cNvCxnSpPr>
            <a:cxnSpLocks noChangeShapeType="1"/>
          </p:cNvCxnSpPr>
          <p:nvPr/>
        </p:nvCxnSpPr>
        <p:spPr bwMode="auto">
          <a:xfrm rot="10800000">
            <a:off x="4524376" y="3286125"/>
            <a:ext cx="5286375" cy="0"/>
          </a:xfrm>
          <a:prstGeom prst="line">
            <a:avLst/>
          </a:prstGeom>
          <a:noFill/>
          <a:ln w="31750" cap="sq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390" name="Connecteur droit 8"/>
          <p:cNvCxnSpPr>
            <a:cxnSpLocks noChangeShapeType="1"/>
          </p:cNvCxnSpPr>
          <p:nvPr/>
        </p:nvCxnSpPr>
        <p:spPr bwMode="auto">
          <a:xfrm rot="5400000">
            <a:off x="4095750" y="2857500"/>
            <a:ext cx="857250" cy="0"/>
          </a:xfrm>
          <a:prstGeom prst="line">
            <a:avLst/>
          </a:prstGeom>
          <a:noFill/>
          <a:ln w="31750" cap="sq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391" name="Connecteur droit 9"/>
          <p:cNvCxnSpPr>
            <a:cxnSpLocks noChangeShapeType="1"/>
          </p:cNvCxnSpPr>
          <p:nvPr/>
        </p:nvCxnSpPr>
        <p:spPr bwMode="auto">
          <a:xfrm rot="10800000">
            <a:off x="2460626" y="3929063"/>
            <a:ext cx="1357313" cy="0"/>
          </a:xfrm>
          <a:prstGeom prst="line">
            <a:avLst/>
          </a:prstGeom>
          <a:noFill/>
          <a:ln w="31750" cap="sq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392" name="Connecteur droit 10"/>
          <p:cNvCxnSpPr>
            <a:cxnSpLocks noChangeShapeType="1"/>
          </p:cNvCxnSpPr>
          <p:nvPr/>
        </p:nvCxnSpPr>
        <p:spPr bwMode="auto">
          <a:xfrm rot="10800000">
            <a:off x="2460626" y="3286125"/>
            <a:ext cx="1357313" cy="0"/>
          </a:xfrm>
          <a:prstGeom prst="line">
            <a:avLst/>
          </a:prstGeom>
          <a:noFill/>
          <a:ln w="31750" cap="sq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393" name="Connecteur droit 11"/>
          <p:cNvCxnSpPr>
            <a:cxnSpLocks noChangeShapeType="1"/>
          </p:cNvCxnSpPr>
          <p:nvPr/>
        </p:nvCxnSpPr>
        <p:spPr bwMode="auto">
          <a:xfrm rot="5400000">
            <a:off x="3432175" y="2843213"/>
            <a:ext cx="857250" cy="0"/>
          </a:xfrm>
          <a:prstGeom prst="line">
            <a:avLst/>
          </a:prstGeom>
          <a:noFill/>
          <a:ln w="31750" cap="sq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ZoneTexte 15"/>
          <p:cNvSpPr txBox="1"/>
          <p:nvPr/>
        </p:nvSpPr>
        <p:spPr>
          <a:xfrm>
            <a:off x="5238750" y="3357564"/>
            <a:ext cx="28575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800" b="1" dirty="0" err="1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Schubertstraße</a:t>
            </a:r>
            <a:endParaRPr lang="fr-FR" sz="2800" b="1" dirty="0">
              <a:solidFill>
                <a:schemeClr val="accent3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8" name="Croix 17"/>
          <p:cNvSpPr/>
          <p:nvPr/>
        </p:nvSpPr>
        <p:spPr bwMode="auto">
          <a:xfrm rot="18765031">
            <a:off x="3937795" y="5888832"/>
            <a:ext cx="531812" cy="581025"/>
          </a:xfrm>
          <a:prstGeom prst="plus">
            <a:avLst>
              <a:gd name="adj" fmla="val 38793"/>
            </a:avLst>
          </a:prstGeom>
          <a:solidFill>
            <a:schemeClr val="accent5">
              <a:lumMod val="50000"/>
            </a:schemeClr>
          </a:solidFill>
          <a:ln w="25400" cap="sq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pPr>
              <a:defRPr/>
            </a:pPr>
            <a:endParaRPr lang="fr-FR" sz="24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cxnSp>
        <p:nvCxnSpPr>
          <p:cNvPr id="16396" name="Connecteur droit avec flèche 21"/>
          <p:cNvCxnSpPr>
            <a:cxnSpLocks noChangeShapeType="1"/>
          </p:cNvCxnSpPr>
          <p:nvPr/>
        </p:nvCxnSpPr>
        <p:spPr bwMode="auto">
          <a:xfrm rot="5400000" flipH="1" flipV="1">
            <a:off x="3774282" y="5250657"/>
            <a:ext cx="928687" cy="0"/>
          </a:xfrm>
          <a:prstGeom prst="straightConnector1">
            <a:avLst/>
          </a:prstGeom>
          <a:noFill/>
          <a:ln w="28575" cap="sq" algn="ctr">
            <a:solidFill>
              <a:srgbClr val="FF0000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397" name="Forme 25"/>
          <p:cNvCxnSpPr>
            <a:cxnSpLocks noChangeShapeType="1"/>
          </p:cNvCxnSpPr>
          <p:nvPr/>
        </p:nvCxnSpPr>
        <p:spPr bwMode="auto">
          <a:xfrm rot="5400000" flipH="1" flipV="1">
            <a:off x="4226719" y="3583782"/>
            <a:ext cx="595313" cy="571500"/>
          </a:xfrm>
          <a:prstGeom prst="bentConnector2">
            <a:avLst/>
          </a:prstGeom>
          <a:noFill/>
          <a:ln w="28575" cap="sq" algn="ctr">
            <a:solidFill>
              <a:srgbClr val="FF0000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ZoneTexte 26"/>
          <p:cNvSpPr txBox="1"/>
          <p:nvPr/>
        </p:nvSpPr>
        <p:spPr>
          <a:xfrm>
            <a:off x="1809750" y="785814"/>
            <a:ext cx="7429500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4000" dirty="0" err="1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Guten</a:t>
            </a:r>
            <a:r>
              <a:rPr lang="fr-FR" sz="4000" dirty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Tag!</a:t>
            </a:r>
          </a:p>
          <a:p>
            <a:pPr>
              <a:defRPr/>
            </a:pPr>
            <a:r>
              <a:rPr lang="fr-FR" sz="4000" dirty="0" err="1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Wie</a:t>
            </a:r>
            <a:r>
              <a:rPr lang="fr-FR" sz="4000" dirty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4000" dirty="0" err="1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komme</a:t>
            </a:r>
            <a:r>
              <a:rPr lang="fr-FR" sz="4000" dirty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4000" dirty="0" err="1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4000" dirty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zur</a:t>
            </a:r>
            <a:r>
              <a:rPr lang="fr-FR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Apotheke</a:t>
            </a:r>
            <a:r>
              <a:rPr lang="fr-FR" sz="4000" dirty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pic>
        <p:nvPicPr>
          <p:cNvPr id="21" name="Picture 3" descr="C:\Users\Pierre\Desktop\apotheke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9060" y="2428875"/>
            <a:ext cx="714380" cy="73171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ZoneTexte 21"/>
          <p:cNvSpPr txBox="1"/>
          <p:nvPr/>
        </p:nvSpPr>
        <p:spPr>
          <a:xfrm>
            <a:off x="5207547" y="4106510"/>
            <a:ext cx="802935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3200" dirty="0" err="1" smtClean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Geh</a:t>
            </a:r>
            <a:r>
              <a:rPr lang="fr-FR" sz="3200" dirty="0" smtClean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geradeaus</a:t>
            </a:r>
            <a:r>
              <a:rPr lang="fr-FR" sz="3200" dirty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smtClean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bis </a:t>
            </a:r>
            <a:r>
              <a:rPr lang="fr-FR" sz="3200" dirty="0" err="1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zur</a:t>
            </a:r>
            <a:r>
              <a:rPr lang="fr-FR" sz="3200" dirty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Bushaltestelle</a:t>
            </a:r>
            <a:r>
              <a:rPr lang="fr-FR" sz="3200" dirty="0" smtClean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fr-FR" sz="3200" dirty="0">
              <a:solidFill>
                <a:schemeClr val="accent3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5267453" y="4712048"/>
            <a:ext cx="601312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3200" dirty="0" err="1" smtClean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Bieg</a:t>
            </a:r>
            <a:r>
              <a:rPr lang="fr-FR" sz="3200" dirty="0" smtClean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nach</a:t>
            </a:r>
            <a:r>
              <a:rPr lang="fr-FR" sz="3200" dirty="0" smtClean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rechts</a:t>
            </a:r>
            <a:r>
              <a:rPr lang="fr-FR" sz="3200" dirty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auf</a:t>
            </a:r>
            <a:r>
              <a:rPr lang="fr-FR" sz="3200" dirty="0" smtClean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</a:t>
            </a:r>
            <a:r>
              <a:rPr lang="fr-FR" sz="3200" dirty="0" err="1" smtClean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Schubertstra</a:t>
            </a:r>
            <a:r>
              <a:rPr lang="fr-FR" sz="3200" dirty="0" err="1" smtClean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ß</a:t>
            </a:r>
            <a:r>
              <a:rPr lang="fr-FR" sz="3200" dirty="0" err="1" smtClean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</a:t>
            </a:r>
            <a:r>
              <a:rPr lang="fr-FR" sz="3200" dirty="0" smtClean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!</a:t>
            </a:r>
            <a:endParaRPr lang="fr-FR" sz="3200" dirty="0">
              <a:solidFill>
                <a:schemeClr val="accent3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" name="Picture 2" descr="File:Bushaltestelle Haselhoffstraße.jpg - Wikimedia Commons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0" r="51407" b="38364"/>
          <a:stretch/>
        </p:blipFill>
        <p:spPr bwMode="auto">
          <a:xfrm>
            <a:off x="4596315" y="3923668"/>
            <a:ext cx="592579" cy="15352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2" grpId="0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3571873" y="326768"/>
            <a:ext cx="4786312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Post</a:t>
            </a:r>
          </a:p>
        </p:txBody>
      </p:sp>
      <p:pic>
        <p:nvPicPr>
          <p:cNvPr id="4" name="Picture 5" descr="C:\Users\Pierre\Pictures\Bibliothèque multimédia Microsoft\j043164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3249" y="305498"/>
            <a:ext cx="1428751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 descr="The German Post Office | The German Way &amp;amp; Mo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747" y="1268760"/>
            <a:ext cx="4916911" cy="305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500114" y="908720"/>
            <a:ext cx="273630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Schwimmbad</a:t>
            </a:r>
            <a:endParaRPr lang="fr-F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Museum</a:t>
            </a:r>
          </a:p>
          <a:p>
            <a:pPr>
              <a:lnSpc>
                <a:spcPct val="150000"/>
              </a:lnSpc>
            </a:pP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Hotel</a:t>
            </a:r>
            <a:endParaRPr lang="fr-F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Bank</a:t>
            </a:r>
          </a:p>
          <a:p>
            <a:pPr>
              <a:lnSpc>
                <a:spcPct val="150000"/>
              </a:lnSpc>
            </a:pP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 </a:t>
            </a: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Spielplatz</a:t>
            </a:r>
            <a:endParaRPr lang="fr-F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Rathaus</a:t>
            </a:r>
            <a:endParaRPr lang="fr-F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 Bahnhof</a:t>
            </a:r>
          </a:p>
          <a:p>
            <a:pPr>
              <a:lnSpc>
                <a:spcPct val="150000"/>
              </a:lnSpc>
            </a:pP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</a:t>
            </a: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Bushaltestelle</a:t>
            </a:r>
            <a:endParaRPr lang="fr-F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Restaurant</a:t>
            </a:r>
          </a:p>
          <a:p>
            <a:pPr>
              <a:lnSpc>
                <a:spcPct val="150000"/>
              </a:lnSpc>
            </a:pP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 </a:t>
            </a:r>
            <a:r>
              <a:rPr lang="fr-FR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arkplatz</a:t>
            </a:r>
            <a:endParaRPr lang="fr-F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Post</a:t>
            </a:r>
          </a:p>
          <a:p>
            <a:pPr>
              <a:lnSpc>
                <a:spcPct val="150000"/>
              </a:lnSpc>
            </a:pP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</a:t>
            </a: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Apotheke</a:t>
            </a:r>
            <a:endParaRPr lang="fr-F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Parchemin vertical 5"/>
          <p:cNvSpPr/>
          <p:nvPr/>
        </p:nvSpPr>
        <p:spPr>
          <a:xfrm>
            <a:off x="-1" y="585217"/>
            <a:ext cx="3396135" cy="5955813"/>
          </a:xfrm>
          <a:prstGeom prst="vertic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8544272" y="2419835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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Nummer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206" y="4519545"/>
            <a:ext cx="7272528" cy="1658112"/>
          </a:xfrm>
          <a:prstGeom prst="rect">
            <a:avLst/>
          </a:prstGeom>
        </p:spPr>
      </p:pic>
      <p:pic>
        <p:nvPicPr>
          <p:cNvPr id="11" name="Picture 2" descr="http://www.lahayepesnel.fr/wp-content/uploads/2018/08/Mairie-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328" y="4869160"/>
            <a:ext cx="1124295" cy="112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434" name="Connecteur droit 2"/>
          <p:cNvCxnSpPr>
            <a:cxnSpLocks noChangeShapeType="1"/>
          </p:cNvCxnSpPr>
          <p:nvPr/>
        </p:nvCxnSpPr>
        <p:spPr bwMode="auto">
          <a:xfrm rot="5400000">
            <a:off x="7316807" y="5179218"/>
            <a:ext cx="2500312" cy="0"/>
          </a:xfrm>
          <a:prstGeom prst="line">
            <a:avLst/>
          </a:prstGeom>
          <a:noFill/>
          <a:ln w="31750" cap="sq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35" name="Connecteur droit 3"/>
          <p:cNvCxnSpPr>
            <a:cxnSpLocks noChangeShapeType="1"/>
          </p:cNvCxnSpPr>
          <p:nvPr/>
        </p:nvCxnSpPr>
        <p:spPr bwMode="auto">
          <a:xfrm rot="5400000">
            <a:off x="8031308" y="5179219"/>
            <a:ext cx="2500312" cy="0"/>
          </a:xfrm>
          <a:prstGeom prst="line">
            <a:avLst/>
          </a:prstGeom>
          <a:noFill/>
          <a:ln w="31750" cap="sq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36" name="Connecteur droit 4"/>
          <p:cNvCxnSpPr>
            <a:cxnSpLocks noChangeShapeType="1"/>
          </p:cNvCxnSpPr>
          <p:nvPr/>
        </p:nvCxnSpPr>
        <p:spPr bwMode="auto">
          <a:xfrm rot="10800000">
            <a:off x="9281467" y="3929063"/>
            <a:ext cx="2143125" cy="0"/>
          </a:xfrm>
          <a:prstGeom prst="line">
            <a:avLst/>
          </a:prstGeom>
          <a:noFill/>
          <a:ln w="31750" cap="sq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37" name="Connecteur droit 7"/>
          <p:cNvCxnSpPr>
            <a:cxnSpLocks noChangeShapeType="1"/>
          </p:cNvCxnSpPr>
          <p:nvPr/>
        </p:nvCxnSpPr>
        <p:spPr bwMode="auto">
          <a:xfrm rot="10800000">
            <a:off x="4137967" y="3286125"/>
            <a:ext cx="7286625" cy="0"/>
          </a:xfrm>
          <a:prstGeom prst="line">
            <a:avLst/>
          </a:prstGeom>
          <a:noFill/>
          <a:ln w="31750" cap="sq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38" name="Connecteur droit 9"/>
          <p:cNvCxnSpPr>
            <a:cxnSpLocks noChangeShapeType="1"/>
          </p:cNvCxnSpPr>
          <p:nvPr/>
        </p:nvCxnSpPr>
        <p:spPr bwMode="auto">
          <a:xfrm rot="10800000">
            <a:off x="4137967" y="3929063"/>
            <a:ext cx="4429125" cy="0"/>
          </a:xfrm>
          <a:prstGeom prst="line">
            <a:avLst/>
          </a:prstGeom>
          <a:noFill/>
          <a:ln w="31750" cap="sq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ZoneTexte 15"/>
          <p:cNvSpPr txBox="1"/>
          <p:nvPr/>
        </p:nvSpPr>
        <p:spPr>
          <a:xfrm>
            <a:off x="5066653" y="3357564"/>
            <a:ext cx="28575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800" b="1" dirty="0" err="1" smtClean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Bachstraße</a:t>
            </a:r>
            <a:endParaRPr lang="fr-FR" sz="2800" b="1" dirty="0">
              <a:solidFill>
                <a:schemeClr val="accent3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8" name="Croix 17"/>
          <p:cNvSpPr/>
          <p:nvPr/>
        </p:nvSpPr>
        <p:spPr bwMode="auto">
          <a:xfrm rot="18765031">
            <a:off x="8694885" y="6031707"/>
            <a:ext cx="531812" cy="581025"/>
          </a:xfrm>
          <a:prstGeom prst="plus">
            <a:avLst>
              <a:gd name="adj" fmla="val 38793"/>
            </a:avLst>
          </a:prstGeom>
          <a:solidFill>
            <a:schemeClr val="accent5">
              <a:lumMod val="50000"/>
            </a:schemeClr>
          </a:solidFill>
          <a:ln w="25400" cap="sq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pPr>
              <a:defRPr/>
            </a:pPr>
            <a:endParaRPr lang="fr-FR" sz="24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cxnSp>
        <p:nvCxnSpPr>
          <p:cNvPr id="18441" name="Connecteur droit avec flèche 21"/>
          <p:cNvCxnSpPr>
            <a:cxnSpLocks noChangeShapeType="1"/>
          </p:cNvCxnSpPr>
          <p:nvPr/>
        </p:nvCxnSpPr>
        <p:spPr bwMode="auto">
          <a:xfrm rot="5400000" flipH="1" flipV="1">
            <a:off x="8478222" y="5125727"/>
            <a:ext cx="928688" cy="1588"/>
          </a:xfrm>
          <a:prstGeom prst="straightConnector1">
            <a:avLst/>
          </a:prstGeom>
          <a:noFill/>
          <a:ln w="28575" cap="sq" algn="ctr">
            <a:solidFill>
              <a:srgbClr val="FF0000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42" name="Forme 25"/>
          <p:cNvCxnSpPr>
            <a:cxnSpLocks noChangeShapeType="1"/>
          </p:cNvCxnSpPr>
          <p:nvPr/>
        </p:nvCxnSpPr>
        <p:spPr bwMode="auto">
          <a:xfrm rot="10800000">
            <a:off x="8067028" y="3643313"/>
            <a:ext cx="857250" cy="666750"/>
          </a:xfrm>
          <a:prstGeom prst="bentConnector3">
            <a:avLst>
              <a:gd name="adj1" fmla="val -269"/>
            </a:avLst>
          </a:prstGeom>
          <a:noFill/>
          <a:ln w="28575" cap="sq" algn="ctr">
            <a:solidFill>
              <a:srgbClr val="FF0000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ZoneTexte 26"/>
          <p:cNvSpPr txBox="1"/>
          <p:nvPr/>
        </p:nvSpPr>
        <p:spPr>
          <a:xfrm>
            <a:off x="1666875" y="357189"/>
            <a:ext cx="8572500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4000" dirty="0" err="1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Guten</a:t>
            </a:r>
            <a:r>
              <a:rPr lang="fr-FR" sz="4000" dirty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Tag!</a:t>
            </a:r>
          </a:p>
          <a:p>
            <a:pPr>
              <a:defRPr/>
            </a:pPr>
            <a:r>
              <a:rPr lang="fr-FR" sz="4000" dirty="0" err="1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Wie</a:t>
            </a:r>
            <a:r>
              <a:rPr lang="fr-FR" sz="4000" dirty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4000" dirty="0" err="1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komme</a:t>
            </a:r>
            <a:r>
              <a:rPr lang="fr-FR" sz="4000" dirty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4000" dirty="0" err="1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4000" dirty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40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zum</a:t>
            </a:r>
            <a:r>
              <a:rPr lang="fr-FR" sz="4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40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Rathaus</a:t>
            </a:r>
            <a:r>
              <a:rPr lang="fr-FR" sz="4000" dirty="0" smtClean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fr-FR" sz="4000" dirty="0">
              <a:solidFill>
                <a:schemeClr val="accent3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-198279" y="4077402"/>
            <a:ext cx="802935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fr-FR" sz="3200" dirty="0" err="1" smtClean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Geh</a:t>
            </a:r>
            <a:r>
              <a:rPr lang="fr-FR" sz="3200" dirty="0" smtClean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geradeaus</a:t>
            </a:r>
            <a:r>
              <a:rPr lang="fr-FR" sz="3200" dirty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smtClean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bis </a:t>
            </a:r>
            <a:r>
              <a:rPr lang="fr-FR" sz="3200" dirty="0" err="1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zur</a:t>
            </a:r>
            <a:r>
              <a:rPr lang="fr-FR" sz="3200" dirty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Bushaltestelle</a:t>
            </a:r>
            <a:r>
              <a:rPr lang="fr-FR" sz="3200" dirty="0" smtClean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fr-FR" sz="3200" dirty="0">
              <a:solidFill>
                <a:schemeClr val="accent3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497179" y="4788649"/>
            <a:ext cx="721762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fr-FR" sz="3200" dirty="0" err="1" smtClean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Bieg</a:t>
            </a:r>
            <a:r>
              <a:rPr lang="fr-FR" sz="3200" dirty="0" smtClean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nach</a:t>
            </a:r>
            <a:r>
              <a:rPr lang="fr-FR" sz="3200" dirty="0" smtClean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smtClean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link</a:t>
            </a:r>
            <a:r>
              <a:rPr lang="fr-FR" sz="3200" dirty="0" smtClean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 ab</a:t>
            </a:r>
            <a:endParaRPr lang="fr-FR" sz="3200" dirty="0">
              <a:solidFill>
                <a:schemeClr val="accent3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defRPr/>
            </a:pPr>
            <a:r>
              <a:rPr lang="fr-FR" sz="3200" dirty="0" err="1" smtClean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auf</a:t>
            </a:r>
            <a:r>
              <a:rPr lang="fr-FR" sz="3200" dirty="0" smtClean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</a:t>
            </a:r>
            <a:r>
              <a:rPr lang="fr-FR" sz="3200" dirty="0" err="1" smtClean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Bachstra</a:t>
            </a:r>
            <a:r>
              <a:rPr lang="fr-FR" sz="3200" dirty="0" err="1" smtClean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ß</a:t>
            </a:r>
            <a:r>
              <a:rPr lang="fr-FR" sz="3200" dirty="0" err="1" smtClean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</a:t>
            </a:r>
            <a:r>
              <a:rPr lang="fr-FR" sz="3200" dirty="0" smtClean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!</a:t>
            </a:r>
            <a:endParaRPr lang="fr-FR" sz="3200" dirty="0">
              <a:solidFill>
                <a:schemeClr val="accent3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" name="Picture 2" descr="File:Bushaltestelle Haselhoffstraße.jpg - Wikimedia Common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0" r="51407" b="38364"/>
          <a:stretch/>
        </p:blipFill>
        <p:spPr bwMode="auto">
          <a:xfrm>
            <a:off x="7883852" y="4053710"/>
            <a:ext cx="592579" cy="15352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ttp://www.lahayepesnel.fr/wp-content/uploads/2018/08/Mairie-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736" y="1807636"/>
            <a:ext cx="1492074" cy="1492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1213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17" grpId="0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434" name="Connecteur droit 2"/>
          <p:cNvCxnSpPr>
            <a:cxnSpLocks noChangeShapeType="1"/>
          </p:cNvCxnSpPr>
          <p:nvPr/>
        </p:nvCxnSpPr>
        <p:spPr bwMode="auto">
          <a:xfrm rot="5400000">
            <a:off x="7316807" y="5179218"/>
            <a:ext cx="2500312" cy="0"/>
          </a:xfrm>
          <a:prstGeom prst="line">
            <a:avLst/>
          </a:prstGeom>
          <a:noFill/>
          <a:ln w="31750" cap="sq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35" name="Connecteur droit 3"/>
          <p:cNvCxnSpPr>
            <a:cxnSpLocks noChangeShapeType="1"/>
          </p:cNvCxnSpPr>
          <p:nvPr/>
        </p:nvCxnSpPr>
        <p:spPr bwMode="auto">
          <a:xfrm rot="5400000">
            <a:off x="8031308" y="5179219"/>
            <a:ext cx="2500312" cy="0"/>
          </a:xfrm>
          <a:prstGeom prst="line">
            <a:avLst/>
          </a:prstGeom>
          <a:noFill/>
          <a:ln w="31750" cap="sq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36" name="Connecteur droit 4"/>
          <p:cNvCxnSpPr>
            <a:cxnSpLocks noChangeShapeType="1"/>
          </p:cNvCxnSpPr>
          <p:nvPr/>
        </p:nvCxnSpPr>
        <p:spPr bwMode="auto">
          <a:xfrm rot="10800000">
            <a:off x="9281467" y="3929063"/>
            <a:ext cx="2143125" cy="0"/>
          </a:xfrm>
          <a:prstGeom prst="line">
            <a:avLst/>
          </a:prstGeom>
          <a:noFill/>
          <a:ln w="31750" cap="sq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37" name="Connecteur droit 7"/>
          <p:cNvCxnSpPr>
            <a:cxnSpLocks noChangeShapeType="1"/>
          </p:cNvCxnSpPr>
          <p:nvPr/>
        </p:nvCxnSpPr>
        <p:spPr bwMode="auto">
          <a:xfrm rot="10800000">
            <a:off x="4137967" y="3286125"/>
            <a:ext cx="7286625" cy="0"/>
          </a:xfrm>
          <a:prstGeom prst="line">
            <a:avLst/>
          </a:prstGeom>
          <a:noFill/>
          <a:ln w="31750" cap="sq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38" name="Connecteur droit 9"/>
          <p:cNvCxnSpPr>
            <a:cxnSpLocks noChangeShapeType="1"/>
          </p:cNvCxnSpPr>
          <p:nvPr/>
        </p:nvCxnSpPr>
        <p:spPr bwMode="auto">
          <a:xfrm rot="10800000">
            <a:off x="4137967" y="3929063"/>
            <a:ext cx="4429125" cy="0"/>
          </a:xfrm>
          <a:prstGeom prst="line">
            <a:avLst/>
          </a:prstGeom>
          <a:noFill/>
          <a:ln w="31750" cap="sq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ZoneTexte 15"/>
          <p:cNvSpPr txBox="1"/>
          <p:nvPr/>
        </p:nvSpPr>
        <p:spPr>
          <a:xfrm>
            <a:off x="5066653" y="3357564"/>
            <a:ext cx="28575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800" b="1" dirty="0" err="1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Schumannstraße</a:t>
            </a:r>
            <a:endParaRPr lang="fr-FR" sz="2800" b="1" dirty="0">
              <a:solidFill>
                <a:schemeClr val="accent3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8" name="Croix 17"/>
          <p:cNvSpPr/>
          <p:nvPr/>
        </p:nvSpPr>
        <p:spPr bwMode="auto">
          <a:xfrm rot="18765031">
            <a:off x="8694885" y="6031707"/>
            <a:ext cx="531812" cy="581025"/>
          </a:xfrm>
          <a:prstGeom prst="plus">
            <a:avLst>
              <a:gd name="adj" fmla="val 38793"/>
            </a:avLst>
          </a:prstGeom>
          <a:solidFill>
            <a:schemeClr val="accent5">
              <a:lumMod val="50000"/>
            </a:schemeClr>
          </a:solidFill>
          <a:ln w="25400" cap="sq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pPr>
              <a:defRPr/>
            </a:pPr>
            <a:endParaRPr lang="fr-FR" sz="24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cxnSp>
        <p:nvCxnSpPr>
          <p:cNvPr id="18441" name="Connecteur droit avec flèche 21"/>
          <p:cNvCxnSpPr>
            <a:cxnSpLocks noChangeShapeType="1"/>
          </p:cNvCxnSpPr>
          <p:nvPr/>
        </p:nvCxnSpPr>
        <p:spPr bwMode="auto">
          <a:xfrm rot="5400000" flipH="1" flipV="1">
            <a:off x="8478222" y="5125727"/>
            <a:ext cx="928688" cy="1588"/>
          </a:xfrm>
          <a:prstGeom prst="straightConnector1">
            <a:avLst/>
          </a:prstGeom>
          <a:noFill/>
          <a:ln w="28575" cap="sq" algn="ctr">
            <a:solidFill>
              <a:srgbClr val="FF0000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42" name="Forme 25"/>
          <p:cNvCxnSpPr>
            <a:cxnSpLocks noChangeShapeType="1"/>
          </p:cNvCxnSpPr>
          <p:nvPr/>
        </p:nvCxnSpPr>
        <p:spPr bwMode="auto">
          <a:xfrm rot="10800000">
            <a:off x="8067028" y="3643313"/>
            <a:ext cx="857250" cy="666750"/>
          </a:xfrm>
          <a:prstGeom prst="bentConnector3">
            <a:avLst>
              <a:gd name="adj1" fmla="val -269"/>
            </a:avLst>
          </a:prstGeom>
          <a:noFill/>
          <a:ln w="28575" cap="sq" algn="ctr">
            <a:solidFill>
              <a:srgbClr val="FF0000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ZoneTexte 26"/>
          <p:cNvSpPr txBox="1"/>
          <p:nvPr/>
        </p:nvSpPr>
        <p:spPr>
          <a:xfrm>
            <a:off x="1666875" y="357189"/>
            <a:ext cx="8572500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4000" dirty="0" err="1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Guten</a:t>
            </a:r>
            <a:r>
              <a:rPr lang="fr-FR" sz="4000" dirty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Tag!</a:t>
            </a:r>
          </a:p>
          <a:p>
            <a:pPr>
              <a:defRPr/>
            </a:pPr>
            <a:r>
              <a:rPr lang="fr-FR" sz="4000" dirty="0" err="1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Wie</a:t>
            </a:r>
            <a:r>
              <a:rPr lang="fr-FR" sz="4000" dirty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4000" dirty="0" err="1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komme</a:t>
            </a:r>
            <a:r>
              <a:rPr lang="fr-FR" sz="4000" dirty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4000" dirty="0" err="1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4000" dirty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40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zum</a:t>
            </a:r>
            <a:r>
              <a:rPr lang="fr-FR" sz="4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40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Schwimmbad</a:t>
            </a:r>
            <a:r>
              <a:rPr lang="fr-FR" sz="4000" dirty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pic>
        <p:nvPicPr>
          <p:cNvPr id="3074" name="Picture 2" descr="Piktogram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800" y="2103890"/>
            <a:ext cx="1066302" cy="1066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ZoneTexte 16"/>
          <p:cNvSpPr txBox="1"/>
          <p:nvPr/>
        </p:nvSpPr>
        <p:spPr>
          <a:xfrm>
            <a:off x="-198279" y="4077402"/>
            <a:ext cx="802935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fr-FR" sz="3200" dirty="0" err="1" smtClean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Geh</a:t>
            </a:r>
            <a:r>
              <a:rPr lang="fr-FR" sz="3200" dirty="0" smtClean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geradeaus</a:t>
            </a:r>
            <a:r>
              <a:rPr lang="fr-FR" sz="3200" dirty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smtClean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bis </a:t>
            </a:r>
            <a:r>
              <a:rPr lang="fr-FR" sz="3200" dirty="0" err="1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zur</a:t>
            </a:r>
            <a:r>
              <a:rPr lang="fr-FR" sz="3200" dirty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Bushaltestelle</a:t>
            </a:r>
            <a:r>
              <a:rPr lang="fr-FR" sz="3200" dirty="0" smtClean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fr-FR" sz="3200" dirty="0">
              <a:solidFill>
                <a:schemeClr val="accent3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-1464839" y="4788649"/>
            <a:ext cx="917964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fr-FR" sz="3200" dirty="0" err="1" smtClean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Bieg</a:t>
            </a:r>
            <a:r>
              <a:rPr lang="fr-FR" sz="3200" dirty="0" smtClean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nach</a:t>
            </a:r>
            <a:r>
              <a:rPr lang="fr-FR" sz="3200" dirty="0" smtClean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smtClean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link</a:t>
            </a:r>
            <a:r>
              <a:rPr lang="fr-FR" sz="3200" dirty="0" smtClean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 ab</a:t>
            </a:r>
            <a:endParaRPr lang="fr-FR" sz="3200" dirty="0">
              <a:solidFill>
                <a:schemeClr val="accent3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defRPr/>
            </a:pPr>
            <a:r>
              <a:rPr lang="fr-FR" sz="3200" dirty="0" err="1" smtClean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auf</a:t>
            </a:r>
            <a:r>
              <a:rPr lang="fr-FR" sz="3200" dirty="0" smtClean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die </a:t>
            </a:r>
            <a:r>
              <a:rPr lang="fr-FR" sz="3200" dirty="0" err="1" smtClean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Schumannstra</a:t>
            </a:r>
            <a:r>
              <a:rPr lang="fr-FR" sz="3200" dirty="0" err="1" smtClean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ß</a:t>
            </a:r>
            <a:r>
              <a:rPr lang="fr-FR" sz="3200" dirty="0" err="1" smtClean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</a:t>
            </a:r>
            <a:r>
              <a:rPr lang="fr-FR" sz="3200" dirty="0" smtClean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!</a:t>
            </a:r>
            <a:endParaRPr lang="fr-FR" sz="3200" dirty="0">
              <a:solidFill>
                <a:schemeClr val="accent3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" name="Picture 2" descr="File:Bushaltestelle Haselhoffstraße.jpg - Wikimedia Commons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0" r="51407" b="38364"/>
          <a:stretch/>
        </p:blipFill>
        <p:spPr bwMode="auto">
          <a:xfrm>
            <a:off x="7883852" y="4053710"/>
            <a:ext cx="592579" cy="15352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17" grpId="0"/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458" name="Connecteur droit 2"/>
          <p:cNvCxnSpPr>
            <a:cxnSpLocks noChangeShapeType="1"/>
          </p:cNvCxnSpPr>
          <p:nvPr/>
        </p:nvCxnSpPr>
        <p:spPr bwMode="auto">
          <a:xfrm rot="5400000">
            <a:off x="2604294" y="5179219"/>
            <a:ext cx="2500312" cy="0"/>
          </a:xfrm>
          <a:prstGeom prst="line">
            <a:avLst/>
          </a:prstGeom>
          <a:noFill/>
          <a:ln w="31750" cap="sq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59" name="Connecteur droit 3"/>
          <p:cNvCxnSpPr>
            <a:cxnSpLocks noChangeShapeType="1"/>
          </p:cNvCxnSpPr>
          <p:nvPr/>
        </p:nvCxnSpPr>
        <p:spPr bwMode="auto">
          <a:xfrm rot="5400000">
            <a:off x="3274219" y="5179219"/>
            <a:ext cx="2500312" cy="0"/>
          </a:xfrm>
          <a:prstGeom prst="line">
            <a:avLst/>
          </a:prstGeom>
          <a:noFill/>
          <a:ln w="31750" cap="sq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60" name="Connecteur droit 4"/>
          <p:cNvCxnSpPr>
            <a:cxnSpLocks noChangeShapeType="1"/>
          </p:cNvCxnSpPr>
          <p:nvPr/>
        </p:nvCxnSpPr>
        <p:spPr bwMode="auto">
          <a:xfrm rot="10800000">
            <a:off x="4524376" y="3929063"/>
            <a:ext cx="5286375" cy="0"/>
          </a:xfrm>
          <a:prstGeom prst="line">
            <a:avLst/>
          </a:prstGeom>
          <a:noFill/>
          <a:ln w="31750" cap="sq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61" name="Connecteur droit 7"/>
          <p:cNvCxnSpPr>
            <a:cxnSpLocks noChangeShapeType="1"/>
          </p:cNvCxnSpPr>
          <p:nvPr/>
        </p:nvCxnSpPr>
        <p:spPr bwMode="auto">
          <a:xfrm rot="10800000">
            <a:off x="4524376" y="3286125"/>
            <a:ext cx="5286375" cy="0"/>
          </a:xfrm>
          <a:prstGeom prst="line">
            <a:avLst/>
          </a:prstGeom>
          <a:noFill/>
          <a:ln w="31750" cap="sq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62" name="Connecteur droit 8"/>
          <p:cNvCxnSpPr>
            <a:cxnSpLocks noChangeShapeType="1"/>
          </p:cNvCxnSpPr>
          <p:nvPr/>
        </p:nvCxnSpPr>
        <p:spPr bwMode="auto">
          <a:xfrm rot="5400000">
            <a:off x="4095750" y="2857500"/>
            <a:ext cx="857250" cy="0"/>
          </a:xfrm>
          <a:prstGeom prst="line">
            <a:avLst/>
          </a:prstGeom>
          <a:noFill/>
          <a:ln w="31750" cap="sq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63" name="Connecteur droit 9"/>
          <p:cNvCxnSpPr>
            <a:cxnSpLocks noChangeShapeType="1"/>
          </p:cNvCxnSpPr>
          <p:nvPr/>
        </p:nvCxnSpPr>
        <p:spPr bwMode="auto">
          <a:xfrm rot="10800000">
            <a:off x="2460626" y="3929063"/>
            <a:ext cx="1357313" cy="0"/>
          </a:xfrm>
          <a:prstGeom prst="line">
            <a:avLst/>
          </a:prstGeom>
          <a:noFill/>
          <a:ln w="31750" cap="sq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64" name="Connecteur droit 10"/>
          <p:cNvCxnSpPr>
            <a:cxnSpLocks noChangeShapeType="1"/>
          </p:cNvCxnSpPr>
          <p:nvPr/>
        </p:nvCxnSpPr>
        <p:spPr bwMode="auto">
          <a:xfrm rot="10800000">
            <a:off x="2460626" y="3286125"/>
            <a:ext cx="1357313" cy="0"/>
          </a:xfrm>
          <a:prstGeom prst="line">
            <a:avLst/>
          </a:prstGeom>
          <a:noFill/>
          <a:ln w="31750" cap="sq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65" name="Connecteur droit 11"/>
          <p:cNvCxnSpPr>
            <a:cxnSpLocks noChangeShapeType="1"/>
          </p:cNvCxnSpPr>
          <p:nvPr/>
        </p:nvCxnSpPr>
        <p:spPr bwMode="auto">
          <a:xfrm rot="5400000">
            <a:off x="3432175" y="2843213"/>
            <a:ext cx="857250" cy="0"/>
          </a:xfrm>
          <a:prstGeom prst="line">
            <a:avLst/>
          </a:prstGeom>
          <a:noFill/>
          <a:ln w="31750" cap="sq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ZoneTexte 15"/>
          <p:cNvSpPr txBox="1"/>
          <p:nvPr/>
        </p:nvSpPr>
        <p:spPr>
          <a:xfrm>
            <a:off x="5238750" y="3357564"/>
            <a:ext cx="28575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800" b="1" dirty="0" err="1" smtClean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Wagnerstraße</a:t>
            </a:r>
            <a:endParaRPr lang="fr-FR" sz="2800" b="1" dirty="0">
              <a:solidFill>
                <a:schemeClr val="accent3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8" name="Croix 17"/>
          <p:cNvSpPr/>
          <p:nvPr/>
        </p:nvSpPr>
        <p:spPr bwMode="auto">
          <a:xfrm rot="18765031">
            <a:off x="3937795" y="5888832"/>
            <a:ext cx="531812" cy="581025"/>
          </a:xfrm>
          <a:prstGeom prst="plus">
            <a:avLst>
              <a:gd name="adj" fmla="val 38793"/>
            </a:avLst>
          </a:prstGeom>
          <a:solidFill>
            <a:schemeClr val="accent5">
              <a:lumMod val="50000"/>
            </a:schemeClr>
          </a:solidFill>
          <a:ln w="25400" cap="sq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pPr>
              <a:defRPr/>
            </a:pPr>
            <a:endParaRPr lang="fr-FR" sz="24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cxnSp>
        <p:nvCxnSpPr>
          <p:cNvPr id="19468" name="Connecteur droit avec flèche 21"/>
          <p:cNvCxnSpPr>
            <a:cxnSpLocks noChangeShapeType="1"/>
          </p:cNvCxnSpPr>
          <p:nvPr/>
        </p:nvCxnSpPr>
        <p:spPr bwMode="auto">
          <a:xfrm rot="5400000" flipH="1" flipV="1">
            <a:off x="3774282" y="5250657"/>
            <a:ext cx="928687" cy="0"/>
          </a:xfrm>
          <a:prstGeom prst="straightConnector1">
            <a:avLst/>
          </a:prstGeom>
          <a:noFill/>
          <a:ln w="28575" cap="sq" algn="ctr">
            <a:solidFill>
              <a:srgbClr val="FF0000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69" name="Forme 25"/>
          <p:cNvCxnSpPr>
            <a:cxnSpLocks noChangeShapeType="1"/>
          </p:cNvCxnSpPr>
          <p:nvPr/>
        </p:nvCxnSpPr>
        <p:spPr bwMode="auto">
          <a:xfrm rot="5400000" flipH="1" flipV="1">
            <a:off x="4226719" y="3583782"/>
            <a:ext cx="595313" cy="571500"/>
          </a:xfrm>
          <a:prstGeom prst="bentConnector2">
            <a:avLst/>
          </a:prstGeom>
          <a:noFill/>
          <a:ln w="28575" cap="sq" algn="ctr">
            <a:solidFill>
              <a:srgbClr val="FF0000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ZoneTexte 26"/>
          <p:cNvSpPr txBox="1"/>
          <p:nvPr/>
        </p:nvSpPr>
        <p:spPr>
          <a:xfrm>
            <a:off x="1809750" y="785814"/>
            <a:ext cx="7429500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4000" dirty="0" err="1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Guten</a:t>
            </a:r>
            <a:r>
              <a:rPr lang="fr-FR" sz="4000" dirty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Tag!</a:t>
            </a:r>
          </a:p>
          <a:p>
            <a:pPr>
              <a:defRPr/>
            </a:pPr>
            <a:r>
              <a:rPr lang="fr-FR" sz="4000" dirty="0" err="1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Wie</a:t>
            </a:r>
            <a:r>
              <a:rPr lang="fr-FR" sz="4000" dirty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4000" dirty="0" err="1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komme</a:t>
            </a:r>
            <a:r>
              <a:rPr lang="fr-FR" sz="4000" dirty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4000" dirty="0" err="1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4000" dirty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40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zum</a:t>
            </a:r>
            <a:r>
              <a:rPr lang="fr-FR" sz="4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40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Bahnhof</a:t>
            </a:r>
            <a:r>
              <a:rPr lang="fr-FR" sz="4000" dirty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pic>
        <p:nvPicPr>
          <p:cNvPr id="19" name="Picture 4" descr="http://www.angermuende.de/cms/upload/logos/Logo_DB.GIF"/>
          <p:cNvPicPr>
            <a:picLocks noChangeAspect="1" noChangeArrowheads="1"/>
          </p:cNvPicPr>
          <p:nvPr/>
        </p:nvPicPr>
        <p:blipFill>
          <a:blip r:embed="rId3" cstate="print"/>
          <a:srcRect l="8572" t="5906" r="7857" b="5511"/>
          <a:stretch>
            <a:fillRect/>
          </a:stretch>
        </p:blipFill>
        <p:spPr bwMode="auto">
          <a:xfrm>
            <a:off x="7824192" y="2333448"/>
            <a:ext cx="1021792" cy="7859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0" name="ZoneTexte 19"/>
          <p:cNvSpPr txBox="1"/>
          <p:nvPr/>
        </p:nvSpPr>
        <p:spPr>
          <a:xfrm>
            <a:off x="5207547" y="4106510"/>
            <a:ext cx="802935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3200" dirty="0" err="1" smtClean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Geh</a:t>
            </a:r>
            <a:r>
              <a:rPr lang="fr-FR" sz="3200" dirty="0" smtClean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geradeaus</a:t>
            </a:r>
            <a:r>
              <a:rPr lang="fr-FR" sz="3200" dirty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smtClean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bis </a:t>
            </a:r>
            <a:r>
              <a:rPr lang="fr-FR" sz="3200" dirty="0" err="1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zur</a:t>
            </a:r>
            <a:r>
              <a:rPr lang="fr-FR" sz="3200" dirty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Bushaltestelle</a:t>
            </a:r>
            <a:r>
              <a:rPr lang="fr-FR" sz="3200" dirty="0" smtClean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fr-FR" sz="3200" dirty="0">
              <a:solidFill>
                <a:schemeClr val="accent3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5267453" y="4712048"/>
            <a:ext cx="721762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3200" dirty="0" err="1" smtClean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Bieg</a:t>
            </a:r>
            <a:r>
              <a:rPr lang="fr-FR" sz="3200" dirty="0" smtClean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nach</a:t>
            </a:r>
            <a:r>
              <a:rPr lang="fr-FR" sz="3200" dirty="0" smtClean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rechts</a:t>
            </a:r>
            <a:r>
              <a:rPr lang="fr-FR" sz="3200" dirty="0" smtClean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ab</a:t>
            </a:r>
            <a:endParaRPr lang="fr-FR" sz="3200" dirty="0">
              <a:solidFill>
                <a:schemeClr val="accent3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fr-FR" sz="3200" dirty="0" err="1" smtClean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auf</a:t>
            </a:r>
            <a:r>
              <a:rPr lang="fr-FR" sz="3200" dirty="0" smtClean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</a:t>
            </a:r>
            <a:r>
              <a:rPr lang="fr-FR" sz="3200" dirty="0" err="1" smtClean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Wagnerstra</a:t>
            </a:r>
            <a:r>
              <a:rPr lang="fr-FR" sz="3200" dirty="0" err="1" smtClean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ß</a:t>
            </a:r>
            <a:r>
              <a:rPr lang="fr-FR" sz="3200" dirty="0" err="1" smtClean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</a:t>
            </a:r>
            <a:r>
              <a:rPr lang="fr-FR" sz="3200" dirty="0" smtClean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!</a:t>
            </a:r>
            <a:endParaRPr lang="fr-FR" sz="3200" dirty="0">
              <a:solidFill>
                <a:schemeClr val="accent3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" name="Picture 2" descr="File:Bushaltestelle Haselhoffstraße.jpg - Wikimedia Commons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0" r="51407" b="38364"/>
          <a:stretch/>
        </p:blipFill>
        <p:spPr bwMode="auto">
          <a:xfrm>
            <a:off x="4596315" y="3923668"/>
            <a:ext cx="592579" cy="15352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0" grpId="0"/>
      <p:bldP spid="2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434" name="Connecteur droit 2"/>
          <p:cNvCxnSpPr>
            <a:cxnSpLocks noChangeShapeType="1"/>
          </p:cNvCxnSpPr>
          <p:nvPr/>
        </p:nvCxnSpPr>
        <p:spPr bwMode="auto">
          <a:xfrm rot="5400000">
            <a:off x="7316807" y="5179218"/>
            <a:ext cx="2500312" cy="0"/>
          </a:xfrm>
          <a:prstGeom prst="line">
            <a:avLst/>
          </a:prstGeom>
          <a:noFill/>
          <a:ln w="31750" cap="sq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35" name="Connecteur droit 3"/>
          <p:cNvCxnSpPr>
            <a:cxnSpLocks noChangeShapeType="1"/>
          </p:cNvCxnSpPr>
          <p:nvPr/>
        </p:nvCxnSpPr>
        <p:spPr bwMode="auto">
          <a:xfrm rot="5400000">
            <a:off x="8031308" y="5179219"/>
            <a:ext cx="2500312" cy="0"/>
          </a:xfrm>
          <a:prstGeom prst="line">
            <a:avLst/>
          </a:prstGeom>
          <a:noFill/>
          <a:ln w="31750" cap="sq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36" name="Connecteur droit 4"/>
          <p:cNvCxnSpPr>
            <a:cxnSpLocks noChangeShapeType="1"/>
          </p:cNvCxnSpPr>
          <p:nvPr/>
        </p:nvCxnSpPr>
        <p:spPr bwMode="auto">
          <a:xfrm rot="10800000">
            <a:off x="9281467" y="3929063"/>
            <a:ext cx="2143125" cy="0"/>
          </a:xfrm>
          <a:prstGeom prst="line">
            <a:avLst/>
          </a:prstGeom>
          <a:noFill/>
          <a:ln w="31750" cap="sq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37" name="Connecteur droit 7"/>
          <p:cNvCxnSpPr>
            <a:cxnSpLocks noChangeShapeType="1"/>
          </p:cNvCxnSpPr>
          <p:nvPr/>
        </p:nvCxnSpPr>
        <p:spPr bwMode="auto">
          <a:xfrm rot="10800000">
            <a:off x="4137967" y="3286125"/>
            <a:ext cx="7286625" cy="0"/>
          </a:xfrm>
          <a:prstGeom prst="line">
            <a:avLst/>
          </a:prstGeom>
          <a:noFill/>
          <a:ln w="31750" cap="sq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38" name="Connecteur droit 9"/>
          <p:cNvCxnSpPr>
            <a:cxnSpLocks noChangeShapeType="1"/>
          </p:cNvCxnSpPr>
          <p:nvPr/>
        </p:nvCxnSpPr>
        <p:spPr bwMode="auto">
          <a:xfrm rot="10800000">
            <a:off x="4137967" y="3929063"/>
            <a:ext cx="4429125" cy="0"/>
          </a:xfrm>
          <a:prstGeom prst="line">
            <a:avLst/>
          </a:prstGeom>
          <a:noFill/>
          <a:ln w="31750" cap="sq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ZoneTexte 15"/>
          <p:cNvSpPr txBox="1"/>
          <p:nvPr/>
        </p:nvSpPr>
        <p:spPr>
          <a:xfrm>
            <a:off x="5066653" y="3357564"/>
            <a:ext cx="28575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800" b="1" dirty="0" err="1" smtClean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Weberstraße</a:t>
            </a:r>
            <a:endParaRPr lang="fr-FR" sz="2800" b="1" dirty="0">
              <a:solidFill>
                <a:schemeClr val="accent3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8" name="Croix 17"/>
          <p:cNvSpPr/>
          <p:nvPr/>
        </p:nvSpPr>
        <p:spPr bwMode="auto">
          <a:xfrm rot="18765031">
            <a:off x="8694885" y="6031707"/>
            <a:ext cx="531812" cy="581025"/>
          </a:xfrm>
          <a:prstGeom prst="plus">
            <a:avLst>
              <a:gd name="adj" fmla="val 38793"/>
            </a:avLst>
          </a:prstGeom>
          <a:solidFill>
            <a:schemeClr val="accent5">
              <a:lumMod val="50000"/>
            </a:schemeClr>
          </a:solidFill>
          <a:ln w="25400" cap="sq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pPr>
              <a:defRPr/>
            </a:pPr>
            <a:endParaRPr lang="fr-FR" sz="24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cxnSp>
        <p:nvCxnSpPr>
          <p:cNvPr id="18441" name="Connecteur droit avec flèche 21"/>
          <p:cNvCxnSpPr>
            <a:cxnSpLocks noChangeShapeType="1"/>
          </p:cNvCxnSpPr>
          <p:nvPr/>
        </p:nvCxnSpPr>
        <p:spPr bwMode="auto">
          <a:xfrm rot="5400000" flipH="1" flipV="1">
            <a:off x="8478222" y="5125727"/>
            <a:ext cx="928688" cy="1588"/>
          </a:xfrm>
          <a:prstGeom prst="straightConnector1">
            <a:avLst/>
          </a:prstGeom>
          <a:noFill/>
          <a:ln w="28575" cap="sq" algn="ctr">
            <a:solidFill>
              <a:srgbClr val="FF0000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42" name="Forme 25"/>
          <p:cNvCxnSpPr>
            <a:cxnSpLocks noChangeShapeType="1"/>
          </p:cNvCxnSpPr>
          <p:nvPr/>
        </p:nvCxnSpPr>
        <p:spPr bwMode="auto">
          <a:xfrm rot="10800000">
            <a:off x="8067028" y="3643313"/>
            <a:ext cx="857250" cy="666750"/>
          </a:xfrm>
          <a:prstGeom prst="bentConnector3">
            <a:avLst>
              <a:gd name="adj1" fmla="val -269"/>
            </a:avLst>
          </a:prstGeom>
          <a:noFill/>
          <a:ln w="28575" cap="sq" algn="ctr">
            <a:solidFill>
              <a:srgbClr val="FF0000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ZoneTexte 26"/>
          <p:cNvSpPr txBox="1"/>
          <p:nvPr/>
        </p:nvSpPr>
        <p:spPr>
          <a:xfrm>
            <a:off x="1666875" y="357189"/>
            <a:ext cx="8572500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4000" dirty="0" err="1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Guten</a:t>
            </a:r>
            <a:r>
              <a:rPr lang="fr-FR" sz="4000" dirty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Tag!</a:t>
            </a:r>
          </a:p>
          <a:p>
            <a:pPr>
              <a:defRPr/>
            </a:pPr>
            <a:r>
              <a:rPr lang="fr-FR" sz="4000" dirty="0" err="1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Wie</a:t>
            </a:r>
            <a:r>
              <a:rPr lang="fr-FR" sz="4000" dirty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4000" dirty="0" err="1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komme</a:t>
            </a:r>
            <a:r>
              <a:rPr lang="fr-FR" sz="4000" dirty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4000" dirty="0" err="1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4000" dirty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40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zum</a:t>
            </a:r>
            <a:r>
              <a:rPr lang="fr-FR" sz="4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40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Spielplatz</a:t>
            </a:r>
            <a:r>
              <a:rPr lang="fr-FR" sz="4000" dirty="0" smtClean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fr-FR" sz="4000" dirty="0">
              <a:solidFill>
                <a:schemeClr val="accent3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-198279" y="4077402"/>
            <a:ext cx="802935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fr-FR" sz="3200" dirty="0" err="1" smtClean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Geh</a:t>
            </a:r>
            <a:r>
              <a:rPr lang="fr-FR" sz="3200" dirty="0" smtClean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geradeaus</a:t>
            </a:r>
            <a:r>
              <a:rPr lang="fr-FR" sz="3200" dirty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smtClean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bis </a:t>
            </a:r>
            <a:r>
              <a:rPr lang="fr-FR" sz="3200" dirty="0" err="1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zur</a:t>
            </a:r>
            <a:r>
              <a:rPr lang="fr-FR" sz="3200" dirty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Bushaltestelle</a:t>
            </a:r>
            <a:r>
              <a:rPr lang="fr-FR" sz="3200" dirty="0" smtClean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fr-FR" sz="3200" dirty="0">
              <a:solidFill>
                <a:schemeClr val="accent3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497179" y="4788649"/>
            <a:ext cx="721762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fr-FR" sz="3200" dirty="0" err="1" smtClean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Bieg</a:t>
            </a:r>
            <a:r>
              <a:rPr lang="fr-FR" sz="3200" dirty="0" smtClean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nach</a:t>
            </a:r>
            <a:r>
              <a:rPr lang="fr-FR" sz="3200" dirty="0" smtClean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smtClean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link</a:t>
            </a:r>
            <a:r>
              <a:rPr lang="fr-FR" sz="3200" dirty="0" smtClean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 ab</a:t>
            </a:r>
            <a:endParaRPr lang="fr-FR" sz="3200" dirty="0">
              <a:solidFill>
                <a:schemeClr val="accent3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defRPr/>
            </a:pPr>
            <a:r>
              <a:rPr lang="fr-FR" sz="3200" dirty="0" err="1" smtClean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auf</a:t>
            </a:r>
            <a:r>
              <a:rPr lang="fr-FR" sz="3200" dirty="0" smtClean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</a:t>
            </a:r>
            <a:r>
              <a:rPr lang="fr-FR" sz="3200" dirty="0" err="1" smtClean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Weberstra</a:t>
            </a:r>
            <a:r>
              <a:rPr lang="fr-FR" sz="3200" dirty="0" err="1" smtClean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ß</a:t>
            </a:r>
            <a:r>
              <a:rPr lang="fr-FR" sz="3200" dirty="0" err="1" smtClean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</a:t>
            </a:r>
            <a:r>
              <a:rPr lang="fr-FR" sz="3200" dirty="0" smtClean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!</a:t>
            </a:r>
            <a:endParaRPr lang="fr-FR" sz="3200" dirty="0">
              <a:solidFill>
                <a:schemeClr val="accent3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" name="Picture 2" descr="File:Bushaltestelle Haselhoffstraße.jpg - Wikimedia Common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0" r="51407" b="38364"/>
          <a:stretch/>
        </p:blipFill>
        <p:spPr bwMode="auto">
          <a:xfrm>
            <a:off x="7883852" y="4053710"/>
            <a:ext cx="592579" cy="15352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Image 2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23" t="10435" r="34408" b="64837"/>
          <a:stretch/>
        </p:blipFill>
        <p:spPr>
          <a:xfrm>
            <a:off x="4024633" y="2057665"/>
            <a:ext cx="1008112" cy="1080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76092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17" grpId="0"/>
      <p:bldP spid="1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ierre\Pictures\Bibliothèque multimédia Microsoft\j043395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48528" y="354121"/>
            <a:ext cx="1214446" cy="1214446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125364" y="345027"/>
            <a:ext cx="842965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de-DE" sz="2800" b="1" cap="all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Je DEMANDE MON CHEMIN :</a:t>
            </a:r>
            <a:endParaRPr lang="fr-FR" sz="2800" b="1" cap="all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5364" y="2990132"/>
            <a:ext cx="842965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de-DE" sz="2800" b="1" cap="all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J‘indique</a:t>
            </a:r>
            <a:r>
              <a:rPr lang="de-DE" sz="2800" b="1" cap="all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b="1" cap="all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</a:t>
            </a:r>
            <a:r>
              <a:rPr lang="de-DE" sz="2800" b="1" cap="all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CHEMIN :</a:t>
            </a:r>
            <a:endParaRPr lang="fr-FR" sz="2800" b="1" cap="all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498170" y="3816036"/>
            <a:ext cx="101424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 3" panose="05040102010807070707" pitchFamily="18" charset="2"/>
              <a:buChar char=""/>
            </a:pP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 3"/>
              </a:rPr>
              <a:t>Geh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 3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 3"/>
              </a:rPr>
              <a:t>geradeaus</a:t>
            </a: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 3"/>
              </a:rPr>
              <a:t>! ()</a:t>
            </a:r>
          </a:p>
          <a:p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 3"/>
              </a:rPr>
              <a:t>     (bis </a:t>
            </a: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 3"/>
              </a:rPr>
              <a:t>zur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 3"/>
              </a:rPr>
              <a:t> </a:t>
            </a: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 3"/>
              </a:rPr>
              <a:t>Apotheke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 3"/>
              </a:rPr>
              <a:t> / bis </a:t>
            </a:r>
            <a:r>
              <a:rPr lang="fr-FR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 3"/>
              </a:rPr>
              <a:t>zum</a:t>
            </a:r>
            <a:r>
              <a:rPr lang="fr-FR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 3"/>
              </a:rPr>
              <a:t> </a:t>
            </a:r>
            <a:r>
              <a:rPr lang="fr-FR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 3"/>
              </a:rPr>
              <a:t>Parkplatz</a:t>
            </a:r>
            <a:r>
              <a:rPr lang="fr-FR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 3"/>
              </a:rPr>
              <a:t>  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 3"/>
              </a:rPr>
              <a:t>/ bis </a:t>
            </a:r>
            <a:r>
              <a:rPr lang="fr-FR" sz="2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 3"/>
              </a:rPr>
              <a:t>zum</a:t>
            </a:r>
            <a:r>
              <a:rPr lang="fr-FR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 3"/>
              </a:rPr>
              <a:t> </a:t>
            </a:r>
            <a:r>
              <a:rPr lang="fr-FR" sz="2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 3"/>
              </a:rPr>
              <a:t>Hotel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 3"/>
              </a:rPr>
              <a:t>)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1491623" y="4829445"/>
            <a:ext cx="90496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 3"/>
              <a:buChar char=""/>
            </a:pP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 3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 3"/>
              </a:rPr>
              <a:t>Bieg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 3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 3"/>
              </a:rPr>
              <a:t>nach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 3"/>
              </a:rPr>
              <a:t> links ab! </a:t>
            </a: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 3"/>
              </a:rPr>
              <a:t>(  )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1485076" y="5635237"/>
            <a:ext cx="90496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 3"/>
              </a:rPr>
              <a:t>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 3"/>
              </a:rPr>
              <a:t>Bieg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 3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 3"/>
              </a:rPr>
              <a:t>nach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 3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 3"/>
              </a:rPr>
              <a:t>rechts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 3"/>
              </a:rPr>
              <a:t> ab! </a:t>
            </a: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 3"/>
              </a:rPr>
              <a:t>( )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1487880" y="961344"/>
            <a:ext cx="9036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 3"/>
              </a:rPr>
              <a:t>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 3"/>
              </a:rPr>
              <a:t>Wie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 3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 3"/>
              </a:rPr>
              <a:t>komme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 3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 3"/>
              </a:rPr>
              <a:t>ich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 3"/>
              </a:rPr>
              <a:t> </a:t>
            </a:r>
            <a:r>
              <a:rPr lang="fr-FR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 3"/>
              </a:rPr>
              <a:t>zum</a:t>
            </a:r>
            <a:r>
              <a:rPr lang="fr-FR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 3"/>
              </a:rPr>
              <a:t> Bahnhof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498170" y="1558344"/>
            <a:ext cx="9036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 3"/>
              </a:rPr>
              <a:t>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 3"/>
              </a:rPr>
              <a:t>Wie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 3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 3"/>
              </a:rPr>
              <a:t>komme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 3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 3"/>
              </a:rPr>
              <a:t>ich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 3"/>
              </a:rPr>
              <a:t> </a:t>
            </a:r>
            <a:r>
              <a:rPr lang="fr-FR" sz="2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 3"/>
              </a:rPr>
              <a:t>zum</a:t>
            </a:r>
            <a:r>
              <a:rPr lang="fr-FR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 3"/>
              </a:rPr>
              <a:t> </a:t>
            </a:r>
            <a:r>
              <a:rPr lang="fr-FR" sz="2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 3"/>
              </a:rPr>
              <a:t>Rathaus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1498170" y="2120466"/>
            <a:ext cx="9036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 3"/>
              </a:rPr>
              <a:t>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 3"/>
              </a:rPr>
              <a:t>Wie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 3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 3"/>
              </a:rPr>
              <a:t>komme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 3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 3"/>
              </a:rPr>
              <a:t>ich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 3"/>
              </a:rPr>
              <a:t> </a:t>
            </a: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 3"/>
              </a:rPr>
              <a:t>zur</a:t>
            </a: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 3"/>
              </a:rPr>
              <a:t> Post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377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22" grpId="0"/>
      <p:bldP spid="13" grpId="0"/>
      <p:bldP spid="1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007768" y="4365104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Übungsheft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Seite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62)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C:\Users\Pierre\Pictures\Bibliothèque multimédia Microsoft\j043395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96789" y="2780928"/>
            <a:ext cx="1214446" cy="12144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7656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480" y="1443990"/>
            <a:ext cx="9321100" cy="39700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http://www.lahayepesnel.fr/wp-content/uploads/2018/08/Mairie-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0" y="1844824"/>
            <a:ext cx="582106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2717666" y="2348880"/>
            <a:ext cx="90496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 3"/>
              </a:rPr>
              <a:t>Entschuldigung</a:t>
            </a:r>
            <a:r>
              <a:rPr lang="fr-F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 3"/>
              </a:rPr>
              <a:t>, </a:t>
            </a:r>
            <a:r>
              <a:rPr lang="fr-FR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 3"/>
              </a:rPr>
              <a:t>wie</a:t>
            </a:r>
            <a:r>
              <a:rPr lang="fr-F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 3"/>
              </a:rPr>
              <a:t> </a:t>
            </a:r>
            <a:r>
              <a:rPr lang="fr-FR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 3"/>
              </a:rPr>
              <a:t>komme</a:t>
            </a:r>
            <a:r>
              <a:rPr lang="fr-F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 3"/>
              </a:rPr>
              <a:t> </a:t>
            </a:r>
            <a:r>
              <a:rPr lang="fr-FR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 3"/>
              </a:rPr>
              <a:t>ich</a:t>
            </a:r>
            <a:r>
              <a:rPr lang="fr-F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 3"/>
              </a:rPr>
              <a:t> </a:t>
            </a:r>
            <a:r>
              <a:rPr lang="fr-FR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 3"/>
              </a:rPr>
              <a:t>zur</a:t>
            </a:r>
            <a:r>
              <a:rPr lang="fr-F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 3"/>
              </a:rPr>
              <a:t> Post?</a:t>
            </a:r>
            <a:endParaRPr lang="fr-FR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730554" y="2872100"/>
            <a:ext cx="90496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 3"/>
              </a:rPr>
              <a:t>Entschuldigung</a:t>
            </a:r>
            <a:r>
              <a:rPr lang="fr-F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 3"/>
              </a:rPr>
              <a:t>, </a:t>
            </a:r>
            <a:r>
              <a:rPr lang="fr-FR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 3"/>
              </a:rPr>
              <a:t>wie</a:t>
            </a:r>
            <a:r>
              <a:rPr lang="fr-F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 3"/>
              </a:rPr>
              <a:t> </a:t>
            </a:r>
            <a:r>
              <a:rPr lang="fr-FR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 3"/>
              </a:rPr>
              <a:t>komme</a:t>
            </a:r>
            <a:r>
              <a:rPr lang="fr-F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 3"/>
              </a:rPr>
              <a:t> </a:t>
            </a:r>
            <a:r>
              <a:rPr lang="fr-FR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 3"/>
              </a:rPr>
              <a:t>ich</a:t>
            </a:r>
            <a:r>
              <a:rPr lang="fr-F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 3"/>
              </a:rPr>
              <a:t> </a:t>
            </a:r>
            <a:r>
              <a:rPr lang="fr-FR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 3"/>
              </a:rPr>
              <a:t>zur</a:t>
            </a:r>
            <a:r>
              <a:rPr lang="fr-F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 3"/>
              </a:rPr>
              <a:t> </a:t>
            </a:r>
            <a:r>
              <a:rPr lang="fr-FR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 3"/>
              </a:rPr>
              <a:t>Bushaltestelle</a:t>
            </a:r>
            <a:r>
              <a:rPr lang="fr-F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 3"/>
              </a:rPr>
              <a:t>?</a:t>
            </a:r>
            <a:endParaRPr lang="fr-FR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735502" y="3425048"/>
            <a:ext cx="90496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 3"/>
              </a:rPr>
              <a:t>Entschuldigung</a:t>
            </a:r>
            <a:r>
              <a:rPr lang="fr-F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 3"/>
              </a:rPr>
              <a:t>, </a:t>
            </a:r>
            <a:r>
              <a:rPr lang="fr-FR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 3"/>
              </a:rPr>
              <a:t>wie</a:t>
            </a:r>
            <a:r>
              <a:rPr lang="fr-F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 3"/>
              </a:rPr>
              <a:t> </a:t>
            </a:r>
            <a:r>
              <a:rPr lang="fr-FR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 3"/>
              </a:rPr>
              <a:t>komme</a:t>
            </a:r>
            <a:r>
              <a:rPr lang="fr-F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 3"/>
              </a:rPr>
              <a:t> </a:t>
            </a:r>
            <a:r>
              <a:rPr lang="fr-FR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 3"/>
              </a:rPr>
              <a:t>ich</a:t>
            </a:r>
            <a:r>
              <a:rPr lang="fr-F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 3"/>
              </a:rPr>
              <a:t> </a:t>
            </a:r>
            <a:r>
              <a:rPr lang="fr-FR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 3"/>
              </a:rPr>
              <a:t>zum</a:t>
            </a:r>
            <a:r>
              <a:rPr lang="fr-F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 3"/>
              </a:rPr>
              <a:t> </a:t>
            </a:r>
            <a:r>
              <a:rPr lang="fr-FR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 3"/>
              </a:rPr>
              <a:t>Schwimmbad</a:t>
            </a:r>
            <a:r>
              <a:rPr lang="fr-F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 3"/>
              </a:rPr>
              <a:t>?</a:t>
            </a:r>
            <a:endParaRPr lang="fr-FR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741154" y="3977996"/>
            <a:ext cx="90496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 3"/>
              </a:rPr>
              <a:t>Entschuldigung</a:t>
            </a:r>
            <a:r>
              <a:rPr lang="fr-F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 3"/>
              </a:rPr>
              <a:t>, </a:t>
            </a:r>
            <a:r>
              <a:rPr lang="fr-FR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 3"/>
              </a:rPr>
              <a:t>wie</a:t>
            </a:r>
            <a:r>
              <a:rPr lang="fr-F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 3"/>
              </a:rPr>
              <a:t> </a:t>
            </a:r>
            <a:r>
              <a:rPr lang="fr-FR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 3"/>
              </a:rPr>
              <a:t>komme</a:t>
            </a:r>
            <a:r>
              <a:rPr lang="fr-F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 3"/>
              </a:rPr>
              <a:t> </a:t>
            </a:r>
            <a:r>
              <a:rPr lang="fr-FR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 3"/>
              </a:rPr>
              <a:t>ich</a:t>
            </a:r>
            <a:r>
              <a:rPr lang="fr-F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 3"/>
              </a:rPr>
              <a:t> </a:t>
            </a:r>
            <a:r>
              <a:rPr lang="fr-FR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 3"/>
              </a:rPr>
              <a:t>zum</a:t>
            </a:r>
            <a:r>
              <a:rPr lang="fr-F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 3"/>
              </a:rPr>
              <a:t> </a:t>
            </a:r>
            <a:r>
              <a:rPr lang="fr-FR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 3"/>
              </a:rPr>
              <a:t>Parkplatz</a:t>
            </a:r>
            <a:r>
              <a:rPr lang="fr-F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 3"/>
              </a:rPr>
              <a:t>?</a:t>
            </a:r>
            <a:endParaRPr lang="fr-FR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717666" y="4560672"/>
            <a:ext cx="90496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 3"/>
              </a:rPr>
              <a:t>Entschuldigung</a:t>
            </a:r>
            <a:r>
              <a:rPr lang="fr-F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 3"/>
              </a:rPr>
              <a:t>, </a:t>
            </a:r>
            <a:r>
              <a:rPr lang="fr-FR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 3"/>
              </a:rPr>
              <a:t>wie</a:t>
            </a:r>
            <a:r>
              <a:rPr lang="fr-F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 3"/>
              </a:rPr>
              <a:t> </a:t>
            </a:r>
            <a:r>
              <a:rPr lang="fr-FR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 3"/>
              </a:rPr>
              <a:t>komme</a:t>
            </a:r>
            <a:r>
              <a:rPr lang="fr-F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 3"/>
              </a:rPr>
              <a:t> </a:t>
            </a:r>
            <a:r>
              <a:rPr lang="fr-FR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 3"/>
              </a:rPr>
              <a:t>ich</a:t>
            </a:r>
            <a:r>
              <a:rPr lang="fr-F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 3"/>
              </a:rPr>
              <a:t> </a:t>
            </a:r>
            <a:r>
              <a:rPr lang="fr-FR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 3"/>
              </a:rPr>
              <a:t>zum</a:t>
            </a:r>
            <a:r>
              <a:rPr lang="fr-F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 3"/>
              </a:rPr>
              <a:t> Museum?</a:t>
            </a:r>
            <a:endParaRPr lang="fr-FR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073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007768" y="4365104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Buch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Seite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87)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C:\Users\Pierre\Pictures\Bibliothèque multimédia Microsoft\j043395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96789" y="2780928"/>
            <a:ext cx="1214446" cy="12144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786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680" y="2132856"/>
            <a:ext cx="5806440" cy="1790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ZoneTexte 3"/>
          <p:cNvSpPr txBox="1"/>
          <p:nvPr/>
        </p:nvSpPr>
        <p:spPr>
          <a:xfrm>
            <a:off x="5519936" y="2766596"/>
            <a:ext cx="4260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 3"/>
              </a:rPr>
              <a:t>r</a:t>
            </a:r>
            <a:endParaRPr lang="fr-FR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503712" y="3068960"/>
            <a:ext cx="4260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 3"/>
              </a:rPr>
              <a:t>m</a:t>
            </a:r>
            <a:endParaRPr lang="fr-FR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8544272" y="3066987"/>
            <a:ext cx="4260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 3"/>
              </a:rPr>
              <a:t>r</a:t>
            </a:r>
            <a:endParaRPr lang="fr-FR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7073966" y="3376075"/>
            <a:ext cx="4260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 3"/>
              </a:rPr>
              <a:t>m</a:t>
            </a:r>
            <a:endParaRPr lang="fr-FR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443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3575625" y="325585"/>
            <a:ext cx="4786312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44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</a:t>
            </a:r>
            <a:r>
              <a:rPr lang="fr-FR" sz="4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44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Rathaus</a:t>
            </a:r>
            <a:endParaRPr lang="fr-FR" sz="44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2" name="Picture 2" descr="Liste von Rathäusern – Wikipedi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74"/>
          <a:stretch/>
        </p:blipFill>
        <p:spPr bwMode="auto">
          <a:xfrm>
            <a:off x="3736533" y="1338956"/>
            <a:ext cx="4464496" cy="3144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500114" y="908720"/>
            <a:ext cx="273630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Schwimmbad</a:t>
            </a:r>
            <a:endParaRPr lang="fr-F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Museum</a:t>
            </a:r>
          </a:p>
          <a:p>
            <a:pPr>
              <a:lnSpc>
                <a:spcPct val="150000"/>
              </a:lnSpc>
            </a:pP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Hotel</a:t>
            </a:r>
            <a:endParaRPr lang="fr-F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Bank</a:t>
            </a:r>
          </a:p>
          <a:p>
            <a:pPr>
              <a:lnSpc>
                <a:spcPct val="150000"/>
              </a:lnSpc>
            </a:pP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 </a:t>
            </a: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Spielplatz</a:t>
            </a:r>
            <a:endParaRPr lang="fr-F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Rathaus</a:t>
            </a:r>
            <a:endParaRPr lang="fr-F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 Bahnhof</a:t>
            </a:r>
          </a:p>
          <a:p>
            <a:pPr>
              <a:lnSpc>
                <a:spcPct val="150000"/>
              </a:lnSpc>
            </a:pP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</a:t>
            </a: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Bushaltestelle</a:t>
            </a:r>
            <a:endParaRPr lang="fr-F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Restaurant</a:t>
            </a:r>
          </a:p>
          <a:p>
            <a:pPr>
              <a:lnSpc>
                <a:spcPct val="150000"/>
              </a:lnSpc>
            </a:pP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 </a:t>
            </a:r>
            <a:r>
              <a:rPr lang="fr-FR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arkplatz</a:t>
            </a:r>
            <a:endParaRPr lang="fr-F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Post</a:t>
            </a:r>
          </a:p>
          <a:p>
            <a:pPr>
              <a:lnSpc>
                <a:spcPct val="150000"/>
              </a:lnSpc>
            </a:pP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</a:t>
            </a: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Apotheke</a:t>
            </a:r>
            <a:endParaRPr lang="fr-F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Parchemin vertical 7"/>
          <p:cNvSpPr/>
          <p:nvPr/>
        </p:nvSpPr>
        <p:spPr>
          <a:xfrm>
            <a:off x="-1" y="585217"/>
            <a:ext cx="3396135" cy="5955813"/>
          </a:xfrm>
          <a:prstGeom prst="vertic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8544272" y="2419835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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Nummer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206" y="4519545"/>
            <a:ext cx="7272528" cy="1658112"/>
          </a:xfrm>
          <a:prstGeom prst="rect">
            <a:avLst/>
          </a:prstGeom>
        </p:spPr>
      </p:pic>
      <p:pic>
        <p:nvPicPr>
          <p:cNvPr id="12" name="Picture 2" descr="http://www.lahayepesnel.fr/wp-content/uploads/2018/08/Mairie-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328" y="4869160"/>
            <a:ext cx="1124295" cy="112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535852" y="332656"/>
            <a:ext cx="4786312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4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 </a:t>
            </a:r>
            <a:r>
              <a:rPr lang="fr-FR" sz="44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Spielplatz</a:t>
            </a:r>
            <a:endParaRPr lang="fr-FR" sz="4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6" name="Picture 4" descr="Spielplatz Bullay • Aire de jeu » Les plus beaux tours et lieux  pittoresques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959" y="1423112"/>
            <a:ext cx="4392488" cy="2927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500114" y="908720"/>
            <a:ext cx="273630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Schwimmbad</a:t>
            </a:r>
            <a:endParaRPr lang="fr-F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Museum</a:t>
            </a:r>
          </a:p>
          <a:p>
            <a:pPr>
              <a:lnSpc>
                <a:spcPct val="150000"/>
              </a:lnSpc>
            </a:pP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Hotel</a:t>
            </a:r>
            <a:endParaRPr lang="fr-F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Bank</a:t>
            </a:r>
          </a:p>
          <a:p>
            <a:pPr>
              <a:lnSpc>
                <a:spcPct val="150000"/>
              </a:lnSpc>
            </a:pP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 </a:t>
            </a: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Spielplatz</a:t>
            </a:r>
            <a:endParaRPr lang="fr-F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Rathaus</a:t>
            </a:r>
            <a:endParaRPr lang="fr-F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 Bahnhof</a:t>
            </a:r>
          </a:p>
          <a:p>
            <a:pPr>
              <a:lnSpc>
                <a:spcPct val="150000"/>
              </a:lnSpc>
            </a:pP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</a:t>
            </a: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Bushaltestelle</a:t>
            </a:r>
            <a:endParaRPr lang="fr-F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Restaurant</a:t>
            </a:r>
          </a:p>
          <a:p>
            <a:pPr>
              <a:lnSpc>
                <a:spcPct val="150000"/>
              </a:lnSpc>
            </a:pP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 </a:t>
            </a:r>
            <a:r>
              <a:rPr lang="fr-FR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arkplatz</a:t>
            </a:r>
            <a:endParaRPr lang="fr-F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Post</a:t>
            </a:r>
          </a:p>
          <a:p>
            <a:pPr>
              <a:lnSpc>
                <a:spcPct val="150000"/>
              </a:lnSpc>
            </a:pP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</a:t>
            </a: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Apotheke</a:t>
            </a:r>
            <a:endParaRPr lang="fr-F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Parchemin vertical 8"/>
          <p:cNvSpPr/>
          <p:nvPr/>
        </p:nvSpPr>
        <p:spPr>
          <a:xfrm>
            <a:off x="-1" y="585217"/>
            <a:ext cx="3396135" cy="5955813"/>
          </a:xfrm>
          <a:prstGeom prst="vertic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8544272" y="2419835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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Nummer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206" y="4519545"/>
            <a:ext cx="7272528" cy="1658112"/>
          </a:xfrm>
          <a:prstGeom prst="rect">
            <a:avLst/>
          </a:prstGeom>
        </p:spPr>
      </p:pic>
      <p:pic>
        <p:nvPicPr>
          <p:cNvPr id="12" name="Picture 2" descr="http://www.lahayepesnel.fr/wp-content/uploads/2018/08/Mairie-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328" y="4869160"/>
            <a:ext cx="1124295" cy="112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255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024313" y="357189"/>
            <a:ext cx="4786312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</a:t>
            </a:r>
            <a:r>
              <a:rPr lang="fr-FR" sz="4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Bushaltestelle</a:t>
            </a:r>
            <a:endParaRPr lang="fr-FR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File:Bushaltestelle Haselhoffstraße.jpg - Wikimedia Common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11"/>
          <a:stretch/>
        </p:blipFill>
        <p:spPr bwMode="auto">
          <a:xfrm>
            <a:off x="5229337" y="1219797"/>
            <a:ext cx="2376264" cy="3414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500114" y="908720"/>
            <a:ext cx="273630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Schwimmbad</a:t>
            </a:r>
            <a:endParaRPr lang="fr-F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Museum</a:t>
            </a:r>
          </a:p>
          <a:p>
            <a:pPr>
              <a:lnSpc>
                <a:spcPct val="150000"/>
              </a:lnSpc>
            </a:pP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Hotel</a:t>
            </a:r>
            <a:endParaRPr lang="fr-F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Bank</a:t>
            </a:r>
          </a:p>
          <a:p>
            <a:pPr>
              <a:lnSpc>
                <a:spcPct val="150000"/>
              </a:lnSpc>
            </a:pP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 </a:t>
            </a: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Spielplatz</a:t>
            </a:r>
            <a:endParaRPr lang="fr-F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Rathaus</a:t>
            </a:r>
            <a:endParaRPr lang="fr-F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 Bahnhof</a:t>
            </a:r>
          </a:p>
          <a:p>
            <a:pPr>
              <a:lnSpc>
                <a:spcPct val="150000"/>
              </a:lnSpc>
            </a:pP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</a:t>
            </a: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Bushaltestelle</a:t>
            </a:r>
            <a:endParaRPr lang="fr-F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Restaurant</a:t>
            </a:r>
          </a:p>
          <a:p>
            <a:pPr>
              <a:lnSpc>
                <a:spcPct val="150000"/>
              </a:lnSpc>
            </a:pP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 </a:t>
            </a:r>
            <a:r>
              <a:rPr lang="fr-FR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arkplatz</a:t>
            </a:r>
            <a:endParaRPr lang="fr-F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Post</a:t>
            </a:r>
          </a:p>
          <a:p>
            <a:pPr>
              <a:lnSpc>
                <a:spcPct val="150000"/>
              </a:lnSpc>
            </a:pP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</a:t>
            </a: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Apotheke</a:t>
            </a:r>
            <a:endParaRPr lang="fr-F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Parchemin vertical 4"/>
          <p:cNvSpPr/>
          <p:nvPr/>
        </p:nvSpPr>
        <p:spPr>
          <a:xfrm>
            <a:off x="-1" y="585217"/>
            <a:ext cx="3396135" cy="5955813"/>
          </a:xfrm>
          <a:prstGeom prst="vertic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8544272" y="2419835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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Nummer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206" y="4519545"/>
            <a:ext cx="7272528" cy="1658112"/>
          </a:xfrm>
          <a:prstGeom prst="rect">
            <a:avLst/>
          </a:prstGeom>
        </p:spPr>
      </p:pic>
      <p:pic>
        <p:nvPicPr>
          <p:cNvPr id="9" name="Picture 2" descr="http://www.lahayepesnel.fr/wp-content/uploads/2018/08/Mairie-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328" y="4869160"/>
            <a:ext cx="1124295" cy="112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Pierre\Desktop\innen_optimier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289" y="1268760"/>
            <a:ext cx="4784200" cy="3200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3723489" y="369527"/>
            <a:ext cx="4786312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</a:t>
            </a:r>
            <a:r>
              <a:rPr lang="fr-FR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Apotheke</a:t>
            </a:r>
            <a:endParaRPr lang="fr-FR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00114" y="908720"/>
            <a:ext cx="273630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Schwimmbad</a:t>
            </a:r>
            <a:endParaRPr lang="fr-F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Museum</a:t>
            </a:r>
          </a:p>
          <a:p>
            <a:pPr>
              <a:lnSpc>
                <a:spcPct val="150000"/>
              </a:lnSpc>
            </a:pP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Hotel</a:t>
            </a:r>
            <a:endParaRPr lang="fr-F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Bank</a:t>
            </a:r>
          </a:p>
          <a:p>
            <a:pPr>
              <a:lnSpc>
                <a:spcPct val="150000"/>
              </a:lnSpc>
            </a:pP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 </a:t>
            </a: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Spielplatz</a:t>
            </a:r>
            <a:endParaRPr lang="fr-F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Rathaus</a:t>
            </a:r>
            <a:endParaRPr lang="fr-F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 Bahnhof</a:t>
            </a:r>
          </a:p>
          <a:p>
            <a:pPr>
              <a:lnSpc>
                <a:spcPct val="150000"/>
              </a:lnSpc>
            </a:pP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</a:t>
            </a: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Bushaltestelle</a:t>
            </a:r>
            <a:endParaRPr lang="fr-F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Restaurant</a:t>
            </a:r>
          </a:p>
          <a:p>
            <a:pPr>
              <a:lnSpc>
                <a:spcPct val="150000"/>
              </a:lnSpc>
            </a:pP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 </a:t>
            </a:r>
            <a:r>
              <a:rPr lang="fr-FR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arkplatz</a:t>
            </a:r>
            <a:endParaRPr lang="fr-F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Post</a:t>
            </a:r>
          </a:p>
          <a:p>
            <a:pPr>
              <a:lnSpc>
                <a:spcPct val="150000"/>
              </a:lnSpc>
            </a:pP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</a:t>
            </a: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Apotheke</a:t>
            </a:r>
            <a:endParaRPr lang="fr-F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Parchemin vertical 5"/>
          <p:cNvSpPr/>
          <p:nvPr/>
        </p:nvSpPr>
        <p:spPr>
          <a:xfrm>
            <a:off x="-1" y="585217"/>
            <a:ext cx="3396135" cy="5955813"/>
          </a:xfrm>
          <a:prstGeom prst="vertic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8544272" y="2419835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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Nummer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206" y="4519545"/>
            <a:ext cx="7272528" cy="1658112"/>
          </a:xfrm>
          <a:prstGeom prst="rect">
            <a:avLst/>
          </a:prstGeom>
        </p:spPr>
      </p:pic>
      <p:pic>
        <p:nvPicPr>
          <p:cNvPr id="10" name="Picture 2" descr="http://www.lahayepesnel.fr/wp-content/uploads/2018/08/Mairie-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328" y="4869160"/>
            <a:ext cx="1124295" cy="112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575720" y="404664"/>
            <a:ext cx="4786312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4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 </a:t>
            </a:r>
            <a:r>
              <a:rPr lang="fr-FR" sz="44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Bahnhof</a:t>
            </a:r>
            <a:endParaRPr lang="fr-FR" sz="4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2" name="Picture 4" descr="Berlin Gare Centrale La - Photo gratuite sur Pixab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6425" y="1453153"/>
            <a:ext cx="4469705" cy="2979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500114" y="908720"/>
            <a:ext cx="273630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Schwimmbad</a:t>
            </a:r>
            <a:endParaRPr lang="fr-F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Museum</a:t>
            </a:r>
          </a:p>
          <a:p>
            <a:pPr>
              <a:lnSpc>
                <a:spcPct val="150000"/>
              </a:lnSpc>
            </a:pP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Hotel</a:t>
            </a:r>
            <a:endParaRPr lang="fr-F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Bank</a:t>
            </a:r>
          </a:p>
          <a:p>
            <a:pPr>
              <a:lnSpc>
                <a:spcPct val="150000"/>
              </a:lnSpc>
            </a:pP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 </a:t>
            </a: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Spielplatz</a:t>
            </a:r>
            <a:endParaRPr lang="fr-F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Rathaus</a:t>
            </a:r>
            <a:endParaRPr lang="fr-F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 Bahnhof</a:t>
            </a:r>
          </a:p>
          <a:p>
            <a:pPr>
              <a:lnSpc>
                <a:spcPct val="150000"/>
              </a:lnSpc>
            </a:pP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</a:t>
            </a: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Bushaltestelle</a:t>
            </a:r>
            <a:endParaRPr lang="fr-F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Restaurant</a:t>
            </a:r>
          </a:p>
          <a:p>
            <a:pPr>
              <a:lnSpc>
                <a:spcPct val="150000"/>
              </a:lnSpc>
            </a:pP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 </a:t>
            </a:r>
            <a:r>
              <a:rPr lang="fr-FR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arkplatz</a:t>
            </a:r>
            <a:endParaRPr lang="fr-F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Post</a:t>
            </a:r>
          </a:p>
          <a:p>
            <a:pPr>
              <a:lnSpc>
                <a:spcPct val="150000"/>
              </a:lnSpc>
            </a:pP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</a:t>
            </a: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Apotheke</a:t>
            </a:r>
            <a:endParaRPr lang="fr-F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Parchemin vertical 5"/>
          <p:cNvSpPr/>
          <p:nvPr/>
        </p:nvSpPr>
        <p:spPr>
          <a:xfrm>
            <a:off x="-1" y="585217"/>
            <a:ext cx="3396135" cy="5955813"/>
          </a:xfrm>
          <a:prstGeom prst="vertic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8544272" y="2419835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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Nummer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206" y="4519545"/>
            <a:ext cx="7272528" cy="1658112"/>
          </a:xfrm>
          <a:prstGeom prst="rect">
            <a:avLst/>
          </a:prstGeom>
        </p:spPr>
      </p:pic>
      <p:pic>
        <p:nvPicPr>
          <p:cNvPr id="10" name="Picture 2" descr="http://www.lahayepesnel.fr/wp-content/uploads/2018/08/Mairie-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328" y="4869160"/>
            <a:ext cx="1124295" cy="112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541936" y="357189"/>
            <a:ext cx="4786312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4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 </a:t>
            </a:r>
            <a:r>
              <a:rPr lang="fr-FR" sz="44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Parkplatz</a:t>
            </a:r>
            <a:endParaRPr lang="fr-FR" sz="4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Parkplatz Schlossplatz Nord en Münster, Allemagne | JetCamp.co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447"/>
          <a:stretch/>
        </p:blipFill>
        <p:spPr bwMode="auto">
          <a:xfrm>
            <a:off x="3431703" y="1340768"/>
            <a:ext cx="5112569" cy="2956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500114" y="908720"/>
            <a:ext cx="273630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Schwimmbad</a:t>
            </a:r>
            <a:endParaRPr lang="fr-F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Museum</a:t>
            </a:r>
          </a:p>
          <a:p>
            <a:pPr>
              <a:lnSpc>
                <a:spcPct val="150000"/>
              </a:lnSpc>
            </a:pP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Hotel</a:t>
            </a:r>
            <a:endParaRPr lang="fr-F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Bank</a:t>
            </a:r>
          </a:p>
          <a:p>
            <a:pPr>
              <a:lnSpc>
                <a:spcPct val="150000"/>
              </a:lnSpc>
            </a:pP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 </a:t>
            </a: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Spielplatz</a:t>
            </a:r>
            <a:endParaRPr lang="fr-F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Rathaus</a:t>
            </a:r>
            <a:endParaRPr lang="fr-F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 Bahnhof</a:t>
            </a:r>
          </a:p>
          <a:p>
            <a:pPr>
              <a:lnSpc>
                <a:spcPct val="150000"/>
              </a:lnSpc>
            </a:pP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</a:t>
            </a: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Bushaltestelle</a:t>
            </a:r>
            <a:endParaRPr lang="fr-F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Restaurant</a:t>
            </a:r>
          </a:p>
          <a:p>
            <a:pPr>
              <a:lnSpc>
                <a:spcPct val="150000"/>
              </a:lnSpc>
            </a:pP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 </a:t>
            </a:r>
            <a:r>
              <a:rPr lang="fr-FR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arkplatz</a:t>
            </a:r>
            <a:endParaRPr lang="fr-F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Post</a:t>
            </a:r>
          </a:p>
          <a:p>
            <a:pPr>
              <a:lnSpc>
                <a:spcPct val="150000"/>
              </a:lnSpc>
            </a:pP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</a:t>
            </a: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Apotheke</a:t>
            </a:r>
            <a:endParaRPr lang="fr-F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Parchemin vertical 5"/>
          <p:cNvSpPr/>
          <p:nvPr/>
        </p:nvSpPr>
        <p:spPr>
          <a:xfrm>
            <a:off x="-1" y="585217"/>
            <a:ext cx="3396135" cy="5955813"/>
          </a:xfrm>
          <a:prstGeom prst="vertic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8544272" y="2419835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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Nummer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206" y="4519545"/>
            <a:ext cx="7272528" cy="1658112"/>
          </a:xfrm>
          <a:prstGeom prst="rect">
            <a:avLst/>
          </a:prstGeom>
        </p:spPr>
      </p:pic>
      <p:pic>
        <p:nvPicPr>
          <p:cNvPr id="10" name="Picture 2" descr="http://www.lahayepesnel.fr/wp-content/uploads/2018/08/Mairie-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328" y="4869160"/>
            <a:ext cx="1124295" cy="112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7918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3935760" y="357189"/>
            <a:ext cx="4786312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44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</a:t>
            </a:r>
            <a:r>
              <a:rPr lang="fr-FR" sz="4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44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Schwimmbad</a:t>
            </a:r>
            <a:endParaRPr lang="fr-FR" sz="44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Piscine couverte de Freistett - Rheinau Freistett | Visit Alsac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736" y="1628800"/>
            <a:ext cx="473652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500114" y="908720"/>
            <a:ext cx="273630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Schwimmbad</a:t>
            </a:r>
            <a:endParaRPr lang="fr-F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Museum</a:t>
            </a:r>
          </a:p>
          <a:p>
            <a:pPr>
              <a:lnSpc>
                <a:spcPct val="150000"/>
              </a:lnSpc>
            </a:pP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Hotel</a:t>
            </a:r>
            <a:endParaRPr lang="fr-F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Bank</a:t>
            </a:r>
          </a:p>
          <a:p>
            <a:pPr>
              <a:lnSpc>
                <a:spcPct val="150000"/>
              </a:lnSpc>
            </a:pP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 </a:t>
            </a: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Spielplatz</a:t>
            </a:r>
            <a:endParaRPr lang="fr-F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Rathaus</a:t>
            </a:r>
            <a:endParaRPr lang="fr-F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 Bahnhof</a:t>
            </a:r>
          </a:p>
          <a:p>
            <a:pPr>
              <a:lnSpc>
                <a:spcPct val="150000"/>
              </a:lnSpc>
            </a:pP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</a:t>
            </a: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Bushaltestelle</a:t>
            </a:r>
            <a:endParaRPr lang="fr-F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Restaurant</a:t>
            </a:r>
          </a:p>
          <a:p>
            <a:pPr>
              <a:lnSpc>
                <a:spcPct val="150000"/>
              </a:lnSpc>
            </a:pP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 </a:t>
            </a:r>
            <a:r>
              <a:rPr lang="fr-FR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arkplatz</a:t>
            </a:r>
            <a:endParaRPr lang="fr-F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Post</a:t>
            </a:r>
          </a:p>
          <a:p>
            <a:pPr>
              <a:lnSpc>
                <a:spcPct val="150000"/>
              </a:lnSpc>
            </a:pP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</a:t>
            </a: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Apotheke</a:t>
            </a:r>
            <a:endParaRPr lang="fr-F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Parchemin vertical 4"/>
          <p:cNvSpPr/>
          <p:nvPr/>
        </p:nvSpPr>
        <p:spPr>
          <a:xfrm>
            <a:off x="-1" y="585217"/>
            <a:ext cx="3396135" cy="5955813"/>
          </a:xfrm>
          <a:prstGeom prst="vertic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8544272" y="2419835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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Nummer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206" y="4519545"/>
            <a:ext cx="7272528" cy="1658112"/>
          </a:xfrm>
          <a:prstGeom prst="rect">
            <a:avLst/>
          </a:prstGeom>
        </p:spPr>
      </p:pic>
      <p:pic>
        <p:nvPicPr>
          <p:cNvPr id="9" name="Picture 2" descr="http://www.lahayepesnel.fr/wp-content/uploads/2018/08/Mairie-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328" y="4869160"/>
            <a:ext cx="1124295" cy="112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Thème11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Thème Offic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oo many files design templat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hème Offic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Thème11</Template>
  <TotalTime>245</TotalTime>
  <Words>712</Words>
  <Application>Microsoft Office PowerPoint</Application>
  <PresentationFormat>Grand écran</PresentationFormat>
  <Paragraphs>264</Paragraphs>
  <Slides>28</Slides>
  <Notes>21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28</vt:i4>
      </vt:variant>
    </vt:vector>
  </HeadingPairs>
  <TitlesOfParts>
    <vt:vector size="35" baseType="lpstr">
      <vt:lpstr>Arial</vt:lpstr>
      <vt:lpstr>Calibri</vt:lpstr>
      <vt:lpstr>Times New Roman</vt:lpstr>
      <vt:lpstr>Trebuchet MS</vt:lpstr>
      <vt:lpstr>Wingdings 3</vt:lpstr>
      <vt:lpstr>Thème11</vt:lpstr>
      <vt:lpstr>1_Too many files design template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Utilisateur Windows</dc:creator>
  <cp:lastModifiedBy>PB</cp:lastModifiedBy>
  <cp:revision>42</cp:revision>
  <dcterms:created xsi:type="dcterms:W3CDTF">2010-08-09T08:19:36Z</dcterms:created>
  <dcterms:modified xsi:type="dcterms:W3CDTF">2022-02-08T06:28:24Z</dcterms:modified>
</cp:coreProperties>
</file>