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1"/>
  </p:notesMasterIdLst>
  <p:sldIdLst>
    <p:sldId id="256" r:id="rId2"/>
    <p:sldId id="319" r:id="rId3"/>
    <p:sldId id="257" r:id="rId4"/>
    <p:sldId id="271" r:id="rId5"/>
    <p:sldId id="269" r:id="rId6"/>
    <p:sldId id="258" r:id="rId7"/>
    <p:sldId id="317" r:id="rId8"/>
    <p:sldId id="259" r:id="rId9"/>
    <p:sldId id="315" r:id="rId10"/>
    <p:sldId id="316" r:id="rId11"/>
    <p:sldId id="264" r:id="rId12"/>
    <p:sldId id="265" r:id="rId13"/>
    <p:sldId id="321" r:id="rId14"/>
    <p:sldId id="266" r:id="rId15"/>
    <p:sldId id="320" r:id="rId16"/>
    <p:sldId id="273" r:id="rId17"/>
    <p:sldId id="274" r:id="rId18"/>
    <p:sldId id="306" r:id="rId19"/>
    <p:sldId id="307" r:id="rId20"/>
    <p:sldId id="308" r:id="rId21"/>
    <p:sldId id="322" r:id="rId22"/>
    <p:sldId id="305" r:id="rId23"/>
    <p:sldId id="324" r:id="rId24"/>
    <p:sldId id="325" r:id="rId25"/>
    <p:sldId id="326" r:id="rId26"/>
    <p:sldId id="327" r:id="rId27"/>
    <p:sldId id="328" r:id="rId28"/>
    <p:sldId id="329" r:id="rId29"/>
    <p:sldId id="323" r:id="rId3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 varScale="1">
        <p:scale>
          <a:sx n="109" d="100"/>
          <a:sy n="109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FF0E9A-5865-48D4-8021-DDF798B10779}" type="datetimeFigureOut">
              <a:rPr lang="fr-FR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08148-D868-41D3-B93E-03C7BBA527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92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2F801-C4CF-411E-8D0C-3DA7BF509C9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1852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83841-735E-4934-95D0-8FD26D52A0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587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A84CE-1149-4BBF-AA47-B8F5D852A70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183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83841-735E-4934-95D0-8FD26D52A0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6510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6E031-44D0-4D26-927E-FEEA416D265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4332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5C41B-81F1-4C93-9DD1-AF5C5441F4E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7973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6423D-CE49-4A36-89F6-70018755148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652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07C0E-226B-4535-A0DC-AF163FC730B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34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816E7-1E0E-4253-B81B-ED4B620F274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7476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41EC1-E890-41FE-B385-A28ACE14ACC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1944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41EC1-E890-41FE-B385-A28ACE14ACC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92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C911B-22DD-4352-AFDC-0CC44FCCE5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545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252B7-D4E2-43F3-892F-54CD3EE61E6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516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83841-735E-4934-95D0-8FD26D52A00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723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8CDFC-9E98-4697-8CC6-664F78412C6D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00F8547-DCA0-479D-BAB8-E7D0FF9988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2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396D1-88D5-4236-A9E9-78CCD711027A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52E92-F82B-440D-9378-9BAAA91BBC8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B667B-B39E-4587-9344-7D5CB2CB34BC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749C2-7C25-4B87-B5F1-E66F19636B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F0F01-FDB3-4738-8734-20FD8933D4F5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5F421-6B3C-4382-AF04-BD12857F69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863C1859-A65C-482B-857F-0BB0B89ECD4E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14556F5-8A1E-45E3-961F-7DC6A87102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0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E0F74-B874-4FC5-BEDA-A908AF11F7A6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17B8D-78D7-468D-AA7B-6230283DFC5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4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97AB3-5FD0-4745-88DC-E9FEBC0C7217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6CDC-A443-4027-B2B1-C407F8E06D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1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E5C06-2DC4-4D1F-8AC9-F230EA5B71F0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5E88E-5E34-4155-B1F4-8317533E60E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6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341B0-554B-4977-9159-00A4A49BC8C8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9CB4C-1B66-473E-93C3-FA36E5DB6BC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6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6C1B-8EE2-4017-B715-66DB43CCC59C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B876C-1D95-486E-AA6E-0120B708F0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32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D31B6-8123-45A4-B51E-E526E4B8C4D4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D2BD3-D4A7-4734-83A5-83AFAB231C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F0544E-045B-4ECE-94BA-8DCE47CE33C5}" type="datetimeFigureOut">
              <a:rPr lang="fr-FR" smtClean="0"/>
              <a:pPr>
                <a:defRPr/>
              </a:pPr>
              <a:t>15/03/2022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2B4FDC0E-B256-4051-AF17-AE4D47CAA9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7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jpeg"/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19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3.wdp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3.jpeg"/><Relationship Id="rId10" Type="http://schemas.openxmlformats.org/officeDocument/2006/relationships/image" Target="../media/image29.jpeg"/><Relationship Id="rId4" Type="http://schemas.openxmlformats.org/officeDocument/2006/relationships/image" Target="../media/image12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08720"/>
            <a:ext cx="3359696" cy="441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772816"/>
            <a:ext cx="5433531" cy="29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548680"/>
            <a:ext cx="5736320" cy="3814043"/>
          </a:xfrm>
          <a:prstGeom prst="rect">
            <a:avLst/>
          </a:prstGeom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4799856" y="5301208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ie Pizza</a:t>
            </a:r>
            <a:endParaRPr lang="fr-F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oneTexte 4"/>
          <p:cNvSpPr txBox="1">
            <a:spLocks noChangeArrowheads="1"/>
          </p:cNvSpPr>
          <p:nvPr/>
        </p:nvSpPr>
        <p:spPr bwMode="auto">
          <a:xfrm>
            <a:off x="5303912" y="5373216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die Cola</a:t>
            </a:r>
          </a:p>
        </p:txBody>
      </p:sp>
      <p:pic>
        <p:nvPicPr>
          <p:cNvPr id="12291" name="Picture 4" descr="C:\Utilisateurs\Pierre\Desktop\21h9i3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912" y="1261286"/>
            <a:ext cx="15605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comps.fotosearch.com/comp/UNR/UNR196/nahaufnahme-glas-limonade_~u11172162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ZoneTexte 5"/>
          <p:cNvSpPr txBox="1">
            <a:spLocks noChangeArrowheads="1"/>
          </p:cNvSpPr>
          <p:nvPr/>
        </p:nvSpPr>
        <p:spPr bwMode="auto">
          <a:xfrm>
            <a:off x="5015880" y="5445224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die </a:t>
            </a:r>
            <a:r>
              <a:rPr lang="fr-FR" sz="3200" b="1" dirty="0" err="1">
                <a:solidFill>
                  <a:srgbClr val="FF0000"/>
                </a:solidFill>
                <a:latin typeface="Calibri" pitchFamily="34" charset="0"/>
              </a:rPr>
              <a:t>Limo</a:t>
            </a:r>
            <a:endParaRPr lang="fr-F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764704"/>
            <a:ext cx="3578708" cy="35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comps.fotosearch.com/comp/UNR/UNR196/nahaufnahme-glas-limonade_~u11172162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ZoneTexte 5"/>
          <p:cNvSpPr txBox="1">
            <a:spLocks noChangeArrowheads="1"/>
          </p:cNvSpPr>
          <p:nvPr/>
        </p:nvSpPr>
        <p:spPr bwMode="auto">
          <a:xfrm>
            <a:off x="4367808" y="5373216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Calibri" pitchFamily="34" charset="0"/>
              </a:rPr>
              <a:t>Der </a:t>
            </a:r>
            <a:r>
              <a:rPr lang="fr-FR" sz="3200" b="1" dirty="0" err="1" smtClean="0">
                <a:solidFill>
                  <a:srgbClr val="0070C0"/>
                </a:solidFill>
                <a:latin typeface="Calibri" pitchFamily="34" charset="0"/>
              </a:rPr>
              <a:t>Apfelsaft</a:t>
            </a:r>
            <a:endParaRPr lang="fr-FR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70" y="836712"/>
            <a:ext cx="1218399" cy="3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4367808" y="5373216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>
                <a:solidFill>
                  <a:srgbClr val="00B050"/>
                </a:solidFill>
                <a:latin typeface="Calibri" pitchFamily="34" charset="0"/>
              </a:rPr>
              <a:t>das Mineralwasser</a:t>
            </a:r>
          </a:p>
        </p:txBody>
      </p:sp>
      <p:pic>
        <p:nvPicPr>
          <p:cNvPr id="1024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268760"/>
            <a:ext cx="2437062" cy="27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comps.fotosearch.com/comp/UNR/UNR196/nahaufnahme-glas-limonade_~u11172162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39" name="ZoneTexte 5"/>
          <p:cNvSpPr txBox="1">
            <a:spLocks noChangeArrowheads="1"/>
          </p:cNvSpPr>
          <p:nvPr/>
        </p:nvSpPr>
        <p:spPr bwMode="auto">
          <a:xfrm>
            <a:off x="4300351" y="5373216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ie </a:t>
            </a:r>
            <a:r>
              <a:rPr lang="fr-FR" sz="3200" b="1" dirty="0" err="1" smtClean="0">
                <a:solidFill>
                  <a:srgbClr val="FF0000"/>
                </a:solidFill>
                <a:latin typeface="Calibri" pitchFamily="34" charset="0"/>
              </a:rPr>
              <a:t>Apfelschorle</a:t>
            </a:r>
            <a:endParaRPr lang="fr-F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33451"/>
          <a:stretch/>
        </p:blipFill>
        <p:spPr>
          <a:xfrm>
            <a:off x="5447928" y="764704"/>
            <a:ext cx="12241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2"/>
          <p:cNvSpPr txBox="1">
            <a:spLocks/>
          </p:cNvSpPr>
          <p:nvPr/>
        </p:nvSpPr>
        <p:spPr>
          <a:xfrm>
            <a:off x="708590" y="5379129"/>
            <a:ext cx="9491866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esse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gern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….. / </a:t>
            </a:r>
            <a:r>
              <a:rPr lang="fr-FR" sz="41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ch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mag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 / Mir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schmeckt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  <a:endParaRPr lang="fr-FR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865908" y="1602601"/>
            <a:ext cx="25820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die </a:t>
            </a:r>
            <a:r>
              <a:rPr lang="fr-FR" sz="2800" b="1" dirty="0" err="1" smtClean="0">
                <a:solidFill>
                  <a:srgbClr val="FF0000"/>
                </a:solidFill>
                <a:latin typeface="Calibri" pitchFamily="34" charset="0"/>
              </a:rPr>
              <a:t>Bratwurst</a:t>
            </a:r>
            <a:endParaRPr lang="fr-F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8793649" y="3736467"/>
            <a:ext cx="3098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Die Pizza</a:t>
            </a:r>
            <a:endParaRPr lang="fr-F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-142081" y="3736467"/>
            <a:ext cx="2891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B050"/>
                </a:solidFill>
                <a:latin typeface="Calibri" pitchFamily="34" charset="0"/>
              </a:rPr>
              <a:t>Das</a:t>
            </a:r>
            <a:r>
              <a:rPr lang="fr-FR" sz="2800" b="1" dirty="0" smtClean="0">
                <a:solidFill>
                  <a:srgbClr val="00B050"/>
                </a:solidFill>
                <a:latin typeface="Calibri" pitchFamily="34" charset="0"/>
              </a:rPr>
              <a:t> Wiener </a:t>
            </a:r>
            <a:r>
              <a:rPr lang="fr-FR" sz="2800" b="1" dirty="0" err="1" smtClean="0">
                <a:solidFill>
                  <a:srgbClr val="00B050"/>
                </a:solidFill>
                <a:latin typeface="Calibri" pitchFamily="34" charset="0"/>
              </a:rPr>
              <a:t>Schnitzel</a:t>
            </a:r>
            <a:endParaRPr lang="fr-FR" sz="28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231904" y="1602601"/>
            <a:ext cx="381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</a:rPr>
              <a:t>er </a:t>
            </a:r>
            <a:r>
              <a:rPr lang="fr-FR" sz="2800" b="1" dirty="0" err="1" smtClean="0">
                <a:solidFill>
                  <a:srgbClr val="0070C0"/>
                </a:solidFill>
                <a:latin typeface="Calibri" pitchFamily="34" charset="0"/>
              </a:rPr>
              <a:t>Kartoffelsalat</a:t>
            </a:r>
            <a:endParaRPr lang="fr-F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396924" y="3736467"/>
            <a:ext cx="32017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</a:rPr>
              <a:t>der Hamburger</a:t>
            </a:r>
            <a:endParaRPr lang="fr-F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8680453" y="1600744"/>
            <a:ext cx="3511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ie </a:t>
            </a:r>
            <a:r>
              <a:rPr lang="fr-FR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Frikadellen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47328" y="1602601"/>
            <a:ext cx="3098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die </a:t>
            </a:r>
            <a:r>
              <a:rPr lang="fr-FR" sz="2800" b="1" dirty="0" err="1">
                <a:solidFill>
                  <a:srgbClr val="FF0000"/>
                </a:solidFill>
                <a:latin typeface="Calibri" pitchFamily="34" charset="0"/>
              </a:rPr>
              <a:t>Currywurst</a:t>
            </a:r>
            <a:endParaRPr lang="fr-F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713047" y="3736467"/>
            <a:ext cx="25820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</a:rPr>
              <a:t>er </a:t>
            </a:r>
            <a:r>
              <a:rPr lang="fr-FR" sz="2800" b="1" dirty="0" err="1" smtClean="0">
                <a:solidFill>
                  <a:srgbClr val="0070C0"/>
                </a:solidFill>
                <a:latin typeface="Calibri" pitchFamily="34" charset="0"/>
              </a:rPr>
              <a:t>Döner</a:t>
            </a:r>
            <a:endParaRPr lang="fr-F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6"/>
          <a:stretch/>
        </p:blipFill>
        <p:spPr bwMode="auto">
          <a:xfrm>
            <a:off x="9473250" y="377570"/>
            <a:ext cx="1768140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92" y="511286"/>
            <a:ext cx="1944795" cy="10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62" y="2291920"/>
            <a:ext cx="1651228" cy="13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3164" y="4890176"/>
            <a:ext cx="1798836" cy="1967824"/>
          </a:xfrm>
          <a:prstGeom prst="rect">
            <a:avLst/>
          </a:prstGeom>
        </p:spPr>
      </p:pic>
      <p:pic>
        <p:nvPicPr>
          <p:cNvPr id="17429" name="Image 27" descr="faim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65930" y="5411679"/>
            <a:ext cx="771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" y="428433"/>
            <a:ext cx="2088232" cy="99949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9139"/>
          <a:stretch/>
        </p:blipFill>
        <p:spPr>
          <a:xfrm>
            <a:off x="223730" y="2123964"/>
            <a:ext cx="2160240" cy="138571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405725"/>
            <a:ext cx="2160240" cy="125154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37" y="422020"/>
            <a:ext cx="1764126" cy="110257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29" y="2438187"/>
            <a:ext cx="1684462" cy="111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76" y="2132856"/>
            <a:ext cx="1913093" cy="21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415940" y="4317890"/>
            <a:ext cx="3860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Calibri" pitchFamily="34" charset="0"/>
              </a:rPr>
              <a:t>das</a:t>
            </a:r>
            <a:r>
              <a:rPr lang="fr-FR" sz="28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800" b="1" dirty="0" err="1">
                <a:solidFill>
                  <a:srgbClr val="00B050"/>
                </a:solidFill>
                <a:latin typeface="Calibri" pitchFamily="34" charset="0"/>
              </a:rPr>
              <a:t>Mineralwasser</a:t>
            </a:r>
            <a:endParaRPr lang="fr-FR" sz="28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134737" y="2478144"/>
            <a:ext cx="2481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die </a:t>
            </a:r>
            <a:r>
              <a:rPr lang="fr-FR" sz="2800" b="1" dirty="0" err="1">
                <a:solidFill>
                  <a:srgbClr val="FF0000"/>
                </a:solidFill>
                <a:latin typeface="Calibri" pitchFamily="34" charset="0"/>
              </a:rPr>
              <a:t>Limo</a:t>
            </a:r>
            <a:endParaRPr lang="fr-F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841044" y="2491926"/>
            <a:ext cx="3446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Calibri" pitchFamily="34" charset="0"/>
              </a:rPr>
              <a:t>der </a:t>
            </a:r>
            <a:r>
              <a:rPr lang="fr-FR" sz="2800" b="1" dirty="0" err="1">
                <a:solidFill>
                  <a:srgbClr val="0070C0"/>
                </a:solidFill>
                <a:latin typeface="Calibri" pitchFamily="34" charset="0"/>
              </a:rPr>
              <a:t>Apfelsaft</a:t>
            </a:r>
            <a:endParaRPr lang="fr-FR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969256" y="4304108"/>
            <a:ext cx="3446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</a:rPr>
              <a:t>Die </a:t>
            </a:r>
            <a:r>
              <a:rPr lang="fr-FR" sz="2800" b="1" dirty="0" err="1" smtClean="0">
                <a:solidFill>
                  <a:srgbClr val="FF0000"/>
                </a:solidFill>
                <a:latin typeface="Calibri" pitchFamily="34" charset="0"/>
              </a:rPr>
              <a:t>Apfelschorle</a:t>
            </a:r>
            <a:endParaRPr lang="fr-FR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730720" y="2458270"/>
            <a:ext cx="3446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die Cola</a:t>
            </a:r>
          </a:p>
        </p:txBody>
      </p:sp>
      <p:pic>
        <p:nvPicPr>
          <p:cNvPr id="18445" name="Picture 4" descr="C:\Utilisateurs\Pierre\Desktop\21h9i3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6320" y="512995"/>
            <a:ext cx="9509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73" y="140423"/>
            <a:ext cx="865479" cy="24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r="28606"/>
          <a:stretch/>
        </p:blipFill>
        <p:spPr bwMode="auto">
          <a:xfrm>
            <a:off x="2423592" y="175706"/>
            <a:ext cx="1008112" cy="22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3164" y="4850122"/>
            <a:ext cx="1798836" cy="2044467"/>
          </a:xfrm>
          <a:prstGeom prst="rect">
            <a:avLst/>
          </a:prstGeom>
        </p:spPr>
      </p:pic>
      <p:pic>
        <p:nvPicPr>
          <p:cNvPr id="18444" name="Image 14" descr="soif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06806" y="5489915"/>
            <a:ext cx="838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33451"/>
          <a:stretch/>
        </p:blipFill>
        <p:spPr>
          <a:xfrm>
            <a:off x="3999766" y="2252018"/>
            <a:ext cx="723599" cy="2213362"/>
          </a:xfrm>
          <a:prstGeom prst="rect">
            <a:avLst/>
          </a:prstGeom>
        </p:spPr>
      </p:pic>
      <p:sp>
        <p:nvSpPr>
          <p:cNvPr id="19" name="Titre 2"/>
          <p:cNvSpPr txBox="1">
            <a:spLocks/>
          </p:cNvSpPr>
          <p:nvPr/>
        </p:nvSpPr>
        <p:spPr>
          <a:xfrm>
            <a:off x="708590" y="5379129"/>
            <a:ext cx="9851906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trinke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gern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….. / </a:t>
            </a:r>
            <a:r>
              <a:rPr lang="fr-FR" sz="4100" b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ch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mag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 / Mir </a:t>
            </a:r>
            <a:r>
              <a:rPr lang="fr-FR" sz="41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schmeckt</a:t>
            </a:r>
            <a:r>
              <a:rPr lang="fr-FR" sz="41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  <a:endParaRPr lang="fr-FR" sz="41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44" y="1988840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95812" y="4509120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210456" y="607517"/>
            <a:ext cx="403225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800" b="1" dirty="0" err="1">
                <a:latin typeface="Calibri" panose="020F0502020204030204" pitchFamily="34" charset="0"/>
              </a:rPr>
              <a:t>d</a:t>
            </a:r>
            <a:r>
              <a:rPr lang="fr-FR" sz="2800" b="1" dirty="0" err="1" smtClean="0">
                <a:latin typeface="Calibri" panose="020F0502020204030204" pitchFamily="34" charset="0"/>
              </a:rPr>
              <a:t>as</a:t>
            </a:r>
            <a:r>
              <a:rPr lang="fr-FR" sz="2800" b="1" dirty="0" smtClean="0">
                <a:latin typeface="Calibri" panose="020F0502020204030204" pitchFamily="34" charset="0"/>
              </a:rPr>
              <a:t> Wiener </a:t>
            </a:r>
            <a:r>
              <a:rPr lang="fr-FR" sz="2800" b="1" dirty="0" err="1" smtClean="0">
                <a:latin typeface="Calibri" panose="020F0502020204030204" pitchFamily="34" charset="0"/>
              </a:rPr>
              <a:t>Schnitzel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der </a:t>
            </a:r>
            <a:r>
              <a:rPr lang="fr-FR" sz="2800" b="1" dirty="0" smtClean="0">
                <a:latin typeface="Calibri" panose="020F0502020204030204" pitchFamily="34" charset="0"/>
              </a:rPr>
              <a:t>Hamburger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die </a:t>
            </a:r>
            <a:r>
              <a:rPr lang="fr-FR" sz="2800" b="1" dirty="0" err="1" smtClean="0">
                <a:latin typeface="Calibri" panose="020F0502020204030204" pitchFamily="34" charset="0"/>
              </a:rPr>
              <a:t>Currywurst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der </a:t>
            </a:r>
            <a:r>
              <a:rPr lang="fr-FR" sz="2800" b="1" dirty="0" err="1" smtClean="0">
                <a:latin typeface="Calibri" panose="020F0502020204030204" pitchFamily="34" charset="0"/>
              </a:rPr>
              <a:t>Döner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die </a:t>
            </a:r>
            <a:r>
              <a:rPr lang="fr-FR" sz="2800" b="1" dirty="0" err="1" smtClean="0">
                <a:latin typeface="Calibri" panose="020F0502020204030204" pitchFamily="34" charset="0"/>
              </a:rPr>
              <a:t>Bratwurst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die </a:t>
            </a:r>
            <a:r>
              <a:rPr lang="fr-FR" sz="2800" b="1" dirty="0" err="1" smtClean="0">
                <a:latin typeface="Calibri" panose="020F0502020204030204" pitchFamily="34" charset="0"/>
              </a:rPr>
              <a:t>Frikadellen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</a:t>
            </a:r>
            <a:r>
              <a:rPr lang="fr-FR" sz="2800" b="1" dirty="0" smtClean="0">
                <a:latin typeface="Calibri" panose="020F0502020204030204" pitchFamily="34" charset="0"/>
              </a:rPr>
              <a:t>ie Pizza</a:t>
            </a:r>
            <a:endParaRPr lang="fr-FR" sz="28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FR" sz="2800" b="1" dirty="0">
                <a:latin typeface="Calibri" panose="020F0502020204030204" pitchFamily="34" charset="0"/>
              </a:rPr>
              <a:t>der </a:t>
            </a:r>
            <a:r>
              <a:rPr lang="fr-FR" sz="2800" b="1" dirty="0" err="1" smtClean="0">
                <a:latin typeface="Calibri" panose="020F0502020204030204" pitchFamily="34" charset="0"/>
              </a:rPr>
              <a:t>Kartoffelsalat</a:t>
            </a:r>
            <a:endParaRPr lang="fr-FR" sz="28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fr-FR" sz="2800" b="1" dirty="0">
              <a:latin typeface="Calibri" panose="020F050202020403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640950" y="1627935"/>
            <a:ext cx="1427906" cy="1080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739320" y="2618748"/>
            <a:ext cx="1329536" cy="910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620303" y="1763787"/>
            <a:ext cx="1374830" cy="2245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739320" y="4911446"/>
            <a:ext cx="1255813" cy="6779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644412" y="1141071"/>
            <a:ext cx="1376053" cy="9737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7865420" y="1196753"/>
            <a:ext cx="848422" cy="10125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7521419" y="3757735"/>
            <a:ext cx="1192423" cy="4335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7703380" y="5175536"/>
            <a:ext cx="983904" cy="3285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13" y="2137988"/>
            <a:ext cx="1783074" cy="10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6"/>
          <a:stretch/>
        </p:blipFill>
        <p:spPr bwMode="auto">
          <a:xfrm>
            <a:off x="9107917" y="3451454"/>
            <a:ext cx="1768140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40" y="3527041"/>
            <a:ext cx="1651228" cy="133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9"/>
          <a:stretch/>
        </p:blipFill>
        <p:spPr>
          <a:xfrm>
            <a:off x="9107917" y="472046"/>
            <a:ext cx="1812619" cy="9994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9139"/>
          <a:stretch/>
        </p:blipFill>
        <p:spPr>
          <a:xfrm>
            <a:off x="8878003" y="1688045"/>
            <a:ext cx="2160240" cy="138571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49" y="357061"/>
            <a:ext cx="2160240" cy="125154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54" y="4911445"/>
            <a:ext cx="1764126" cy="110257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40" y="5275330"/>
            <a:ext cx="1684462" cy="111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66" y="-7585"/>
            <a:ext cx="5222035" cy="6858000"/>
          </a:xfrm>
          <a:prstGeom prst="rect">
            <a:avLst/>
          </a:prstGeom>
        </p:spPr>
      </p:pic>
      <p:pic>
        <p:nvPicPr>
          <p:cNvPr id="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2101" y="54470"/>
            <a:ext cx="1358304" cy="135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5807968" y="3421415"/>
            <a:ext cx="482453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Was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kostet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eine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Bratwurst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fr-FR" sz="32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Und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eine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2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Currywurst</a:t>
            </a:r>
            <a:r>
              <a:rPr lang="fr-F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? …</a:t>
            </a:r>
            <a:endParaRPr lang="fr-FR" sz="3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6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295776" y="1052736"/>
            <a:ext cx="403225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latin typeface="Calibri" panose="020F0502020204030204" pitchFamily="34" charset="0"/>
              </a:rPr>
              <a:t>die </a:t>
            </a:r>
            <a:r>
              <a:rPr lang="fr-FR" sz="3200" b="1" dirty="0" err="1">
                <a:latin typeface="Calibri" panose="020F0502020204030204" pitchFamily="34" charset="0"/>
              </a:rPr>
              <a:t>Limo</a:t>
            </a: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3200" b="1" dirty="0">
                <a:latin typeface="Calibri" panose="020F0502020204030204" pitchFamily="34" charset="0"/>
              </a:rPr>
              <a:t>d</a:t>
            </a:r>
            <a:r>
              <a:rPr lang="fr-FR" sz="3200" b="1" dirty="0" smtClean="0">
                <a:latin typeface="Calibri" panose="020F0502020204030204" pitchFamily="34" charset="0"/>
              </a:rPr>
              <a:t>ie </a:t>
            </a:r>
            <a:r>
              <a:rPr lang="fr-FR" sz="3200" b="1" dirty="0" err="1" smtClean="0">
                <a:latin typeface="Calibri" panose="020F0502020204030204" pitchFamily="34" charset="0"/>
              </a:rPr>
              <a:t>Apfelschorle</a:t>
            </a: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3200" b="1" dirty="0" err="1">
                <a:latin typeface="Calibri" panose="020F0502020204030204" pitchFamily="34" charset="0"/>
              </a:rPr>
              <a:t>das</a:t>
            </a:r>
            <a:r>
              <a:rPr lang="fr-FR" sz="3200" b="1" dirty="0">
                <a:latin typeface="Calibri" panose="020F0502020204030204" pitchFamily="34" charset="0"/>
              </a:rPr>
              <a:t> </a:t>
            </a:r>
            <a:r>
              <a:rPr lang="fr-FR" sz="3200" b="1" dirty="0" err="1">
                <a:latin typeface="Calibri" panose="020F0502020204030204" pitchFamily="34" charset="0"/>
              </a:rPr>
              <a:t>Mineralwasser</a:t>
            </a: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3200" b="1" dirty="0">
                <a:latin typeface="Calibri" panose="020F0502020204030204" pitchFamily="34" charset="0"/>
              </a:rPr>
              <a:t>die Cola</a:t>
            </a:r>
          </a:p>
          <a:p>
            <a:pPr algn="ctr">
              <a:defRPr/>
            </a:pP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3200" b="1" dirty="0">
                <a:latin typeface="Calibri" panose="020F0502020204030204" pitchFamily="34" charset="0"/>
              </a:rPr>
              <a:t>der </a:t>
            </a:r>
            <a:r>
              <a:rPr lang="fr-FR" sz="3200" b="1" dirty="0" err="1">
                <a:latin typeface="Calibri" panose="020F0502020204030204" pitchFamily="34" charset="0"/>
              </a:rPr>
              <a:t>Apfelsaft</a:t>
            </a:r>
            <a:endParaRPr lang="fr-FR" sz="32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fr-FR" sz="3200" b="1" dirty="0">
              <a:latin typeface="Calibri" panose="020F050202020403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519096" y="1052736"/>
            <a:ext cx="1800225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928974" y="2454177"/>
            <a:ext cx="842510" cy="4476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519096" y="5301208"/>
            <a:ext cx="1496784" cy="1892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7451188" y="4373627"/>
            <a:ext cx="1223963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8" name="Picture 4" descr="C:\Utilisateurs\Pierre\Desktop\21h9i3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0" y="4258470"/>
            <a:ext cx="95091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6419"/>
          <a:stretch/>
        </p:blipFill>
        <p:spPr bwMode="auto">
          <a:xfrm>
            <a:off x="2328455" y="188640"/>
            <a:ext cx="1152128" cy="228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42" y="4036864"/>
            <a:ext cx="773155" cy="22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76" y="1124726"/>
            <a:ext cx="1809190" cy="20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H="1">
            <a:off x="8122164" y="2628901"/>
            <a:ext cx="1038226" cy="7207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33451"/>
          <a:stretch/>
        </p:blipFill>
        <p:spPr>
          <a:xfrm>
            <a:off x="3162214" y="2257990"/>
            <a:ext cx="713763" cy="2183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9376" y="3326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14" descr="soif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552" y="4221088"/>
            <a:ext cx="838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7" descr="faim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005" y="1866426"/>
            <a:ext cx="771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3372886" y="1384433"/>
            <a:ext cx="949186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esse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gern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…..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mag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Mir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schmeckt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  <a:endParaRPr lang="fr-FR" sz="3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3372886" y="3573016"/>
            <a:ext cx="949186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trinke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gern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…..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Ich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mag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Mir </a:t>
            </a:r>
            <a:r>
              <a:rPr lang="fr-FR" sz="36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schmeckt</a:t>
            </a:r>
            <a:r>
              <a:rPr lang="fr-FR" sz="36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…</a:t>
            </a:r>
            <a:endParaRPr lang="fr-FR" sz="36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87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3281" y="611316"/>
            <a:ext cx="1047665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 pronoms personnels au datif </a:t>
            </a:r>
            <a:r>
              <a:rPr lang="fr-F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7924" y="1268760"/>
            <a:ext cx="109406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Certains verbes, qui désignent le bénéficiaire d’une action, ont un complément au             , comme par exemple les verbes 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6219" y="1761203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DATIF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63552" y="2466464"/>
            <a:ext cx="10476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anken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remercier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elfen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aider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schmecken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plaire (au goût)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639616" y="4797153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Die Pizza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schmeckt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0497" y="4797152"/>
            <a:ext cx="88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MIR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22201" y="4797152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(première personne)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639616" y="5361427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helfe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23792" y="5361425"/>
            <a:ext cx="782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IR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22201" y="5361426"/>
            <a:ext cx="4464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(deuxième personne)  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99864" y="-52334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èche courbée vers la droite 28"/>
          <p:cNvSpPr/>
          <p:nvPr/>
        </p:nvSpPr>
        <p:spPr>
          <a:xfrm>
            <a:off x="1109359" y="3251294"/>
            <a:ext cx="936104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9" grpId="0"/>
      <p:bldP spid="20" grpId="0"/>
      <p:bldP spid="2" grpId="0"/>
      <p:bldP spid="21" grpId="0"/>
      <p:bldP spid="22" grpId="0"/>
      <p:bldP spid="23" grpId="0"/>
      <p:bldP spid="2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44" y="1988840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95812" y="4509120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77)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5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340768"/>
            <a:ext cx="5845047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44" y="1988840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95812" y="4509120"/>
            <a:ext cx="3732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5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" y="1600041"/>
            <a:ext cx="12055885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476672"/>
            <a:ext cx="8855207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44" y="1988840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595812" y="4509120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77)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492896"/>
            <a:ext cx="7353937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4339828" y="5301208"/>
            <a:ext cx="3286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ie </a:t>
            </a:r>
            <a:r>
              <a:rPr lang="fr-FR" sz="3200" b="1" dirty="0" err="1" smtClean="0">
                <a:solidFill>
                  <a:srgbClr val="FF0000"/>
                </a:solidFill>
                <a:latin typeface="Calibri" pitchFamily="34" charset="0"/>
              </a:rPr>
              <a:t>Currywurst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 (mit Pommes)</a:t>
            </a:r>
            <a:endParaRPr lang="fr-F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908720"/>
            <a:ext cx="66865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2"/>
          <p:cNvSpPr txBox="1">
            <a:spLocks noChangeArrowheads="1"/>
          </p:cNvSpPr>
          <p:nvPr/>
        </p:nvSpPr>
        <p:spPr bwMode="auto">
          <a:xfrm>
            <a:off x="4367808" y="5301208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</a:rPr>
              <a:t>ie </a:t>
            </a:r>
            <a:r>
              <a:rPr lang="fr-FR" sz="3200" b="1" dirty="0" err="1" smtClean="0">
                <a:solidFill>
                  <a:srgbClr val="FF0000"/>
                </a:solidFill>
                <a:latin typeface="Calibri" pitchFamily="34" charset="0"/>
              </a:rPr>
              <a:t>Bratwurst</a:t>
            </a:r>
            <a:endParaRPr lang="fr-FR" sz="3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81" y="1412776"/>
            <a:ext cx="4032448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4511824" y="5373216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0070C0"/>
                </a:solidFill>
                <a:latin typeface="Calibri" pitchFamily="34" charset="0"/>
              </a:rPr>
              <a:t>er </a:t>
            </a:r>
            <a:r>
              <a:rPr lang="fr-FR" sz="3200" b="1" dirty="0" err="1">
                <a:solidFill>
                  <a:srgbClr val="0070C0"/>
                </a:solidFill>
                <a:latin typeface="Calibri" pitchFamily="34" charset="0"/>
              </a:rPr>
              <a:t>Kartoffelsalat</a:t>
            </a:r>
            <a:endParaRPr lang="fr-FR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548680"/>
            <a:ext cx="599106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oneTexte 3"/>
          <p:cNvSpPr txBox="1">
            <a:spLocks noChangeArrowheads="1"/>
          </p:cNvSpPr>
          <p:nvPr/>
        </p:nvSpPr>
        <p:spPr bwMode="auto">
          <a:xfrm>
            <a:off x="4727848" y="5301208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ie </a:t>
            </a:r>
            <a:r>
              <a:rPr lang="fr-FR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Frikadellen</a:t>
            </a:r>
            <a:endParaRPr lang="fr-F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6"/>
          <a:stretch/>
        </p:blipFill>
        <p:spPr bwMode="auto">
          <a:xfrm>
            <a:off x="4233047" y="1556792"/>
            <a:ext cx="4131156" cy="25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oneTexte 3"/>
          <p:cNvSpPr txBox="1">
            <a:spLocks noChangeArrowheads="1"/>
          </p:cNvSpPr>
          <p:nvPr/>
        </p:nvSpPr>
        <p:spPr bwMode="auto">
          <a:xfrm>
            <a:off x="3647728" y="5301208"/>
            <a:ext cx="489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B050"/>
                </a:solidFill>
                <a:latin typeface="Calibri" pitchFamily="34" charset="0"/>
              </a:rPr>
              <a:t>Das</a:t>
            </a:r>
            <a:r>
              <a:rPr lang="fr-FR" sz="3200" b="1" dirty="0" smtClean="0">
                <a:solidFill>
                  <a:srgbClr val="00B050"/>
                </a:solidFill>
                <a:latin typeface="Calibri" pitchFamily="34" charset="0"/>
              </a:rPr>
              <a:t> Wiener </a:t>
            </a:r>
            <a:r>
              <a:rPr lang="fr-FR" sz="3200" b="1" dirty="0" err="1" smtClean="0">
                <a:solidFill>
                  <a:srgbClr val="00B050"/>
                </a:solidFill>
                <a:latin typeface="Calibri" pitchFamily="34" charset="0"/>
              </a:rPr>
              <a:t>Schnitzel</a:t>
            </a:r>
            <a:endParaRPr lang="fr-FR" sz="32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Calibri" pitchFamily="34" charset="0"/>
              </a:rPr>
              <a:t>(mit </a:t>
            </a:r>
            <a:r>
              <a:rPr lang="fr-FR" sz="3200" b="1" dirty="0" err="1" smtClean="0">
                <a:solidFill>
                  <a:srgbClr val="00B050"/>
                </a:solidFill>
                <a:latin typeface="Calibri" pitchFamily="34" charset="0"/>
              </a:rPr>
              <a:t>Petersilienkartoffeln</a:t>
            </a:r>
            <a:r>
              <a:rPr lang="fr-FR" sz="3200" b="1" dirty="0" smtClean="0">
                <a:solidFill>
                  <a:srgbClr val="00B050"/>
                </a:solidFill>
                <a:latin typeface="Calibri" pitchFamily="34" charset="0"/>
              </a:rPr>
              <a:t>)</a:t>
            </a:r>
            <a:endParaRPr lang="fr-FR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9139"/>
          <a:stretch/>
        </p:blipFill>
        <p:spPr>
          <a:xfrm>
            <a:off x="2711624" y="476672"/>
            <a:ext cx="57250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3"/>
          <p:cNvSpPr txBox="1">
            <a:spLocks noChangeArrowheads="1"/>
          </p:cNvSpPr>
          <p:nvPr/>
        </p:nvSpPr>
        <p:spPr bwMode="auto">
          <a:xfrm>
            <a:off x="4799856" y="5427031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0070C0"/>
                </a:solidFill>
                <a:latin typeface="Calibri" pitchFamily="34" charset="0"/>
              </a:rPr>
              <a:t>er </a:t>
            </a:r>
            <a:r>
              <a:rPr lang="fr-FR" sz="3200" b="1" dirty="0">
                <a:solidFill>
                  <a:srgbClr val="0070C0"/>
                </a:solidFill>
                <a:latin typeface="Calibri" pitchFamily="34" charset="0"/>
              </a:rPr>
              <a:t>Hamburger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052736"/>
            <a:ext cx="3669366" cy="29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620688"/>
            <a:ext cx="6120680" cy="3546033"/>
          </a:xfrm>
          <a:prstGeom prst="rect">
            <a:avLst/>
          </a:prstGeom>
        </p:spPr>
      </p:pic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4439816" y="5301208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fr-FR" sz="3200" b="1" dirty="0" smtClean="0">
                <a:solidFill>
                  <a:srgbClr val="0070C0"/>
                </a:solidFill>
                <a:latin typeface="Calibri" pitchFamily="34" charset="0"/>
              </a:rPr>
              <a:t>er </a:t>
            </a:r>
            <a:r>
              <a:rPr lang="fr-FR" sz="3200" b="1" dirty="0" err="1" smtClean="0">
                <a:solidFill>
                  <a:srgbClr val="0070C0"/>
                </a:solidFill>
                <a:latin typeface="Calibri" pitchFamily="34" charset="0"/>
              </a:rPr>
              <a:t>Döner</a:t>
            </a:r>
            <a:endParaRPr lang="fr-FR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880</TotalTime>
  <Words>238</Words>
  <Application>Microsoft Office PowerPoint</Application>
  <PresentationFormat>Grand écran</PresentationFormat>
  <Paragraphs>87</Paragraphs>
  <Slides>29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Rockwell</vt:lpstr>
      <vt:lpstr>Rockwell Condensed</vt:lpstr>
      <vt:lpstr>Wingdings</vt:lpstr>
      <vt:lpstr>Type de bois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Imbissstand</dc:title>
  <dc:creator>Pierre</dc:creator>
  <cp:lastModifiedBy>BINET, Pierre</cp:lastModifiedBy>
  <cp:revision>148</cp:revision>
  <dcterms:created xsi:type="dcterms:W3CDTF">2009-10-25T18:23:09Z</dcterms:created>
  <dcterms:modified xsi:type="dcterms:W3CDTF">2022-03-15T10:01:26Z</dcterms:modified>
</cp:coreProperties>
</file>