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5" r:id="rId3"/>
    <p:sldId id="276" r:id="rId4"/>
    <p:sldId id="280" r:id="rId5"/>
    <p:sldId id="281" r:id="rId6"/>
    <p:sldId id="282" r:id="rId7"/>
    <p:sldId id="274" r:id="rId8"/>
    <p:sldId id="288" r:id="rId9"/>
    <p:sldId id="267" r:id="rId10"/>
    <p:sldId id="268" r:id="rId11"/>
    <p:sldId id="283" r:id="rId12"/>
    <p:sldId id="264" r:id="rId13"/>
    <p:sldId id="265" r:id="rId14"/>
    <p:sldId id="284" r:id="rId15"/>
    <p:sldId id="266" r:id="rId16"/>
    <p:sldId id="285" r:id="rId17"/>
    <p:sldId id="261" r:id="rId18"/>
    <p:sldId id="262" r:id="rId19"/>
    <p:sldId id="286" r:id="rId20"/>
    <p:sldId id="258" r:id="rId21"/>
    <p:sldId id="287" r:id="rId22"/>
    <p:sldId id="25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46"/>
    <p:restoredTop sz="94672"/>
  </p:normalViewPr>
  <p:slideViewPr>
    <p:cSldViewPr snapToGrid="0" snapToObjects="1">
      <p:cViewPr varScale="1">
        <p:scale>
          <a:sx n="89" d="100"/>
          <a:sy n="89" d="100"/>
        </p:scale>
        <p:origin x="64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50F2-1DFD-434C-81F2-49E931069945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8D27-FD00-9044-B625-27F10C89277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1350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CA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50F2-1DFD-434C-81F2-49E931069945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8D27-FD00-9044-B625-27F10C89277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898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50F2-1DFD-434C-81F2-49E931069945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8D27-FD00-9044-B625-27F10C89277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6890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CA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50F2-1DFD-434C-81F2-49E931069945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8D27-FD00-9044-B625-27F10C892774}" type="slidenum">
              <a:rPr lang="de-DE" smtClean="0"/>
              <a:t>‹N°›</a:t>
            </a:fld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9469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50F2-1DFD-434C-81F2-49E931069945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8D27-FD00-9044-B625-27F10C89277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6961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50F2-1DFD-434C-81F2-49E931069945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8D27-FD00-9044-B625-27F10C89277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7992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CA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CA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CA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50F2-1DFD-434C-81F2-49E931069945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8D27-FD00-9044-B625-27F10C89277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5653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50F2-1DFD-434C-81F2-49E931069945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8D27-FD00-9044-B625-27F10C89277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1580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50F2-1DFD-434C-81F2-49E931069945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8D27-FD00-9044-B625-27F10C89277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5453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50F2-1DFD-434C-81F2-49E931069945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8D27-FD00-9044-B625-27F10C89277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5889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50F2-1DFD-434C-81F2-49E931069945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8D27-FD00-9044-B625-27F10C89277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0879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50F2-1DFD-434C-81F2-49E931069945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8D27-FD00-9044-B625-27F10C89277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615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50F2-1DFD-434C-81F2-49E931069945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8D27-FD00-9044-B625-27F10C89277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41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50F2-1DFD-434C-81F2-49E931069945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8D27-FD00-9044-B625-27F10C89277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203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50F2-1DFD-434C-81F2-49E931069945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8D27-FD00-9044-B625-27F10C89277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7471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50F2-1DFD-434C-81F2-49E931069945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8D27-FD00-9044-B625-27F10C89277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4188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CA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50F2-1DFD-434C-81F2-49E931069945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8D27-FD00-9044-B625-27F10C89277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5828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D6A50F2-1DFD-434C-81F2-49E931069945}" type="datetimeFigureOut">
              <a:rPr lang="de-DE" smtClean="0"/>
              <a:t>28.03.2022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78D27-FD00-9044-B625-27F10C89277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0337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68C9FC8-1F69-DF40-9068-6248458B7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404" y="2291576"/>
            <a:ext cx="10663416" cy="3329581"/>
          </a:xfrm>
        </p:spPr>
        <p:txBody>
          <a:bodyPr/>
          <a:lstStyle/>
          <a:p>
            <a:r>
              <a:rPr lang="de-DE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SIND DIE GEWINNER!</a:t>
            </a:r>
            <a:endParaRPr lang="de-DE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2" b="9509"/>
          <a:stretch/>
        </p:blipFill>
        <p:spPr>
          <a:xfrm>
            <a:off x="3786996" y="901792"/>
            <a:ext cx="4882551" cy="3126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ndir un rectangle avec un coin diagonal 5"/>
          <p:cNvSpPr/>
          <p:nvPr/>
        </p:nvSpPr>
        <p:spPr>
          <a:xfrm rot="21288019">
            <a:off x="5535520" y="2232290"/>
            <a:ext cx="3092042" cy="164314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Mach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das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schönste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Foto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!</a:t>
            </a:r>
          </a:p>
          <a:p>
            <a:pPr algn="ctr"/>
            <a:endParaRPr lang="fr-F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7" name="Picture 2" descr="Datei:Stadt Luzern Logo.svg –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076">
            <a:off x="3843798" y="1005226"/>
            <a:ext cx="835542" cy="52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2076">
            <a:off x="3815654" y="1396851"/>
            <a:ext cx="839979" cy="46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83023" y="814395"/>
            <a:ext cx="125717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fr-FR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 3" panose="05040102010807070707" pitchFamily="18" charset="2"/>
              </a:rPr>
              <a:t> </a:t>
            </a:r>
            <a:r>
              <a:rPr lang="fr-FR" altLang="fr-F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Wie</a:t>
            </a: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lang="fr-FR" altLang="fr-F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viele</a:t>
            </a: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lang="fr-FR" altLang="fr-F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Personen</a:t>
            </a: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lang="fr-FR" altLang="fr-F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hörst</a:t>
            </a: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du?</a:t>
            </a:r>
          </a:p>
          <a:p>
            <a:pPr lvl="0"/>
            <a:endParaRPr lang="fr-FR" alt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de-DE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1</a:t>
            </a:r>
            <a:r>
              <a:rPr lang="de-DE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                  	  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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2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               </a:t>
            </a:r>
            <a:r>
              <a:rPr lang="de-DE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	     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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3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     </a:t>
            </a:r>
            <a:r>
              <a:rPr lang="de-DE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               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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4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                   </a:t>
            </a:r>
            <a:r>
              <a:rPr lang="de-DE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	 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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5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                </a:t>
            </a:r>
            <a:r>
              <a:rPr lang="de-DE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	     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</a:t>
            </a:r>
            <a:r>
              <a:rPr lang="de-DE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lang="de-DE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6</a:t>
            </a:r>
          </a:p>
          <a:p>
            <a:pPr lvl="2"/>
            <a:endParaRPr lang="de-DE" altLang="fr-F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 panose="02020603050405020304" pitchFamily="18" charset="0"/>
            </a:endParaRPr>
          </a:p>
          <a:p>
            <a:pPr lvl="2"/>
            <a:endParaRPr lang="de-DE" altLang="fr-F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 panose="02020603050405020304" pitchFamily="18" charset="0"/>
            </a:endParaRPr>
          </a:p>
          <a:p>
            <a:pPr lvl="0" indent="0"/>
            <a:endParaRPr lang="de-DE" altLang="fr-F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de-DE" alt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Wingdings" panose="05000000000000000000" pitchFamily="2" charset="2"/>
            </a:endParaRPr>
          </a:p>
          <a:p>
            <a:pPr indent="0"/>
            <a:r>
              <a:rPr lang="fr-FR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	………………….</a:t>
            </a:r>
            <a:r>
              <a:rPr lang="en-US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   	 </a:t>
            </a:r>
            <a:r>
              <a:rPr lang="fr-FR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………………….</a:t>
            </a: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lang="fr-FR" alt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  	      </a:t>
            </a: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………………….</a:t>
            </a:r>
            <a:r>
              <a:rPr lang="en-US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     	</a:t>
            </a:r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………………….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lvl="0"/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 3" panose="05040102010807070707" pitchFamily="18" charset="2"/>
              </a:rPr>
              <a:t> 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Welche </a:t>
            </a:r>
            <a:r>
              <a:rPr kumimoji="0" lang="fr-FR" alt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Eigennamen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kumimoji="0" lang="fr-FR" alt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hörst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du? (</a:t>
            </a:r>
            <a:r>
              <a:rPr kumimoji="0" lang="fr-FR" alt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Vorname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/ </a:t>
            </a:r>
            <a:r>
              <a:rPr kumimoji="0" lang="fr-FR" alt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Familienname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/ </a:t>
            </a:r>
            <a:r>
              <a:rPr kumimoji="0" lang="fr-FR" alt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Stadt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/ Land …)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	.............................................................................................................................</a:t>
            </a:r>
            <a:endParaRPr kumimoji="0" lang="fr-FR" alt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	.............................................................................................................................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lvl="0"/>
            <a:r>
              <a:rPr lang="fr-FR" alt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 3" panose="05040102010807070707" pitchFamily="18" charset="2"/>
              </a:rPr>
              <a:t> 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Welche </a:t>
            </a:r>
            <a:r>
              <a:rPr kumimoji="0" lang="fr-FR" alt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Wörter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kumimoji="0" lang="fr-FR" alt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verstehst</a:t>
            </a:r>
            <a:r>
              <a:rPr kumimoji="0" lang="fr-FR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du?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	.............................................................................................................................</a:t>
            </a:r>
            <a:endParaRPr kumimoji="0" lang="fr-FR" alt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	.............................................................................................................................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1414733" y="121925"/>
            <a:ext cx="4502988" cy="57606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411036" y="148347"/>
            <a:ext cx="4506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sind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fr-FR" sz="28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fr-FR" sz="28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ewinner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fr-FR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Serafin Junge 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/>
          <a:stretch/>
        </p:blipFill>
        <p:spPr bwMode="auto">
          <a:xfrm>
            <a:off x="3216983" y="1997215"/>
            <a:ext cx="1485402" cy="1046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0"/>
          <a:stretch/>
        </p:blipFill>
        <p:spPr>
          <a:xfrm>
            <a:off x="1070754" y="1997215"/>
            <a:ext cx="1178816" cy="1086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878" y="1949082"/>
            <a:ext cx="1046760" cy="1094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51" y="2015459"/>
            <a:ext cx="1086996" cy="1067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DAS SIND DIE GEWINN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27042" y="255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 vers le bas 1"/>
          <p:cNvSpPr/>
          <p:nvPr/>
        </p:nvSpPr>
        <p:spPr>
          <a:xfrm>
            <a:off x="1509623" y="1061049"/>
            <a:ext cx="966158" cy="14923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èche vers le bas 2"/>
          <p:cNvSpPr/>
          <p:nvPr/>
        </p:nvSpPr>
        <p:spPr>
          <a:xfrm>
            <a:off x="8321615" y="1061049"/>
            <a:ext cx="966158" cy="14923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 vers le bas 3"/>
          <p:cNvSpPr/>
          <p:nvPr/>
        </p:nvSpPr>
        <p:spPr>
          <a:xfrm>
            <a:off x="4915619" y="1061049"/>
            <a:ext cx="966158" cy="14923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216324" y="189780"/>
            <a:ext cx="1552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ELENA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01550" y="162075"/>
            <a:ext cx="1794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MATTEO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028315" y="180240"/>
            <a:ext cx="1552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NOAH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DAS SIND DIE GEWINN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7042" y="255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9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7964">
            <a:off x="6806823" y="1006148"/>
            <a:ext cx="4873346" cy="3020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9"/>
          <a:stretch/>
        </p:blipFill>
        <p:spPr>
          <a:xfrm>
            <a:off x="3541867" y="2804824"/>
            <a:ext cx="5716589" cy="3243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xplosion 2 4"/>
          <p:cNvSpPr/>
          <p:nvPr/>
        </p:nvSpPr>
        <p:spPr>
          <a:xfrm>
            <a:off x="2704215" y="4944554"/>
            <a:ext cx="1254462" cy="119044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Explosion 2 6"/>
          <p:cNvSpPr/>
          <p:nvPr/>
        </p:nvSpPr>
        <p:spPr>
          <a:xfrm>
            <a:off x="10298663" y="4055798"/>
            <a:ext cx="1254462" cy="119044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950207" y="6179443"/>
            <a:ext cx="689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…. </a:t>
            </a:r>
            <a:r>
              <a:rPr lang="fr-FR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von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579">
            <a:off x="396639" y="304053"/>
            <a:ext cx="3101469" cy="4739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Explosion 2 5"/>
          <p:cNvSpPr/>
          <p:nvPr/>
        </p:nvSpPr>
        <p:spPr>
          <a:xfrm>
            <a:off x="2851031" y="379489"/>
            <a:ext cx="1254462" cy="119044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7704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87" y="255619"/>
            <a:ext cx="3555343" cy="5433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laque 2"/>
          <p:cNvSpPr/>
          <p:nvPr/>
        </p:nvSpPr>
        <p:spPr>
          <a:xfrm>
            <a:off x="428218" y="5874588"/>
            <a:ext cx="3576280" cy="65560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………………(</a:t>
            </a:r>
            <a:r>
              <a:rPr lang="fr-FR" dirty="0" err="1" smtClean="0"/>
              <a:t>Foto</a:t>
            </a:r>
            <a:r>
              <a:rPr lang="fr-FR" dirty="0" smtClean="0"/>
              <a:t> </a:t>
            </a:r>
            <a:r>
              <a:rPr lang="fr-FR" dirty="0" err="1" smtClean="0"/>
              <a:t>von</a:t>
            </a:r>
            <a:r>
              <a:rPr lang="fr-FR" dirty="0" smtClean="0"/>
              <a:t> Elena)</a:t>
            </a:r>
            <a:endParaRPr lang="fr-FR" dirty="0"/>
          </a:p>
        </p:txBody>
      </p:sp>
      <p:sp>
        <p:nvSpPr>
          <p:cNvPr id="4" name="Plaque 3"/>
          <p:cNvSpPr/>
          <p:nvPr/>
        </p:nvSpPr>
        <p:spPr>
          <a:xfrm>
            <a:off x="4672642" y="255619"/>
            <a:ext cx="3660476" cy="4548997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……………………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……………………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……………………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…………………….</a:t>
            </a:r>
          </a:p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798949" y="5452978"/>
            <a:ext cx="6899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stellt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dar?</a:t>
            </a:r>
          </a:p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Welche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Informationen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haben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DAS SIND DIE GEWINN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7042" y="255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4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7" y="571877"/>
            <a:ext cx="5994777" cy="3715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Plaque 8"/>
          <p:cNvSpPr/>
          <p:nvPr/>
        </p:nvSpPr>
        <p:spPr>
          <a:xfrm>
            <a:off x="1475117" y="4595486"/>
            <a:ext cx="4278702" cy="65560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……………………(</a:t>
            </a:r>
            <a:r>
              <a:rPr lang="fr-FR" dirty="0" err="1" smtClean="0"/>
              <a:t>Foto</a:t>
            </a:r>
            <a:r>
              <a:rPr lang="fr-FR" dirty="0" smtClean="0"/>
              <a:t> </a:t>
            </a:r>
            <a:r>
              <a:rPr lang="fr-FR" dirty="0" err="1" smtClean="0"/>
              <a:t>von</a:t>
            </a:r>
            <a:r>
              <a:rPr lang="fr-FR" dirty="0" smtClean="0"/>
              <a:t> Matteo)</a:t>
            </a:r>
            <a:endParaRPr lang="fr-FR" dirty="0"/>
          </a:p>
        </p:txBody>
      </p:sp>
      <p:sp>
        <p:nvSpPr>
          <p:cNvPr id="10" name="Plaque 9"/>
          <p:cNvSpPr/>
          <p:nvPr/>
        </p:nvSpPr>
        <p:spPr>
          <a:xfrm>
            <a:off x="8123207" y="1716046"/>
            <a:ext cx="3660476" cy="4548997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……………………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……………………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……………………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…………………….</a:t>
            </a:r>
          </a:p>
          <a:p>
            <a:pPr algn="ctr"/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0" y="5559252"/>
            <a:ext cx="6899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stellt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dar?</a:t>
            </a:r>
          </a:p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Welche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Informationen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haben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DAS SIND DIE GEWINN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7042" y="255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5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9"/>
          <a:stretch/>
        </p:blipFill>
        <p:spPr>
          <a:xfrm>
            <a:off x="426325" y="545677"/>
            <a:ext cx="7399871" cy="4198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laque 3"/>
          <p:cNvSpPr/>
          <p:nvPr/>
        </p:nvSpPr>
        <p:spPr>
          <a:xfrm>
            <a:off x="2001329" y="4888784"/>
            <a:ext cx="4925682" cy="65560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…………………… (</a:t>
            </a:r>
            <a:r>
              <a:rPr lang="fr-FR" dirty="0" err="1" smtClean="0"/>
              <a:t>Foto</a:t>
            </a:r>
            <a:r>
              <a:rPr lang="fr-FR" dirty="0" smtClean="0"/>
              <a:t> </a:t>
            </a:r>
            <a:r>
              <a:rPr lang="fr-FR" dirty="0" err="1" smtClean="0"/>
              <a:t>von</a:t>
            </a:r>
            <a:r>
              <a:rPr lang="fr-FR" dirty="0" smtClean="0"/>
              <a:t> Noah)</a:t>
            </a:r>
            <a:endParaRPr lang="fr-FR" dirty="0"/>
          </a:p>
        </p:txBody>
      </p:sp>
      <p:sp>
        <p:nvSpPr>
          <p:cNvPr id="6" name="Plaque 5"/>
          <p:cNvSpPr/>
          <p:nvPr/>
        </p:nvSpPr>
        <p:spPr>
          <a:xfrm>
            <a:off x="8183592" y="1929441"/>
            <a:ext cx="3660476" cy="4548997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……………………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……………………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……………………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…………………….</a:t>
            </a:r>
          </a:p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69316" y="5688648"/>
            <a:ext cx="6899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stellt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dar?</a:t>
            </a:r>
          </a:p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Welche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Informationen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haben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DAS SIND DIE GEWINN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7042" y="255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390845" y="3754089"/>
            <a:ext cx="3623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Übungsheft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Seite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27)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114" y="2158203"/>
            <a:ext cx="1435430" cy="143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81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5E765CC-1F1C-A649-A6EE-A1575538C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Hör gut zu! Wer hat welches Foto gemacht?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3CAE613-A85E-2F41-9CF1-7820B6C35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503" r="-1"/>
          <a:stretch/>
        </p:blipFill>
        <p:spPr>
          <a:xfrm>
            <a:off x="3441940" y="1734119"/>
            <a:ext cx="5280858" cy="365613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 rot="21359692">
            <a:off x="5812380" y="1962689"/>
            <a:ext cx="1604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ruhigste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oneTexte 12"/>
          <p:cNvSpPr txBox="1"/>
          <p:nvPr/>
        </p:nvSpPr>
        <p:spPr>
          <a:xfrm rot="21359692">
            <a:off x="5660203" y="2233248"/>
            <a:ext cx="2353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trendigste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 rot="21359692">
            <a:off x="5363326" y="2548444"/>
            <a:ext cx="2799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romantischste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3441940" y="4157932"/>
            <a:ext cx="2613928" cy="124120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H="1" flipV="1">
            <a:off x="6082369" y="4157932"/>
            <a:ext cx="2613928" cy="120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16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94FE633-83AA-3F41-AD54-E80B923BD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Warum sind diese Orte ihre Lieblingsplätze?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FEC03FF-5A11-D241-9E64-C3597F119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38" y="1727368"/>
            <a:ext cx="11489049" cy="457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6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0669" y="116288"/>
            <a:ext cx="9404723" cy="746354"/>
          </a:xfrm>
        </p:spPr>
        <p:txBody>
          <a:bodyPr/>
          <a:lstStyle/>
          <a:p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Fotowettbewerb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Luzern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40669" y="1185498"/>
            <a:ext cx="11810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Elena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bekommt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einen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Preis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…………………………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Garten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kann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40665" y="2933784"/>
            <a:ext cx="11810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Matteo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bekommt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einen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Preis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…………………………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Skatepark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kann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er …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40666" y="4849651"/>
            <a:ext cx="11810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Noah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bekommt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einen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Preis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…………………………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Kapellbrücke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9033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2"/>
          <a:stretch/>
        </p:blipFill>
        <p:spPr>
          <a:xfrm>
            <a:off x="2035834" y="504978"/>
            <a:ext cx="7643004" cy="5460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ndir un rectangle avec un coin diagonal 5"/>
          <p:cNvSpPr/>
          <p:nvPr/>
        </p:nvSpPr>
        <p:spPr>
          <a:xfrm rot="21288019">
            <a:off x="4802332" y="2565017"/>
            <a:ext cx="4840193" cy="267570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Mach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das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schönste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Foto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von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deiner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Stadt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!</a:t>
            </a:r>
          </a:p>
          <a:p>
            <a:pPr algn="ctr"/>
            <a:endParaRPr lang="fr-F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pPr algn="ctr"/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Thema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:</a:t>
            </a:r>
          </a:p>
          <a:p>
            <a:pPr algn="ctr"/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mein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schönster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Platz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7" name="Picture 2" descr="Datei:Stadt Luzern Logo.svg –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076">
            <a:off x="2164848" y="622473"/>
            <a:ext cx="1307934" cy="82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2076">
            <a:off x="2138269" y="1014271"/>
            <a:ext cx="1314879" cy="72484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7CE1E0B-FD02-3D4D-9D27-5043CF29D956}"/>
              </a:ext>
            </a:extLst>
          </p:cNvPr>
          <p:cNvSpPr txBox="1"/>
          <p:nvPr/>
        </p:nvSpPr>
        <p:spPr>
          <a:xfrm>
            <a:off x="2501661" y="6066185"/>
            <a:ext cx="706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für ein Dokument </a:t>
            </a:r>
            <a:r>
              <a:rPr lang="de-D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 das?</a:t>
            </a:r>
          </a:p>
        </p:txBody>
      </p:sp>
      <p:pic>
        <p:nvPicPr>
          <p:cNvPr id="10" name="Picture 5" descr="C:\Users\Pierre\Pictures\Bibliothèque multimédia Microsoft\j043164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497" y="0"/>
            <a:ext cx="12144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17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4ADCECB-7D1F-EA49-BF72-D9733126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345" y="261745"/>
            <a:ext cx="9404723" cy="1400530"/>
          </a:xfrm>
        </p:spPr>
        <p:txBody>
          <a:bodyPr/>
          <a:lstStyle/>
          <a:p>
            <a:r>
              <a:rPr lang="de-DE" b="1" u="sng" dirty="0" err="1" smtClean="0"/>
              <a:t>Bilan</a:t>
            </a:r>
            <a:r>
              <a:rPr lang="de-DE" b="1" u="sng" dirty="0" smtClean="0"/>
              <a:t> </a:t>
            </a:r>
            <a:r>
              <a:rPr lang="de-DE" b="1" u="sng" dirty="0" err="1" smtClean="0"/>
              <a:t>grammatical</a:t>
            </a:r>
            <a:r>
              <a:rPr lang="de-DE" b="1" u="sng" dirty="0" smtClean="0"/>
              <a:t> :</a:t>
            </a:r>
            <a:r>
              <a:rPr lang="de-DE" b="1" u="sng" dirty="0"/>
              <a:t/>
            </a:r>
            <a:br>
              <a:rPr lang="de-DE" b="1" u="sng" dirty="0"/>
            </a:br>
            <a:r>
              <a:rPr lang="fr-FR" sz="2800" b="1" u="sng" dirty="0" smtClean="0"/>
              <a:t>Le superlatif</a:t>
            </a:r>
            <a:endParaRPr lang="fr-FR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843BBAD-67FE-6A41-BD6F-4D83CB1E2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146" y="1742367"/>
            <a:ext cx="8946541" cy="4195481"/>
          </a:xfrm>
        </p:spPr>
        <p:txBody>
          <a:bodyPr>
            <a:noAutofit/>
          </a:bodyPr>
          <a:lstStyle/>
          <a:p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forme le superlatif en ajoutant </a:t>
            </a:r>
            <a:r>
              <a:rPr lang="fr-F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–st </a:t>
            </a: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l‘adjectif.</a:t>
            </a:r>
          </a:p>
          <a:p>
            <a:pPr lvl="1"/>
            <a:r>
              <a:rPr lang="de-DE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billig = das billig</a:t>
            </a:r>
            <a:r>
              <a:rPr lang="de-DE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de-DE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Restaurant</a:t>
            </a:r>
          </a:p>
          <a:p>
            <a:endParaRPr lang="de-D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Attention, les adjectifs courts avec un « a », un « o » ou un « u » prennent un </a:t>
            </a:r>
            <a:r>
              <a:rPr lang="fr-FR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Umlaut</a:t>
            </a: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/>
            <a:r>
              <a:rPr lang="de-DE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jung = der j</a:t>
            </a:r>
            <a:r>
              <a:rPr lang="de-DE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  <a:r>
              <a:rPr lang="de-DE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r>
              <a:rPr lang="de-DE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de-DE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Bruder </a:t>
            </a:r>
            <a:r>
              <a:rPr lang="de-DE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de-DE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 = die </a:t>
            </a:r>
            <a:r>
              <a:rPr lang="de-DE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ä</a:t>
            </a:r>
            <a:r>
              <a:rPr lang="de-DE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lte</a:t>
            </a:r>
            <a:r>
              <a:rPr lang="de-DE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de-DE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Schwester</a:t>
            </a:r>
          </a:p>
          <a:p>
            <a:pPr lvl="1"/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existe aussi quelques exceptions. </a:t>
            </a:r>
          </a:p>
          <a:p>
            <a:pPr lvl="1"/>
            <a:r>
              <a:rPr lang="de-DE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 = die </a:t>
            </a:r>
            <a:r>
              <a:rPr lang="de-DE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</a:t>
            </a:r>
            <a:r>
              <a:rPr lang="de-DE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Schokolade</a:t>
            </a:r>
          </a:p>
          <a:p>
            <a:pPr lvl="1"/>
            <a:endParaRPr lang="de-D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215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304581" y="3754089"/>
            <a:ext cx="3623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Buch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Seite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43)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114" y="2158203"/>
            <a:ext cx="1435430" cy="143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1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0BC48B9-E51E-BD4D-AFF3-7D6F00928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0381" y="2145727"/>
            <a:ext cx="8157853" cy="2566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EC3A411-1A59-AF48-8521-6B37CFA7344B}"/>
              </a:ext>
            </a:extLst>
          </p:cNvPr>
          <p:cNvSpPr txBox="1"/>
          <p:nvPr/>
        </p:nvSpPr>
        <p:spPr>
          <a:xfrm>
            <a:off x="2740255" y="2904156"/>
            <a:ext cx="1315844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schönsten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624AC5A-117F-F74E-90F6-80D1D61B430A}"/>
              </a:ext>
            </a:extLst>
          </p:cNvPr>
          <p:cNvSpPr txBox="1"/>
          <p:nvPr/>
        </p:nvSpPr>
        <p:spPr>
          <a:xfrm>
            <a:off x="6366295" y="3298385"/>
            <a:ext cx="1043795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tollsten</a:t>
            </a:r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A079109-CC69-9A44-A206-627D3ECA7865}"/>
              </a:ext>
            </a:extLst>
          </p:cNvPr>
          <p:cNvSpPr txBox="1"/>
          <p:nvPr/>
        </p:nvSpPr>
        <p:spPr>
          <a:xfrm>
            <a:off x="4199873" y="3693526"/>
            <a:ext cx="83634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C41BF251-6A89-5A40-B84A-D9DD7091E460}"/>
              </a:ext>
            </a:extLst>
          </p:cNvPr>
          <p:cNvSpPr txBox="1"/>
          <p:nvPr/>
        </p:nvSpPr>
        <p:spPr>
          <a:xfrm>
            <a:off x="3984282" y="4110566"/>
            <a:ext cx="940419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größte</a:t>
            </a:r>
          </a:p>
        </p:txBody>
      </p:sp>
    </p:spTree>
    <p:extLst>
      <p:ext uri="{BB962C8B-B14F-4D97-AF65-F5344CB8AC3E}">
        <p14:creationId xmlns:p14="http://schemas.microsoft.com/office/powerpoint/2010/main" val="41861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2"/>
          <a:stretch/>
        </p:blipFill>
        <p:spPr>
          <a:xfrm>
            <a:off x="2035834" y="504978"/>
            <a:ext cx="7643004" cy="5460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ndir un rectangle avec un coin diagonal 5"/>
          <p:cNvSpPr/>
          <p:nvPr/>
        </p:nvSpPr>
        <p:spPr>
          <a:xfrm rot="21288019">
            <a:off x="4802332" y="2565017"/>
            <a:ext cx="4840193" cy="267570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Mach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das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schönste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Foto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von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deiner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Stadt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!</a:t>
            </a:r>
          </a:p>
          <a:p>
            <a:pPr algn="ctr"/>
            <a:endParaRPr lang="fr-F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pPr algn="ctr"/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Thema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:</a:t>
            </a:r>
          </a:p>
          <a:p>
            <a:pPr algn="ctr"/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mein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schönster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Platz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7" name="Picture 2" descr="Datei:Stadt Luzern Logo.svg –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076">
            <a:off x="2164848" y="622473"/>
            <a:ext cx="1307934" cy="82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2076">
            <a:off x="2138269" y="1014271"/>
            <a:ext cx="1314879" cy="72484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7CE1E0B-FD02-3D4D-9D27-5043CF29D956}"/>
              </a:ext>
            </a:extLst>
          </p:cNvPr>
          <p:cNvSpPr txBox="1"/>
          <p:nvPr/>
        </p:nvSpPr>
        <p:spPr>
          <a:xfrm>
            <a:off x="3338423" y="6097405"/>
            <a:ext cx="5437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wird organisiert?</a:t>
            </a:r>
            <a:endParaRPr lang="de-DE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724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2"/>
          <a:stretch/>
        </p:blipFill>
        <p:spPr>
          <a:xfrm>
            <a:off x="2035834" y="504978"/>
            <a:ext cx="7643004" cy="5460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ndir un rectangle avec un coin diagonal 5"/>
          <p:cNvSpPr/>
          <p:nvPr/>
        </p:nvSpPr>
        <p:spPr>
          <a:xfrm rot="21288019">
            <a:off x="4802332" y="2565017"/>
            <a:ext cx="4840193" cy="267570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Mach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das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schönste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Foto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von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deiner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Stadt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!</a:t>
            </a:r>
          </a:p>
          <a:p>
            <a:pPr algn="ctr"/>
            <a:endParaRPr lang="fr-F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pPr algn="ctr"/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Thema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:</a:t>
            </a:r>
          </a:p>
          <a:p>
            <a:pPr algn="ctr"/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mein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schönster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Platz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7" name="Picture 2" descr="Datei:Stadt Luzern Logo.svg –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076">
            <a:off x="2164848" y="622473"/>
            <a:ext cx="1307934" cy="82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2076">
            <a:off x="2138269" y="1014271"/>
            <a:ext cx="1314879" cy="72484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7CE1E0B-FD02-3D4D-9D27-5043CF29D956}"/>
              </a:ext>
            </a:extLst>
          </p:cNvPr>
          <p:cNvSpPr txBox="1"/>
          <p:nvPr/>
        </p:nvSpPr>
        <p:spPr>
          <a:xfrm>
            <a:off x="3338423" y="6097405"/>
            <a:ext cx="5437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ist das Thema?</a:t>
            </a:r>
            <a:endParaRPr lang="de-DE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707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2"/>
          <a:stretch/>
        </p:blipFill>
        <p:spPr>
          <a:xfrm>
            <a:off x="2035834" y="504978"/>
            <a:ext cx="7643004" cy="5460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ndir un rectangle avec un coin diagonal 5"/>
          <p:cNvSpPr/>
          <p:nvPr/>
        </p:nvSpPr>
        <p:spPr>
          <a:xfrm rot="21288019">
            <a:off x="4802332" y="2565017"/>
            <a:ext cx="4840193" cy="267570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Mach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das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schönste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Foto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von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deiner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Stadt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!</a:t>
            </a:r>
          </a:p>
          <a:p>
            <a:pPr algn="ctr"/>
            <a:endParaRPr lang="fr-F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pPr algn="ctr"/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Thema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:</a:t>
            </a:r>
          </a:p>
          <a:p>
            <a:pPr algn="ctr"/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mein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schönster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Platz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7" name="Picture 2" descr="Datei:Stadt Luzern Logo.svg –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076">
            <a:off x="2164848" y="622473"/>
            <a:ext cx="1307934" cy="82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2076">
            <a:off x="2138269" y="1014271"/>
            <a:ext cx="1314879" cy="72484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7CE1E0B-FD02-3D4D-9D27-5043CF29D956}"/>
              </a:ext>
            </a:extLst>
          </p:cNvPr>
          <p:cNvSpPr txBox="1"/>
          <p:nvPr/>
        </p:nvSpPr>
        <p:spPr>
          <a:xfrm>
            <a:off x="569343" y="6097405"/>
            <a:ext cx="11481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Welche Stadt organisiert den Fotowettbewerb?</a:t>
            </a:r>
            <a:endParaRPr lang="de-DE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519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2"/>
          <a:stretch/>
        </p:blipFill>
        <p:spPr>
          <a:xfrm>
            <a:off x="2035834" y="504978"/>
            <a:ext cx="7643004" cy="5460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ndir un rectangle avec un coin diagonal 5"/>
          <p:cNvSpPr/>
          <p:nvPr/>
        </p:nvSpPr>
        <p:spPr>
          <a:xfrm rot="21288019">
            <a:off x="4802332" y="2565017"/>
            <a:ext cx="4840193" cy="267570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Mach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das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schönste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Foto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von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deiner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Stadt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!</a:t>
            </a:r>
          </a:p>
          <a:p>
            <a:pPr algn="ctr"/>
            <a:endParaRPr lang="fr-F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  <a:p>
            <a:pPr algn="ctr"/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Thema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:</a:t>
            </a:r>
          </a:p>
          <a:p>
            <a:pPr algn="ctr"/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mein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schönster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Platz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7" name="Picture 2" descr="Datei:Stadt Luzern Logo.svg –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076">
            <a:off x="2164848" y="622473"/>
            <a:ext cx="1307934" cy="82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2076">
            <a:off x="2138269" y="1014271"/>
            <a:ext cx="1314879" cy="72484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7CE1E0B-FD02-3D4D-9D27-5043CF29D956}"/>
              </a:ext>
            </a:extLst>
          </p:cNvPr>
          <p:cNvSpPr txBox="1"/>
          <p:nvPr/>
        </p:nvSpPr>
        <p:spPr>
          <a:xfrm>
            <a:off x="569343" y="6097405"/>
            <a:ext cx="11481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 liegt Luzern?</a:t>
            </a:r>
            <a:endParaRPr lang="de-DE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10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upload.wikimedia.org/wikipedia/commons/c/cf/Karte_Schweiz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5"/>
          <a:stretch/>
        </p:blipFill>
        <p:spPr bwMode="auto">
          <a:xfrm>
            <a:off x="764929" y="484318"/>
            <a:ext cx="9381393" cy="6107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5231423" y="2628900"/>
            <a:ext cx="633047" cy="6506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98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zern  Lucerne  Switzerland  Schweiz  Suisse  Svizze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5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079776" y="3761255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Arbeitsblatt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)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Pierre\Pictures\Bibliothèque multimédia Microsoft\j04339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090" y="2054811"/>
            <a:ext cx="1561603" cy="155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21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{3D37A102-AF60-9B4F-B281-BF30CD399629}tf10001062_mac</Template>
  <TotalTime>385</TotalTime>
  <Words>298</Words>
  <Application>Microsoft Office PowerPoint</Application>
  <PresentationFormat>Grand écran</PresentationFormat>
  <Paragraphs>111</Paragraphs>
  <Slides>22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0" baseType="lpstr">
      <vt:lpstr>Arial Unicode MS</vt:lpstr>
      <vt:lpstr>Arial</vt:lpstr>
      <vt:lpstr>Century Gothic</vt:lpstr>
      <vt:lpstr>Kristen ITC</vt:lpstr>
      <vt:lpstr>Times New Roman</vt:lpstr>
      <vt:lpstr>Wingdings</vt:lpstr>
      <vt:lpstr>Wingdings 3</vt:lpstr>
      <vt:lpstr>Ion</vt:lpstr>
      <vt:lpstr>DAS SIND DIE GEWINNER!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Hör gut zu! Wer hat welches Foto gemacht?</vt:lpstr>
      <vt:lpstr>Warum sind diese Orte ihre Lieblingsplätze?</vt:lpstr>
      <vt:lpstr>Fotowettbewerb in Luzern:</vt:lpstr>
      <vt:lpstr>Bilan grammatical : Le superlatif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sind die Gewinner!</dc:title>
  <dc:creator>Violaine Bazin</dc:creator>
  <cp:lastModifiedBy>PB</cp:lastModifiedBy>
  <cp:revision>27</cp:revision>
  <dcterms:created xsi:type="dcterms:W3CDTF">2022-01-17T14:13:30Z</dcterms:created>
  <dcterms:modified xsi:type="dcterms:W3CDTF">2022-03-28T12:55:15Z</dcterms:modified>
</cp:coreProperties>
</file>