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6"/>
  </p:notesMasterIdLst>
  <p:sldIdLst>
    <p:sldId id="256" r:id="rId2"/>
    <p:sldId id="257" r:id="rId3"/>
    <p:sldId id="264" r:id="rId4"/>
    <p:sldId id="267" r:id="rId5"/>
    <p:sldId id="268" r:id="rId6"/>
    <p:sldId id="269" r:id="rId7"/>
    <p:sldId id="270" r:id="rId8"/>
    <p:sldId id="272" r:id="rId9"/>
    <p:sldId id="279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63" r:id="rId19"/>
    <p:sldId id="282" r:id="rId20"/>
    <p:sldId id="260" r:id="rId21"/>
    <p:sldId id="259" r:id="rId22"/>
    <p:sldId id="283" r:id="rId23"/>
    <p:sldId id="261" r:id="rId24"/>
    <p:sldId id="262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A93F0-8E87-49BB-8725-77B573FC7974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E6395-BECB-4A45-BD51-FB43ACAC92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44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50759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39640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61123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56771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33427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3341F6-6539-4CE3-9801-5893334B4068}" type="slidenum">
              <a:rPr lang="fr-FR" smtClean="0">
                <a:latin typeface="Georgia" pitchFamily="18" charset="0"/>
              </a:rPr>
              <a:pPr eaLnBrk="1" hangingPunct="1"/>
              <a:t>17</a:t>
            </a:fld>
            <a:endParaRPr lang="fr-FR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2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7360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0976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6295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16536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4816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73906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090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0857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>
          <a:xfrm>
            <a:off x="1141712" y="1600200"/>
            <a:ext cx="11050289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grpSp>
        <p:nvGrpSpPr>
          <p:cNvPr id="7" name="top graphic"/>
          <p:cNvGrpSpPr/>
          <p:nvPr/>
        </p:nvGrpSpPr>
        <p:grpSpPr>
          <a:xfrm>
            <a:off x="1281" y="0"/>
            <a:ext cx="12192127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1" y="6080760"/>
            <a:ext cx="12193407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029200"/>
            <a:ext cx="8231741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1" y="1905000"/>
            <a:ext cx="9146380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5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70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6981" y="609600"/>
            <a:ext cx="1143299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609600"/>
            <a:ext cx="7698203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53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1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1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4876800"/>
            <a:ext cx="823174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94AEF5-DECC-4974-A026-68F90D9CD2F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8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09" y="1904999"/>
            <a:ext cx="4436720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472" y="1904999"/>
            <a:ext cx="4436720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8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828802"/>
            <a:ext cx="442075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590801"/>
            <a:ext cx="4420751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8442" y="1828802"/>
            <a:ext cx="442075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42" y="2590801"/>
            <a:ext cx="4420751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0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0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/>
        </p:nvGrpSpPr>
        <p:grpSpPr>
          <a:xfrm>
            <a:off x="1" y="6309360"/>
            <a:ext cx="12193407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2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927" y="1019175"/>
            <a:ext cx="6128076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279" y="1371600"/>
            <a:ext cx="3125013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319" y="1293495"/>
            <a:ext cx="5579293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5279" y="3536831"/>
            <a:ext cx="3125013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6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927" y="1019175"/>
            <a:ext cx="6128076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279" y="1371600"/>
            <a:ext cx="3125013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0855" y="1202055"/>
            <a:ext cx="57622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5279" y="3536831"/>
            <a:ext cx="3125013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EF5-DECC-4974-A026-68F90D9CD2F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0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1" y="6309360"/>
            <a:ext cx="12193407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1281" y="0"/>
            <a:ext cx="12192127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3272" y="609600"/>
            <a:ext cx="914592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272" y="1905000"/>
            <a:ext cx="914592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994AEF5-DECC-4974-A026-68F90D9CD2F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02ABBA5-BB01-48AB-B76D-19C9D375D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7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EXERCICES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4258" y="1398427"/>
            <a:ext cx="11261271" cy="1829761"/>
          </a:xfrm>
        </p:spPr>
        <p:txBody>
          <a:bodyPr>
            <a:normAutofit/>
          </a:bodyPr>
          <a:lstStyle/>
          <a:p>
            <a:r>
              <a:rPr lang="fr-FR" sz="5400" dirty="0" smtClean="0"/>
              <a:t>SEID IHR IMMER NOCH NICHT FERTIG</a:t>
            </a:r>
            <a:r>
              <a:rPr lang="fr-FR" sz="5400" dirty="0" smtClean="0"/>
              <a:t>? (II)</a:t>
            </a:r>
            <a:endParaRPr lang="fr-FR" sz="5400" dirty="0"/>
          </a:p>
        </p:txBody>
      </p:sp>
      <p:pic>
        <p:nvPicPr>
          <p:cNvPr id="1026" name="Picture 2" descr="Eltern: come2help || Beratungsstelle für Kinder, Jugendliche und El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095" y="2665800"/>
            <a:ext cx="2988128" cy="1997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4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2983" y="480243"/>
            <a:ext cx="2219730" cy="3231452"/>
          </a:xfrm>
          <a:ln w="28575">
            <a:solidFill>
              <a:srgbClr val="FF0000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1342790" y="4107305"/>
            <a:ext cx="9669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Schere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4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6" b="20788"/>
          <a:stretch/>
        </p:blipFill>
        <p:spPr>
          <a:xfrm>
            <a:off x="4281140" y="824594"/>
            <a:ext cx="4013896" cy="2343564"/>
          </a:xfrm>
          <a:ln w="28575">
            <a:solidFill>
              <a:srgbClr val="00B050"/>
            </a:solidFill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342790" y="4107305"/>
            <a:ext cx="9669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Mäppchen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3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809" y="518609"/>
            <a:ext cx="679667" cy="266429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1342790" y="4107305"/>
            <a:ext cx="9669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Kleber.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68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OSS ORIGINAL Pas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17" y="1522969"/>
            <a:ext cx="5325269" cy="108367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42790" y="4107305"/>
            <a:ext cx="9669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Marker.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03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Ã©sultat de recherche d'images pour &quot;usb stick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830" y="1080474"/>
            <a:ext cx="2128090" cy="212809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42790" y="4107305"/>
            <a:ext cx="9669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USB-Stick.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20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Ã©sultat de recherche d'images pour &quot;ipad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t="1679" r="7284" b="10962"/>
          <a:stretch/>
        </p:blipFill>
        <p:spPr bwMode="auto">
          <a:xfrm>
            <a:off x="5082326" y="960141"/>
            <a:ext cx="1751182" cy="2565112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42790" y="4107305"/>
            <a:ext cx="9669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Tablet.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14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63126" y="4107305"/>
            <a:ext cx="9669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</a:t>
            </a:r>
            <a:r>
              <a:rPr lang="fr-F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Sportschuhe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Photo 1 - Original BMW M Motorsport Chaussures Puma x-ray NEU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11" y="917789"/>
            <a:ext cx="3586336" cy="2524781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01398" y="15586"/>
            <a:ext cx="557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b="1" dirty="0"/>
              <a:t>Bilan grammatical :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71241" y="634307"/>
            <a:ext cx="7929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b="1" u="sng" dirty="0"/>
              <a:t>Les pronoms personnels à l’accusatif :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71241" y="1318436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u="sng" dirty="0"/>
              <a:t>Rappel: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015899" y="1357313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b="1" dirty="0">
                <a:solidFill>
                  <a:srgbClr val="FF0000"/>
                </a:solidFill>
              </a:rPr>
              <a:t>a</a:t>
            </a:r>
            <a:r>
              <a:rPr lang="fr-FR" sz="3200" b="1" dirty="0" smtClean="0">
                <a:solidFill>
                  <a:srgbClr val="FF0000"/>
                </a:solidFill>
              </a:rPr>
              <a:t>ccusatif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104255" y="1408113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4532880" y="137636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b="1" dirty="0">
                <a:solidFill>
                  <a:srgbClr val="FF0000"/>
                </a:solidFill>
              </a:rPr>
              <a:t>C.O.D.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39804" y="1997889"/>
            <a:ext cx="4143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 smtClean="0">
                <a:sym typeface="Wingdings 3" panose="05040102010807070707" pitchFamily="18" charset="2"/>
              </a:rPr>
              <a:t> </a:t>
            </a:r>
            <a:r>
              <a:rPr lang="fr-FR" sz="3200" dirty="0" err="1" smtClean="0"/>
              <a:t>Liebst</a:t>
            </a:r>
            <a:r>
              <a:rPr lang="fr-FR" sz="3200" dirty="0" smtClean="0"/>
              <a:t> </a:t>
            </a:r>
            <a:r>
              <a:rPr lang="fr-FR" sz="3200" dirty="0"/>
              <a:t>du </a:t>
            </a:r>
            <a:r>
              <a:rPr lang="fr-FR" sz="3200" b="1" u="sng" dirty="0" err="1"/>
              <a:t>mich</a:t>
            </a:r>
            <a:r>
              <a:rPr lang="fr-FR" sz="3200" dirty="0"/>
              <a:t>?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39804" y="2604025"/>
            <a:ext cx="4143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sym typeface="Wingdings 3" panose="05040102010807070707" pitchFamily="18" charset="2"/>
              </a:rPr>
              <a:t> </a:t>
            </a:r>
            <a:r>
              <a:rPr lang="fr-FR" sz="3200" dirty="0" err="1" smtClean="0"/>
              <a:t>Ja</a:t>
            </a:r>
            <a:r>
              <a:rPr lang="fr-FR" sz="3200" dirty="0"/>
              <a:t>, </a:t>
            </a:r>
            <a:r>
              <a:rPr lang="fr-FR" sz="3200" dirty="0" err="1"/>
              <a:t>ich</a:t>
            </a:r>
            <a:r>
              <a:rPr lang="fr-FR" sz="3200" dirty="0"/>
              <a:t> </a:t>
            </a:r>
            <a:r>
              <a:rPr lang="fr-FR" sz="3200" dirty="0" err="1" smtClean="0"/>
              <a:t>lieb</a:t>
            </a:r>
            <a:r>
              <a:rPr lang="fr-FR" sz="3200" dirty="0" err="1" smtClean="0"/>
              <a:t>e</a:t>
            </a:r>
            <a:r>
              <a:rPr lang="fr-FR" sz="3200" dirty="0" smtClean="0"/>
              <a:t> </a:t>
            </a:r>
            <a:r>
              <a:rPr lang="fr-FR" sz="3200" b="1" u="sng" dirty="0" err="1" smtClean="0"/>
              <a:t>dich</a:t>
            </a:r>
            <a:r>
              <a:rPr lang="fr-FR" sz="3200" dirty="0"/>
              <a:t>!</a:t>
            </a:r>
            <a:endParaRPr lang="fr-FR" sz="3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39804" y="3223439"/>
            <a:ext cx="4891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sym typeface="Wingdings 3" panose="05040102010807070707" pitchFamily="18" charset="2"/>
              </a:rPr>
              <a:t> </a:t>
            </a:r>
            <a:r>
              <a:rPr lang="fr-FR" sz="3200" dirty="0" err="1" smtClean="0"/>
              <a:t>Ich</a:t>
            </a:r>
            <a:r>
              <a:rPr lang="fr-FR" sz="3200" dirty="0" smtClean="0"/>
              <a:t> </a:t>
            </a:r>
            <a:r>
              <a:rPr lang="fr-FR" sz="3200" dirty="0" err="1" smtClean="0"/>
              <a:t>suche</a:t>
            </a:r>
            <a:r>
              <a:rPr lang="fr-FR" sz="3200" dirty="0" smtClean="0"/>
              <a:t> </a:t>
            </a:r>
            <a:r>
              <a:rPr lang="fr-FR" sz="3200" b="1" dirty="0" err="1" smtClean="0">
                <a:solidFill>
                  <a:srgbClr val="0070C0"/>
                </a:solidFill>
              </a:rPr>
              <a:t>mein</a:t>
            </a:r>
            <a:r>
              <a:rPr lang="fr-FR" sz="3200" b="1" dirty="0" err="1" smtClean="0">
                <a:solidFill>
                  <a:srgbClr val="0070C0"/>
                </a:solidFill>
              </a:rPr>
              <a:t>en</a:t>
            </a:r>
            <a:r>
              <a:rPr lang="fr-FR" sz="3200" b="1" dirty="0" smtClean="0">
                <a:solidFill>
                  <a:srgbClr val="0070C0"/>
                </a:solidFill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</a:rPr>
              <a:t>Kuli</a:t>
            </a:r>
            <a:r>
              <a:rPr lang="fr-FR" sz="3200" b="1" dirty="0" smtClean="0"/>
              <a:t>.</a:t>
            </a:r>
            <a:endParaRPr lang="fr-FR" sz="3200" dirty="0"/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6943494" y="3216134"/>
            <a:ext cx="928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b="1" u="sng" dirty="0" err="1">
                <a:solidFill>
                  <a:srgbClr val="0070C0"/>
                </a:solidFill>
              </a:rPr>
              <a:t>ihn</a:t>
            </a:r>
            <a:endParaRPr lang="fr-FR" sz="3200" u="sng" dirty="0">
              <a:solidFill>
                <a:srgbClr val="0070C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39803" y="3794361"/>
            <a:ext cx="6230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sym typeface="Wingdings 3" panose="05040102010807070707" pitchFamily="18" charset="2"/>
              </a:rPr>
              <a:t>Ich</a:t>
            </a:r>
            <a:r>
              <a:rPr lang="fr-FR" sz="3200" dirty="0" smtClean="0"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ym typeface="Wingdings 3" panose="05040102010807070707" pitchFamily="18" charset="2"/>
              </a:rPr>
              <a:t>suche</a:t>
            </a:r>
            <a:r>
              <a:rPr lang="fr-FR" sz="3200" dirty="0" smtClean="0"/>
              <a:t> </a:t>
            </a:r>
            <a:r>
              <a:rPr lang="fr-FR" sz="3200" b="1" dirty="0" err="1">
                <a:solidFill>
                  <a:srgbClr val="FF0000"/>
                </a:solidFill>
              </a:rPr>
              <a:t>m</a:t>
            </a:r>
            <a:r>
              <a:rPr lang="fr-FR" sz="3200" b="1" dirty="0" err="1" smtClean="0">
                <a:solidFill>
                  <a:srgbClr val="FF0000"/>
                </a:solidFill>
              </a:rPr>
              <a:t>eine</a:t>
            </a:r>
            <a:r>
              <a:rPr lang="fr-FR" sz="3200" b="1" dirty="0" smtClean="0">
                <a:solidFill>
                  <a:srgbClr val="FF0000"/>
                </a:solidFill>
              </a:rPr>
              <a:t> Brille</a:t>
            </a:r>
            <a:r>
              <a:rPr lang="fr-FR" sz="3200" b="1" dirty="0" smtClean="0"/>
              <a:t>.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951431" y="3775340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u="sng" dirty="0" err="1">
                <a:solidFill>
                  <a:srgbClr val="FF0000"/>
                </a:solidFill>
              </a:rPr>
              <a:t>sie</a:t>
            </a:r>
            <a:endParaRPr lang="fr-FR" sz="3200" u="sng" dirty="0">
              <a:solidFill>
                <a:schemeClr val="accent4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39802" y="4381678"/>
            <a:ext cx="6002328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sym typeface="Wingdings 3" panose="05040102010807070707" pitchFamily="18" charset="2"/>
              </a:rPr>
              <a:t>Ich</a:t>
            </a:r>
            <a:r>
              <a:rPr lang="fr-FR" sz="3200" dirty="0" smtClean="0"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ym typeface="Wingdings 3" panose="05040102010807070707" pitchFamily="18" charset="2"/>
              </a:rPr>
              <a:t>suche</a:t>
            </a:r>
            <a:r>
              <a:rPr lang="fr-FR" sz="3200" dirty="0" smtClean="0"/>
              <a:t> </a:t>
            </a:r>
            <a:r>
              <a:rPr lang="fr-FR" sz="3200" b="1" dirty="0" err="1" smtClean="0">
                <a:solidFill>
                  <a:srgbClr val="00B050"/>
                </a:solidFill>
              </a:rPr>
              <a:t>mein</a:t>
            </a:r>
            <a:r>
              <a:rPr lang="fr-FR" sz="3200" b="1" dirty="0" smtClean="0">
                <a:solidFill>
                  <a:srgbClr val="00B050"/>
                </a:solidFill>
              </a:rPr>
              <a:t> </a:t>
            </a:r>
            <a:r>
              <a:rPr lang="fr-FR" sz="3200" b="1" dirty="0" err="1" smtClean="0">
                <a:solidFill>
                  <a:srgbClr val="00B050"/>
                </a:solidFill>
              </a:rPr>
              <a:t>Übungsheft</a:t>
            </a:r>
            <a:r>
              <a:rPr lang="fr-FR" sz="3200" b="1" dirty="0" smtClean="0"/>
              <a:t>.</a:t>
            </a:r>
            <a:r>
              <a:rPr lang="fr-FR" sz="3200" b="1" dirty="0" smtClean="0">
                <a:solidFill>
                  <a:srgbClr val="00B050"/>
                </a:solidFill>
              </a:rPr>
              <a:t> </a:t>
            </a:r>
            <a:endParaRPr lang="fr-FR" sz="3200" dirty="0">
              <a:solidFill>
                <a:schemeClr val="accent4"/>
              </a:solidFill>
            </a:endParaRP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7547439" y="4384113"/>
            <a:ext cx="928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b="1" u="sng" dirty="0">
                <a:solidFill>
                  <a:srgbClr val="00B050"/>
                </a:solidFill>
              </a:rPr>
              <a:t>es</a:t>
            </a:r>
            <a:endParaRPr lang="fr-FR" sz="3200" u="sng" dirty="0">
              <a:solidFill>
                <a:srgbClr val="00B050"/>
              </a:solidFill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5376636" y="2060576"/>
            <a:ext cx="3470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i="1" dirty="0"/>
              <a:t>(1</a:t>
            </a:r>
            <a:r>
              <a:rPr lang="fr-FR" sz="2000" i="1" baseline="30000" dirty="0"/>
              <a:t>ère</a:t>
            </a:r>
            <a:r>
              <a:rPr lang="fr-FR" sz="2000" i="1" dirty="0"/>
              <a:t> </a:t>
            </a:r>
            <a:r>
              <a:rPr lang="fr-FR" sz="2000" i="1" dirty="0" smtClean="0"/>
              <a:t>personne - singulier)</a:t>
            </a:r>
            <a:endParaRPr lang="fr-FR" sz="2000" i="1" dirty="0"/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5376634" y="2708276"/>
            <a:ext cx="3924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i="1" dirty="0"/>
              <a:t>(2</a:t>
            </a:r>
            <a:r>
              <a:rPr lang="fr-FR" sz="2000" i="1" baseline="30000" dirty="0"/>
              <a:t>ème</a:t>
            </a:r>
            <a:r>
              <a:rPr lang="fr-FR" sz="2000" i="1" dirty="0"/>
              <a:t> </a:t>
            </a:r>
            <a:r>
              <a:rPr lang="fr-FR" sz="2000" i="1" dirty="0" smtClean="0"/>
              <a:t>personne - singulier)</a:t>
            </a:r>
            <a:endParaRPr lang="fr-FR" sz="2000" i="1" dirty="0"/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8668454" y="3350863"/>
            <a:ext cx="4429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i="1" dirty="0"/>
              <a:t>(3</a:t>
            </a:r>
            <a:r>
              <a:rPr lang="fr-FR" sz="2000" i="1" baseline="30000" dirty="0"/>
              <a:t>ème</a:t>
            </a:r>
            <a:r>
              <a:rPr lang="fr-FR" sz="2000" i="1" dirty="0"/>
              <a:t> </a:t>
            </a:r>
            <a:r>
              <a:rPr lang="fr-FR" sz="2000" i="1" dirty="0" smtClean="0"/>
              <a:t>p. </a:t>
            </a:r>
            <a:r>
              <a:rPr lang="fr-FR" sz="2000" i="1" dirty="0"/>
              <a:t>-</a:t>
            </a:r>
            <a:r>
              <a:rPr lang="fr-FR" sz="2000" i="1" dirty="0" smtClean="0"/>
              <a:t> </a:t>
            </a:r>
            <a:r>
              <a:rPr lang="fr-FR" sz="2000" i="1" dirty="0" smtClean="0"/>
              <a:t>masculin singulier)</a:t>
            </a:r>
            <a:endParaRPr lang="fr-FR" sz="2000" i="1" dirty="0"/>
          </a:p>
        </p:txBody>
      </p:sp>
      <p:sp>
        <p:nvSpPr>
          <p:cNvPr id="32" name="ZoneTexte 31"/>
          <p:cNvSpPr txBox="1">
            <a:spLocks noChangeArrowheads="1"/>
          </p:cNvSpPr>
          <p:nvPr/>
        </p:nvSpPr>
        <p:spPr bwMode="auto">
          <a:xfrm>
            <a:off x="8668454" y="3875696"/>
            <a:ext cx="4143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i="1" dirty="0"/>
              <a:t>(3</a:t>
            </a:r>
            <a:r>
              <a:rPr lang="fr-FR" sz="2000" i="1" baseline="30000" dirty="0"/>
              <a:t>ème</a:t>
            </a:r>
            <a:r>
              <a:rPr lang="fr-FR" sz="2000" i="1" dirty="0"/>
              <a:t> </a:t>
            </a:r>
            <a:r>
              <a:rPr lang="fr-FR" sz="2000" i="1" dirty="0" smtClean="0"/>
              <a:t>p. - féminin singulier)</a:t>
            </a:r>
            <a:endParaRPr lang="fr-FR" sz="2000" i="1" dirty="0"/>
          </a:p>
        </p:txBody>
      </p:sp>
      <p:sp>
        <p:nvSpPr>
          <p:cNvPr id="33" name="ZoneTexte 32"/>
          <p:cNvSpPr txBox="1">
            <a:spLocks noChangeArrowheads="1"/>
          </p:cNvSpPr>
          <p:nvPr/>
        </p:nvSpPr>
        <p:spPr bwMode="auto">
          <a:xfrm>
            <a:off x="9110816" y="4508347"/>
            <a:ext cx="4071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i="1" dirty="0"/>
              <a:t>(3</a:t>
            </a:r>
            <a:r>
              <a:rPr lang="fr-FR" sz="2000" i="1" baseline="30000" dirty="0"/>
              <a:t>ème</a:t>
            </a:r>
            <a:r>
              <a:rPr lang="fr-FR" sz="2000" i="1" dirty="0"/>
              <a:t> </a:t>
            </a:r>
            <a:r>
              <a:rPr lang="fr-FR" sz="2000" i="1" dirty="0" smtClean="0"/>
              <a:t>p. - neutre singulier)</a:t>
            </a:r>
            <a:endParaRPr lang="fr-FR" sz="2000" i="1" dirty="0"/>
          </a:p>
        </p:txBody>
      </p:sp>
      <p:pic>
        <p:nvPicPr>
          <p:cNvPr id="22557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768" y="45131"/>
            <a:ext cx="1331232" cy="133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5305199" y="3219453"/>
            <a:ext cx="3511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/>
              <a:t>Ich</a:t>
            </a:r>
            <a:r>
              <a:rPr lang="fr-FR" sz="3200" dirty="0" smtClean="0"/>
              <a:t> </a:t>
            </a:r>
            <a:r>
              <a:rPr lang="fr-FR" sz="3200" dirty="0" err="1" smtClean="0"/>
              <a:t>finde</a:t>
            </a:r>
            <a:r>
              <a:rPr lang="fr-FR" sz="3200" dirty="0" smtClean="0"/>
              <a:t>       </a:t>
            </a:r>
            <a:r>
              <a:rPr lang="fr-FR" sz="3200" dirty="0" err="1" smtClean="0"/>
              <a:t>nicht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sp>
        <p:nvSpPr>
          <p:cNvPr id="35" name="ZoneTexte 34"/>
          <p:cNvSpPr txBox="1"/>
          <p:nvPr/>
        </p:nvSpPr>
        <p:spPr>
          <a:xfrm>
            <a:off x="5305199" y="3778659"/>
            <a:ext cx="3511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/>
              <a:t>Ich</a:t>
            </a:r>
            <a:r>
              <a:rPr lang="fr-FR" sz="3200" dirty="0" smtClean="0"/>
              <a:t> </a:t>
            </a:r>
            <a:r>
              <a:rPr lang="fr-FR" sz="3200" dirty="0" err="1" smtClean="0"/>
              <a:t>finde</a:t>
            </a:r>
            <a:r>
              <a:rPr lang="fr-FR" sz="3200" dirty="0" smtClean="0"/>
              <a:t>       </a:t>
            </a:r>
            <a:r>
              <a:rPr lang="fr-FR" sz="3200" dirty="0" err="1" smtClean="0"/>
              <a:t>nicht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sp>
        <p:nvSpPr>
          <p:cNvPr id="36" name="ZoneTexte 35"/>
          <p:cNvSpPr txBox="1"/>
          <p:nvPr/>
        </p:nvSpPr>
        <p:spPr>
          <a:xfrm>
            <a:off x="5886707" y="4388948"/>
            <a:ext cx="4123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/>
              <a:t>Ich</a:t>
            </a:r>
            <a:r>
              <a:rPr lang="fr-FR" sz="3200" dirty="0" smtClean="0"/>
              <a:t> </a:t>
            </a:r>
            <a:r>
              <a:rPr lang="fr-FR" sz="3200" dirty="0" err="1" smtClean="0"/>
              <a:t>finde</a:t>
            </a:r>
            <a:r>
              <a:rPr lang="fr-FR" sz="3200" dirty="0" smtClean="0"/>
              <a:t>      </a:t>
            </a:r>
            <a:r>
              <a:rPr lang="fr-FR" sz="3200" dirty="0" err="1" smtClean="0"/>
              <a:t>nicht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sp>
        <p:nvSpPr>
          <p:cNvPr id="37" name="ZoneTexte 36"/>
          <p:cNvSpPr txBox="1"/>
          <p:nvPr/>
        </p:nvSpPr>
        <p:spPr>
          <a:xfrm>
            <a:off x="209019" y="6178725"/>
            <a:ext cx="6002328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sym typeface="Wingdings 3" panose="05040102010807070707" pitchFamily="18" charset="2"/>
              </a:rPr>
              <a:t>Ich</a:t>
            </a:r>
            <a:r>
              <a:rPr lang="fr-FR" sz="3200" dirty="0" smtClean="0"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ym typeface="Wingdings 3" panose="05040102010807070707" pitchFamily="18" charset="2"/>
              </a:rPr>
              <a:t>suche</a:t>
            </a:r>
            <a:r>
              <a:rPr lang="fr-FR" sz="3200" dirty="0" smtClean="0"/>
              <a:t> </a:t>
            </a:r>
            <a:r>
              <a:rPr lang="fr-FR" sz="3200" b="1" dirty="0" err="1" smtClean="0">
                <a:solidFill>
                  <a:srgbClr val="FFC000"/>
                </a:solidFill>
              </a:rPr>
              <a:t>meine</a:t>
            </a:r>
            <a:r>
              <a:rPr lang="fr-FR" sz="3200" b="1" dirty="0" smtClean="0">
                <a:solidFill>
                  <a:srgbClr val="FFC000"/>
                </a:solidFill>
              </a:rPr>
              <a:t> </a:t>
            </a:r>
            <a:r>
              <a:rPr lang="fr-FR" sz="3200" b="1" dirty="0" err="1" smtClean="0">
                <a:solidFill>
                  <a:srgbClr val="FFC000"/>
                </a:solidFill>
              </a:rPr>
              <a:t>Schuhe</a:t>
            </a:r>
            <a:r>
              <a:rPr lang="fr-FR" sz="3200" b="1" dirty="0" smtClean="0"/>
              <a:t>.</a:t>
            </a:r>
            <a:r>
              <a:rPr lang="fr-FR" sz="3200" b="1" dirty="0" smtClean="0">
                <a:solidFill>
                  <a:srgbClr val="00B050"/>
                </a:solidFill>
              </a:rPr>
              <a:t> </a:t>
            </a:r>
            <a:endParaRPr lang="fr-FR" sz="3200" dirty="0">
              <a:solidFill>
                <a:schemeClr val="accent4"/>
              </a:solidFill>
            </a:endParaRP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6943493" y="6178725"/>
            <a:ext cx="928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b="1" u="sng" dirty="0" err="1" smtClean="0">
                <a:solidFill>
                  <a:srgbClr val="FFC000"/>
                </a:solidFill>
              </a:rPr>
              <a:t>sie</a:t>
            </a:r>
            <a:endParaRPr lang="fr-FR" sz="3200" u="sng" dirty="0">
              <a:solidFill>
                <a:srgbClr val="FFC000"/>
              </a:solidFill>
            </a:endParaRPr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8847047" y="6270770"/>
            <a:ext cx="4071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i="1" dirty="0"/>
              <a:t>(3</a:t>
            </a:r>
            <a:r>
              <a:rPr lang="fr-FR" sz="2000" i="1" baseline="30000" dirty="0"/>
              <a:t>ème</a:t>
            </a:r>
            <a:r>
              <a:rPr lang="fr-FR" sz="2000" i="1" dirty="0"/>
              <a:t> </a:t>
            </a:r>
            <a:r>
              <a:rPr lang="fr-FR" sz="2000" i="1" dirty="0" smtClean="0"/>
              <a:t>personne - pluriel)</a:t>
            </a:r>
            <a:endParaRPr lang="fr-FR" sz="2000" i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5364339" y="6184046"/>
            <a:ext cx="4303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/>
              <a:t>Ich</a:t>
            </a:r>
            <a:r>
              <a:rPr lang="fr-FR" sz="3200" dirty="0" smtClean="0"/>
              <a:t> </a:t>
            </a:r>
            <a:r>
              <a:rPr lang="fr-FR" sz="3200" dirty="0" err="1" smtClean="0"/>
              <a:t>finde</a:t>
            </a:r>
            <a:r>
              <a:rPr lang="fr-FR" sz="3200" dirty="0" smtClean="0"/>
              <a:t>       </a:t>
            </a:r>
            <a:r>
              <a:rPr lang="fr-FR" sz="3200" dirty="0" err="1" smtClean="0"/>
              <a:t>nicht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sp>
        <p:nvSpPr>
          <p:cNvPr id="41" name="ZoneTexte 40"/>
          <p:cNvSpPr txBox="1">
            <a:spLocks noChangeArrowheads="1"/>
          </p:cNvSpPr>
          <p:nvPr/>
        </p:nvSpPr>
        <p:spPr bwMode="auto">
          <a:xfrm>
            <a:off x="209019" y="4930251"/>
            <a:ext cx="4143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 smtClean="0">
                <a:sym typeface="Wingdings 3" panose="05040102010807070707" pitchFamily="18" charset="2"/>
              </a:rPr>
              <a:t> </a:t>
            </a:r>
            <a:r>
              <a:rPr lang="fr-FR" sz="3200" dirty="0" err="1" smtClean="0"/>
              <a:t>Lädst</a:t>
            </a:r>
            <a:r>
              <a:rPr lang="fr-FR" sz="3200" dirty="0" smtClean="0"/>
              <a:t> </a:t>
            </a:r>
            <a:r>
              <a:rPr lang="fr-FR" sz="3200" dirty="0" smtClean="0"/>
              <a:t>du </a:t>
            </a:r>
            <a:r>
              <a:rPr lang="fr-FR" sz="3200" b="1" u="sng" dirty="0" smtClean="0"/>
              <a:t>uns</a:t>
            </a:r>
            <a:r>
              <a:rPr lang="fr-FR" sz="3200" dirty="0" smtClean="0"/>
              <a:t> </a:t>
            </a:r>
            <a:r>
              <a:rPr lang="fr-FR" sz="3200" dirty="0" err="1" smtClean="0"/>
              <a:t>ein</a:t>
            </a:r>
            <a:r>
              <a:rPr lang="fr-FR" sz="3200" dirty="0" smtClean="0"/>
              <a:t>?</a:t>
            </a:r>
            <a:endParaRPr lang="fr-FR" sz="3200" dirty="0"/>
          </a:p>
        </p:txBody>
      </p:sp>
      <p:sp>
        <p:nvSpPr>
          <p:cNvPr id="42" name="ZoneTexte 41"/>
          <p:cNvSpPr txBox="1"/>
          <p:nvPr/>
        </p:nvSpPr>
        <p:spPr>
          <a:xfrm>
            <a:off x="209019" y="5536387"/>
            <a:ext cx="60994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sym typeface="Wingdings 3" panose="05040102010807070707" pitchFamily="18" charset="2"/>
              </a:rPr>
              <a:t> </a:t>
            </a:r>
            <a:r>
              <a:rPr lang="fr-FR" sz="3200" dirty="0" err="1" smtClean="0"/>
              <a:t>Ja</a:t>
            </a:r>
            <a:r>
              <a:rPr lang="fr-FR" sz="3200" dirty="0"/>
              <a:t>, </a:t>
            </a:r>
            <a:r>
              <a:rPr lang="fr-FR" sz="3200" dirty="0" err="1"/>
              <a:t>ich</a:t>
            </a:r>
            <a:r>
              <a:rPr lang="fr-FR" sz="3200" dirty="0"/>
              <a:t> </a:t>
            </a:r>
            <a:r>
              <a:rPr lang="fr-FR" sz="3200" dirty="0" err="1" smtClean="0"/>
              <a:t>lade</a:t>
            </a:r>
            <a:r>
              <a:rPr lang="fr-FR" sz="3200" dirty="0" smtClean="0"/>
              <a:t> </a:t>
            </a:r>
            <a:r>
              <a:rPr lang="fr-FR" sz="3200" b="1" u="sng" dirty="0" err="1" smtClean="0"/>
              <a:t>euch</a:t>
            </a:r>
            <a:r>
              <a:rPr lang="fr-FR" sz="3200" b="1" dirty="0" smtClean="0"/>
              <a:t> </a:t>
            </a:r>
            <a:r>
              <a:rPr lang="fr-FR" sz="3200" dirty="0" err="1" smtClean="0"/>
              <a:t>ein</a:t>
            </a:r>
            <a:r>
              <a:rPr lang="fr-FR" sz="3200" dirty="0" smtClean="0"/>
              <a:t>!</a:t>
            </a:r>
            <a:endParaRPr lang="fr-FR" sz="3200" dirty="0"/>
          </a:p>
        </p:txBody>
      </p:sp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5345851" y="4992938"/>
            <a:ext cx="3565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i="1" dirty="0"/>
              <a:t>(1</a:t>
            </a:r>
            <a:r>
              <a:rPr lang="fr-FR" sz="2000" i="1" baseline="30000" dirty="0"/>
              <a:t>ère</a:t>
            </a:r>
            <a:r>
              <a:rPr lang="fr-FR" sz="2000" i="1" dirty="0"/>
              <a:t> </a:t>
            </a:r>
            <a:r>
              <a:rPr lang="fr-FR" sz="2000" i="1" dirty="0" smtClean="0"/>
              <a:t>personne - pluriel)</a:t>
            </a:r>
            <a:endParaRPr lang="fr-FR" sz="2000" i="1" dirty="0"/>
          </a:p>
        </p:txBody>
      </p:sp>
      <p:sp>
        <p:nvSpPr>
          <p:cNvPr id="44" name="ZoneTexte 43"/>
          <p:cNvSpPr txBox="1">
            <a:spLocks noChangeArrowheads="1"/>
          </p:cNvSpPr>
          <p:nvPr/>
        </p:nvSpPr>
        <p:spPr bwMode="auto">
          <a:xfrm>
            <a:off x="5345850" y="5640638"/>
            <a:ext cx="48695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i="1" dirty="0"/>
              <a:t>(2</a:t>
            </a:r>
            <a:r>
              <a:rPr lang="fr-FR" sz="2000" i="1" baseline="30000" dirty="0"/>
              <a:t>ème</a:t>
            </a:r>
            <a:r>
              <a:rPr lang="fr-FR" sz="2000" i="1" dirty="0"/>
              <a:t> </a:t>
            </a:r>
            <a:r>
              <a:rPr lang="fr-FR" sz="2000" i="1" dirty="0" smtClean="0"/>
              <a:t>personne - pluriel)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41865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1" grpId="0"/>
      <p:bldP spid="23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24942" y="3837214"/>
            <a:ext cx="438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Pierre\Pictures\Bibliothèque multimédia Microsoft\j0433953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57" y="2155803"/>
            <a:ext cx="1456191" cy="145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1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6692" y="692727"/>
            <a:ext cx="11222181" cy="534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 smtClean="0"/>
              <a:t>1. Laden </a:t>
            </a:r>
            <a:r>
              <a:rPr lang="de-DE" sz="2000" dirty="0"/>
              <a:t>wir </a:t>
            </a:r>
            <a:r>
              <a:rPr lang="de-DE" sz="2000" b="1" dirty="0"/>
              <a:t>Tim</a:t>
            </a:r>
            <a:r>
              <a:rPr lang="de-DE" sz="2000" dirty="0"/>
              <a:t> ein? </a:t>
            </a:r>
            <a:r>
              <a:rPr lang="de-DE" sz="2000" dirty="0">
                <a:sym typeface="Wingdings 3" panose="05040102010807070707" pitchFamily="18" charset="2"/>
              </a:rPr>
              <a:t></a:t>
            </a:r>
            <a:r>
              <a:rPr lang="de-DE" sz="2000" dirty="0"/>
              <a:t> Klar, ich finde ………. so süß!</a:t>
            </a:r>
            <a:endParaRPr lang="fr-FR" sz="2000" dirty="0"/>
          </a:p>
          <a:p>
            <a:r>
              <a:rPr lang="de-DE" sz="2000" dirty="0"/>
              <a:t> </a:t>
            </a:r>
            <a:endParaRPr lang="fr-FR" sz="2000" dirty="0"/>
          </a:p>
          <a:p>
            <a:pPr lvl="0"/>
            <a:r>
              <a:rPr lang="de-DE" sz="2000" dirty="0" smtClean="0"/>
              <a:t>2. Und </a:t>
            </a:r>
            <a:r>
              <a:rPr lang="de-DE" sz="2000" b="1" dirty="0"/>
              <a:t>Klara</a:t>
            </a:r>
            <a:r>
              <a:rPr lang="de-DE" sz="2000" dirty="0"/>
              <a:t>? </a:t>
            </a:r>
            <a:r>
              <a:rPr lang="de-DE" sz="2000" dirty="0">
                <a:sym typeface="Wingdings 3" panose="05040102010807070707" pitchFamily="18" charset="2"/>
              </a:rPr>
              <a:t></a:t>
            </a:r>
            <a:r>
              <a:rPr lang="de-DE" sz="2000" dirty="0"/>
              <a:t> Nein, ich will ………. nicht einladen, weil. ……… keinen Humor hat.</a:t>
            </a:r>
            <a:endParaRPr lang="fr-FR" sz="2000" dirty="0"/>
          </a:p>
          <a:p>
            <a:r>
              <a:rPr lang="de-DE" sz="2000" dirty="0"/>
              <a:t> </a:t>
            </a:r>
            <a:endParaRPr lang="fr-FR" sz="2000" dirty="0"/>
          </a:p>
          <a:p>
            <a:pPr lvl="0"/>
            <a:r>
              <a:rPr lang="de-DE" sz="2000" dirty="0" smtClean="0"/>
              <a:t>3. Kommen </a:t>
            </a:r>
            <a:r>
              <a:rPr lang="de-DE" sz="2000" b="1" dirty="0"/>
              <a:t>Lisa und Lena</a:t>
            </a:r>
            <a:r>
              <a:rPr lang="de-DE" sz="2000" dirty="0"/>
              <a:t> auf die Party? </a:t>
            </a:r>
            <a:r>
              <a:rPr lang="de-DE" sz="2000" dirty="0">
                <a:sym typeface="Wingdings 3" panose="05040102010807070707" pitchFamily="18" charset="2"/>
              </a:rPr>
              <a:t></a:t>
            </a:r>
            <a:r>
              <a:rPr lang="de-DE" sz="2000" dirty="0"/>
              <a:t> Natürlich, ich habe ………. eingeladen.</a:t>
            </a:r>
            <a:endParaRPr lang="fr-FR" sz="2000" dirty="0"/>
          </a:p>
          <a:p>
            <a:r>
              <a:rPr lang="de-DE" sz="2000" dirty="0"/>
              <a:t> </a:t>
            </a:r>
            <a:endParaRPr lang="fr-FR" sz="2000" dirty="0"/>
          </a:p>
          <a:p>
            <a:pPr lvl="0"/>
            <a:r>
              <a:rPr lang="de-DE" sz="2000" dirty="0" smtClean="0"/>
              <a:t>4. Ich </a:t>
            </a:r>
            <a:r>
              <a:rPr lang="de-DE" sz="2000" dirty="0"/>
              <a:t>möchte </a:t>
            </a:r>
            <a:r>
              <a:rPr lang="de-DE" sz="2000" b="1" dirty="0"/>
              <a:t>Finn</a:t>
            </a:r>
            <a:r>
              <a:rPr lang="de-DE" sz="2000" dirty="0"/>
              <a:t> nicht einladen. </a:t>
            </a:r>
            <a:r>
              <a:rPr lang="de-DE" sz="2000" dirty="0">
                <a:sym typeface="Wingdings 3" panose="05040102010807070707" pitchFamily="18" charset="2"/>
              </a:rPr>
              <a:t></a:t>
            </a:r>
            <a:r>
              <a:rPr lang="de-DE" sz="2000" dirty="0"/>
              <a:t> Bist du sicher? Ich finde ………. lieb und  ………. </a:t>
            </a:r>
            <a:r>
              <a:rPr lang="de-DE" sz="2000" dirty="0" smtClean="0"/>
              <a:t>spielt </a:t>
            </a:r>
            <a:r>
              <a:rPr lang="de-DE" sz="2000" dirty="0"/>
              <a:t>super gut Gitarre!</a:t>
            </a:r>
            <a:endParaRPr lang="fr-FR" sz="2000" dirty="0"/>
          </a:p>
          <a:p>
            <a:r>
              <a:rPr lang="de-DE" sz="2000" dirty="0"/>
              <a:t> </a:t>
            </a:r>
            <a:endParaRPr lang="fr-FR" sz="2000" dirty="0"/>
          </a:p>
          <a:p>
            <a:pPr lvl="0"/>
            <a:r>
              <a:rPr lang="de-DE" sz="2000" dirty="0" smtClean="0"/>
              <a:t>5. Wo </a:t>
            </a:r>
            <a:r>
              <a:rPr lang="de-DE" sz="2000" dirty="0"/>
              <a:t>ist </a:t>
            </a:r>
            <a:r>
              <a:rPr lang="de-DE" sz="2000" b="1" dirty="0"/>
              <a:t>mein Rucksack</a:t>
            </a:r>
            <a:r>
              <a:rPr lang="de-DE" sz="2000" dirty="0"/>
              <a:t>? </a:t>
            </a:r>
            <a:r>
              <a:rPr lang="de-DE" sz="2000" dirty="0">
                <a:sym typeface="Wingdings 3" panose="05040102010807070707" pitchFamily="18" charset="2"/>
              </a:rPr>
              <a:t></a:t>
            </a:r>
            <a:r>
              <a:rPr lang="de-DE" sz="2000" dirty="0"/>
              <a:t> Ich habe ………. in der Mensa vergessen.</a:t>
            </a:r>
            <a:endParaRPr lang="fr-FR" sz="2000" dirty="0"/>
          </a:p>
          <a:p>
            <a:r>
              <a:rPr lang="de-DE" sz="2000" dirty="0"/>
              <a:t> </a:t>
            </a:r>
            <a:endParaRPr lang="fr-FR" sz="2000" dirty="0"/>
          </a:p>
          <a:p>
            <a:pPr lvl="0"/>
            <a:r>
              <a:rPr lang="de-DE" sz="2000" dirty="0" smtClean="0"/>
              <a:t>6. Hast </a:t>
            </a:r>
            <a:r>
              <a:rPr lang="de-DE" sz="2000" dirty="0"/>
              <a:t>du </a:t>
            </a:r>
            <a:r>
              <a:rPr lang="de-DE" sz="2000" b="1" dirty="0"/>
              <a:t>dein Übungsheft</a:t>
            </a:r>
            <a:r>
              <a:rPr lang="de-DE" sz="2000" dirty="0"/>
              <a:t>? </a:t>
            </a:r>
            <a:r>
              <a:rPr lang="de-DE" sz="2000" dirty="0">
                <a:sym typeface="Wingdings 3" panose="05040102010807070707" pitchFamily="18" charset="2"/>
              </a:rPr>
              <a:t></a:t>
            </a:r>
            <a:r>
              <a:rPr lang="de-DE" sz="2000" dirty="0"/>
              <a:t> Nein, ich habe ………. vergessen! Tut mir leid!</a:t>
            </a:r>
            <a:endParaRPr lang="fr-FR" sz="2000" dirty="0"/>
          </a:p>
          <a:p>
            <a:r>
              <a:rPr lang="de-DE" sz="2000" dirty="0"/>
              <a:t> </a:t>
            </a:r>
            <a:endParaRPr lang="fr-FR" sz="2000" dirty="0"/>
          </a:p>
          <a:p>
            <a:pPr lvl="0"/>
            <a:r>
              <a:rPr lang="de-DE" sz="2000" dirty="0" smtClean="0"/>
              <a:t>7. Wo </a:t>
            </a:r>
            <a:r>
              <a:rPr lang="de-DE" sz="2000" dirty="0"/>
              <a:t>sind meine </a:t>
            </a:r>
            <a:r>
              <a:rPr lang="de-DE" sz="2000" b="1" dirty="0"/>
              <a:t>Turnschuhe</a:t>
            </a:r>
            <a:r>
              <a:rPr lang="de-DE" sz="2000" dirty="0"/>
              <a:t>? </a:t>
            </a:r>
            <a:r>
              <a:rPr lang="de-DE" sz="2000" dirty="0">
                <a:sym typeface="Wingdings 3" panose="05040102010807070707" pitchFamily="18" charset="2"/>
              </a:rPr>
              <a:t></a:t>
            </a:r>
            <a:r>
              <a:rPr lang="de-DE" sz="2000" dirty="0"/>
              <a:t> Ich glaube, ich habe ………. zu Hause vergessen.</a:t>
            </a:r>
            <a:endParaRPr lang="fr-FR" sz="2000" dirty="0"/>
          </a:p>
          <a:p>
            <a:r>
              <a:rPr lang="de-DE" sz="2000" dirty="0"/>
              <a:t> </a:t>
            </a:r>
            <a:endParaRPr lang="fr-FR" sz="2000" dirty="0"/>
          </a:p>
          <a:p>
            <a:pPr lvl="0"/>
            <a:r>
              <a:rPr lang="de-DE" sz="2000" dirty="0" smtClean="0"/>
              <a:t>8. Liebst </a:t>
            </a:r>
            <a:r>
              <a:rPr lang="de-DE" sz="2000" dirty="0"/>
              <a:t>du </a:t>
            </a:r>
            <a:r>
              <a:rPr lang="de-DE" sz="2000" dirty="0" smtClean="0"/>
              <a:t>………. ? </a:t>
            </a:r>
            <a:r>
              <a:rPr lang="de-DE" sz="2000" dirty="0">
                <a:sym typeface="Wingdings 3" panose="05040102010807070707" pitchFamily="18" charset="2"/>
              </a:rPr>
              <a:t></a:t>
            </a:r>
            <a:r>
              <a:rPr lang="de-DE" sz="2000" dirty="0"/>
              <a:t> Natürlich </a:t>
            </a:r>
            <a:r>
              <a:rPr lang="de-DE" sz="2000" dirty="0" smtClean="0"/>
              <a:t>liebe </a:t>
            </a:r>
            <a:r>
              <a:rPr lang="de-DE" sz="2000" dirty="0"/>
              <a:t>ich ………. !</a:t>
            </a:r>
            <a:endParaRPr lang="fr-FR" sz="2000" dirty="0"/>
          </a:p>
          <a:p>
            <a:pPr>
              <a:lnSpc>
                <a:spcPct val="90000"/>
              </a:lnSpc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903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006"/>
          <a:stretch/>
        </p:blipFill>
        <p:spPr>
          <a:xfrm>
            <a:off x="807797" y="979714"/>
            <a:ext cx="10821338" cy="192633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83612" y="3323533"/>
            <a:ext cx="9669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Schal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19357" y="3323533"/>
            <a:ext cx="100795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</a:t>
            </a:r>
            <a:r>
              <a:rPr lang="fr-F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83612" y="4044300"/>
            <a:ext cx="9669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Brille.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37843" y="4044300"/>
            <a:ext cx="100795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83612" y="4765068"/>
            <a:ext cx="9669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Tablet.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15379" y="4762191"/>
            <a:ext cx="100795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endParaRPr lang="fr-FR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83612" y="5516336"/>
            <a:ext cx="9669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Handschuhe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927312" y="5516336"/>
            <a:ext cx="100795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endParaRPr lang="fr-F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562" y="371057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0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24942" y="3837214"/>
            <a:ext cx="438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&amp; 23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57" y="2155803"/>
            <a:ext cx="1456191" cy="145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8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95" y="228600"/>
            <a:ext cx="10621677" cy="604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1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0" y="1415309"/>
            <a:ext cx="11293929" cy="31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0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24942" y="3837214"/>
            <a:ext cx="438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57" y="2155803"/>
            <a:ext cx="1456191" cy="145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82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175" y="816241"/>
            <a:ext cx="6942422" cy="43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179910" y="1741714"/>
            <a:ext cx="7635748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dirty="0" smtClean="0"/>
              <a:t>Mach </a:t>
            </a:r>
            <a:r>
              <a:rPr lang="fr-FR" sz="5400" dirty="0" err="1" smtClean="0"/>
              <a:t>weiter</a:t>
            </a:r>
            <a:r>
              <a:rPr lang="fr-FR" sz="5400" dirty="0" smtClean="0"/>
              <a:t>!</a:t>
            </a:r>
            <a:br>
              <a:rPr lang="fr-FR" sz="5400" dirty="0" smtClean="0"/>
            </a:br>
            <a:r>
              <a:rPr lang="fr-FR" sz="5400" dirty="0"/>
              <a:t/>
            </a:r>
            <a:br>
              <a:rPr lang="fr-FR" sz="5400" dirty="0"/>
            </a:br>
            <a:r>
              <a:rPr lang="fr-FR" sz="5400" dirty="0" err="1" smtClean="0"/>
              <a:t>Schüler</a:t>
            </a:r>
            <a:r>
              <a:rPr lang="fr-FR" sz="5400" dirty="0" smtClean="0"/>
              <a:t> </a:t>
            </a:r>
            <a:r>
              <a:rPr lang="fr-FR" sz="5400" dirty="0" err="1" smtClean="0"/>
              <a:t>vergessen</a:t>
            </a:r>
            <a:r>
              <a:rPr lang="fr-FR" sz="5400" dirty="0" smtClean="0"/>
              <a:t> </a:t>
            </a:r>
            <a:br>
              <a:rPr lang="fr-FR" sz="5400" dirty="0" smtClean="0"/>
            </a:br>
            <a:r>
              <a:rPr lang="fr-FR" sz="5400" dirty="0" err="1" smtClean="0"/>
              <a:t>oft</a:t>
            </a:r>
            <a:r>
              <a:rPr lang="fr-FR" sz="5400" dirty="0" smtClean="0"/>
              <a:t> </a:t>
            </a:r>
            <a:r>
              <a:rPr lang="fr-FR" sz="5400" dirty="0" err="1" smtClean="0"/>
              <a:t>etwas</a:t>
            </a:r>
            <a:r>
              <a:rPr lang="fr-FR" sz="5400" dirty="0" smtClean="0"/>
              <a:t>!</a:t>
            </a:r>
            <a:endParaRPr lang="fr-FR" sz="5400" dirty="0"/>
          </a:p>
        </p:txBody>
      </p:sp>
      <p:pic>
        <p:nvPicPr>
          <p:cNvPr id="17410" name="Picture 2" descr="Vergesse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5"/>
          <a:stretch/>
        </p:blipFill>
        <p:spPr bwMode="auto">
          <a:xfrm>
            <a:off x="8678636" y="1600560"/>
            <a:ext cx="3513364" cy="327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2" b="32715"/>
          <a:stretch/>
        </p:blipFill>
        <p:spPr>
          <a:xfrm>
            <a:off x="2971798" y="1534886"/>
            <a:ext cx="6118041" cy="106620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342790" y="4107305"/>
            <a:ext cx="9669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Kuli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4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1" b="19560"/>
          <a:stretch/>
        </p:blipFill>
        <p:spPr>
          <a:xfrm>
            <a:off x="3488985" y="1314450"/>
            <a:ext cx="5522750" cy="1143000"/>
          </a:xfrm>
          <a:ln w="28575">
            <a:solidFill>
              <a:srgbClr val="00B05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342790" y="4107305"/>
            <a:ext cx="9669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Lineal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1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75" y="748680"/>
            <a:ext cx="3434057" cy="2051628"/>
          </a:xfrm>
          <a:ln w="28575">
            <a:solidFill>
              <a:srgbClr val="0070C0"/>
            </a:solidFill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342790" y="4107305"/>
            <a:ext cx="9669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Bleistift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252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899127"/>
            <a:ext cx="2264650" cy="226465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42790" y="4107305"/>
            <a:ext cx="104301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Radiergummi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4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Espace réservé du contenu 3" descr="heft2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0261" y="860698"/>
            <a:ext cx="2281237" cy="2736850"/>
          </a:xfrm>
          <a:ln w="28575">
            <a:solidFill>
              <a:srgbClr val="00B050"/>
            </a:solidFill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342790" y="4107305"/>
            <a:ext cx="9669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Heft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67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8289"/>
          <a:stretch/>
        </p:blipFill>
        <p:spPr>
          <a:xfrm>
            <a:off x="4735286" y="887186"/>
            <a:ext cx="2130878" cy="256086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1342790" y="4107305"/>
            <a:ext cx="9669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5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26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tripedBorder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ème26" id="{0E0DE948-7D54-40AF-81EE-728F55314BFF}" vid="{45317FCC-6F96-485D-A2C4-C7EE0F37A95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Thème26</Template>
  <TotalTime>128</TotalTime>
  <Words>371</Words>
  <Application>Microsoft Office PowerPoint</Application>
  <PresentationFormat>Grand écran</PresentationFormat>
  <Paragraphs>72</Paragraphs>
  <Slides>24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Euphemia</vt:lpstr>
      <vt:lpstr>Georgia</vt:lpstr>
      <vt:lpstr>Wingdings</vt:lpstr>
      <vt:lpstr>Wingdings 3</vt:lpstr>
      <vt:lpstr>Thème26</vt:lpstr>
      <vt:lpstr>SEID IHR IMMER NOCH NICHT FERTIG? (II)</vt:lpstr>
      <vt:lpstr>Présentation PowerPoint</vt:lpstr>
      <vt:lpstr>Mach weiter!  Schüler vergessen  oft etwas!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SEID IHR IMMER NOCH NICHT FERTIG?</dc:title>
  <dc:creator>PB</dc:creator>
  <cp:lastModifiedBy>PB</cp:lastModifiedBy>
  <cp:revision>16</cp:revision>
  <dcterms:created xsi:type="dcterms:W3CDTF">2021-10-24T08:01:30Z</dcterms:created>
  <dcterms:modified xsi:type="dcterms:W3CDTF">2021-10-27T07:20:42Z</dcterms:modified>
</cp:coreProperties>
</file>