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80" r:id="rId3"/>
    <p:sldId id="265" r:id="rId4"/>
    <p:sldId id="281" r:id="rId5"/>
    <p:sldId id="282" r:id="rId6"/>
    <p:sldId id="283" r:id="rId7"/>
    <p:sldId id="284" r:id="rId8"/>
    <p:sldId id="295" r:id="rId9"/>
    <p:sldId id="285" r:id="rId10"/>
    <p:sldId id="301" r:id="rId11"/>
    <p:sldId id="264" r:id="rId12"/>
    <p:sldId id="286" r:id="rId13"/>
    <p:sldId id="287" r:id="rId14"/>
    <p:sldId id="288" r:id="rId15"/>
    <p:sldId id="289" r:id="rId16"/>
    <p:sldId id="294" r:id="rId17"/>
    <p:sldId id="290" r:id="rId18"/>
    <p:sldId id="298" r:id="rId19"/>
    <p:sldId id="271" r:id="rId20"/>
    <p:sldId id="297" r:id="rId21"/>
    <p:sldId id="291" r:id="rId22"/>
    <p:sldId id="299" r:id="rId23"/>
    <p:sldId id="300" r:id="rId24"/>
    <p:sldId id="275" r:id="rId25"/>
    <p:sldId id="29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2B5B6-251D-49D0-9F3B-2E3F91B4E5E9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983C-B9F5-44AF-843B-FB270887E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32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2C0CA8-B00F-4EFD-B0DF-9617BF38049E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41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EXERCICES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0743" y="892747"/>
            <a:ext cx="75597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ÄRGER IN DER FAMILIE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1026" name="Picture 2" descr="Vor allem das Verhältnis zwischen Müttern und Töchtern wird mit dem Alter schwieri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578" y="2199376"/>
            <a:ext cx="4039053" cy="394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7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227222" y="385010"/>
            <a:ext cx="109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wütend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7"/>
          <a:stretch/>
        </p:blipFill>
        <p:spPr>
          <a:xfrm>
            <a:off x="436847" y="1975757"/>
            <a:ext cx="11755153" cy="455567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 rot="167227">
            <a:off x="7603926" y="3463472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167227">
            <a:off x="2897089" y="3628889"/>
            <a:ext cx="7462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 rot="167227">
            <a:off x="1462285" y="4971459"/>
            <a:ext cx="8729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meint, es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65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70449" y="1654474"/>
            <a:ext cx="75597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NaseVoll007 </a:t>
            </a:r>
            <a:r>
              <a:rPr lang="fr-FR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betritt</a:t>
            </a:r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das</a:t>
            </a:r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Forum.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3" t="52143" r="80651" b="32500"/>
          <a:stretch/>
        </p:blipFill>
        <p:spPr>
          <a:xfrm>
            <a:off x="5739492" y="3943349"/>
            <a:ext cx="1118508" cy="10531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003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8" t="48571" r="3357" b="27024"/>
          <a:stretch/>
        </p:blipFill>
        <p:spPr>
          <a:xfrm>
            <a:off x="731520" y="1904762"/>
            <a:ext cx="11272058" cy="198126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rot="185684">
            <a:off x="2658962" y="2834612"/>
            <a:ext cx="77582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Weiß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denn nicht, dass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alle Sportarten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treiben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bis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Natürlich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hast du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Sport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gesund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07562" y="168434"/>
            <a:ext cx="9285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NaseVoll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mit Chris’ Mutter einverstanden?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24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8" t="48571" r="3357" b="27024"/>
          <a:stretch/>
        </p:blipFill>
        <p:spPr>
          <a:xfrm>
            <a:off x="731520" y="1904762"/>
            <a:ext cx="11272058" cy="198126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rot="185684">
            <a:off x="2658962" y="2834612"/>
            <a:ext cx="77582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Weiß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denn nicht, dass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alle Sportarten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treiben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bis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Natürlich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hast du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Sport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gesund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07562" y="168434"/>
            <a:ext cx="9285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Argumente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vor?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2757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70449" y="1654474"/>
            <a:ext cx="75597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MiniPsy16 </a:t>
            </a:r>
            <a:r>
              <a:rPr lang="fr-FR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betritt</a:t>
            </a:r>
            <a:endParaRPr lang="fr-FR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fr-FR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das</a:t>
            </a:r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Forum.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74405" r="81208" b="10952"/>
          <a:stretch/>
        </p:blipFill>
        <p:spPr>
          <a:xfrm>
            <a:off x="5804807" y="3878035"/>
            <a:ext cx="1094015" cy="10042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14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" t="72262" r="5226" b="4263"/>
          <a:stretch/>
        </p:blipFill>
        <p:spPr>
          <a:xfrm>
            <a:off x="979714" y="2469620"/>
            <a:ext cx="10850336" cy="186561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 rot="167227">
            <a:off x="2774357" y="3035501"/>
            <a:ext cx="7913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Vielleicht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anderen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ausprobieren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Radfahren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schwimmen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tolle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Sportarten.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fit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bleiben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Gemüse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essen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30802" y="385010"/>
            <a:ext cx="933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Ratschläge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MiniPsy16?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1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832" y="1934055"/>
            <a:ext cx="1249126" cy="124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037364" y="3486150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37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90" y="0"/>
            <a:ext cx="10264724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 rot="167227">
            <a:off x="7407981" y="1053484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167227">
            <a:off x="3649943" y="1340127"/>
            <a:ext cx="6748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167227">
            <a:off x="2339586" y="2183553"/>
            <a:ext cx="7904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es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wollte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7227">
            <a:off x="3640602" y="4043823"/>
            <a:ext cx="6512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Weiß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deine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denn nicht, dass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alle Sportarten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treiben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bis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Natürlich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hast du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recht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Sport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gesund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 rot="167227">
            <a:off x="3640600" y="5444781"/>
            <a:ext cx="6512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Vielleicht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anderen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ausprobieren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Radfahren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schwimmen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tolle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Sportarten.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fit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bleiben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Gemüse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essen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292" y="907289"/>
            <a:ext cx="1084797" cy="108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8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43619" y="458531"/>
            <a:ext cx="8463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reagierst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in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einer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Konfliktsituation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P\Desktop\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325" y="1122623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P\Desktop\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780" y="1321723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3168" y="72598"/>
            <a:ext cx="1249126" cy="124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2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1087" y="772"/>
            <a:ext cx="10580914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WER SAGT WAS?</a:t>
            </a:r>
          </a:p>
          <a:p>
            <a:pPr algn="ctr"/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fr-F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/ </a:t>
            </a:r>
            <a:r>
              <a:rPr lang="fr-F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Chris’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Mutter / </a:t>
            </a:r>
            <a:r>
              <a:rPr lang="fr-F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NaseVoll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/ </a:t>
            </a:r>
            <a:r>
              <a:rPr lang="fr-F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MiniPsy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)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22880" y="3784098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Thaiboxen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22880" y="1985924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22880" y="3187535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können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alle Sportarten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treiben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22880" y="2586579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„Rad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fahren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822880" y="4970597"/>
            <a:ext cx="10277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wichtig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22880" y="4426279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Thaiboxen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toller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Sport.“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51860" y="1924368"/>
            <a:ext cx="257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NaseVoll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5411" y="2487555"/>
            <a:ext cx="33963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MiniPsy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51859" y="3104537"/>
            <a:ext cx="257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NaseVoll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846" y="3723003"/>
            <a:ext cx="33439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Chris’ Mutter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42967" y="4366057"/>
            <a:ext cx="257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8820" y="4958451"/>
            <a:ext cx="36140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MiniPsy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0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563" y="39884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822879" y="5571252"/>
            <a:ext cx="10277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Kampfsportarten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brutal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7847" y="5508703"/>
            <a:ext cx="33180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Chris’ </a:t>
            </a:r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Mutter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24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068" y="1019340"/>
            <a:ext cx="9287145" cy="582558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 rot="167227">
            <a:off x="5665513" y="1891473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167227">
            <a:off x="3272529" y="2173197"/>
            <a:ext cx="6037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167227">
            <a:off x="2101131" y="2882571"/>
            <a:ext cx="72916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meint, es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wollte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167227">
            <a:off x="3197808" y="4469449"/>
            <a:ext cx="5663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Weiß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deine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denn nicht, dass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alle Sportarten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treiben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bis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Natürlich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hast du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recht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Sport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gesund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 rot="167227">
            <a:off x="3117959" y="5677027"/>
            <a:ext cx="5823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Vielleicht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anderen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ausprobieren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Radfahren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schwimmen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tolle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Sportarten.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fit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bleiben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Obst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Gemüse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essen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771" y="212151"/>
            <a:ext cx="1166440" cy="116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2346577" y="-66090"/>
            <a:ext cx="7206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Indizien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96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75121" y="2011390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Thaiboxen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5121" y="213216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75121" y="1414827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können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alle Sportarten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treiben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475121" y="813871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„Rad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fahren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75121" y="3197889"/>
            <a:ext cx="10277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wichtig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75121" y="2653571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Thaiboxen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toller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Sport.“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4101" y="151660"/>
            <a:ext cx="257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NaseVoll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7652" y="714847"/>
            <a:ext cx="33963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MiniPsy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4100" y="1331829"/>
            <a:ext cx="257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NaseVoll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0087" y="1950295"/>
            <a:ext cx="33439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Chris’ Mutter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95208" y="2593349"/>
            <a:ext cx="25799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61061" y="3185743"/>
            <a:ext cx="36140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MiniPsy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75120" y="3798544"/>
            <a:ext cx="10277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Kampfsportarten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brutal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40088" y="3735995"/>
            <a:ext cx="33180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32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Chris’Mutter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46865" y="4946513"/>
            <a:ext cx="651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mit …… einverstanden.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dass ……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746865" y="5929910"/>
            <a:ext cx="651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mit …… nicht einverstanden.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nicht, dass ……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4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926288" y="4302638"/>
            <a:ext cx="6209608" cy="24458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410511" y="1565476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Thaiboxen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16932" y="83120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5824" y="1067031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können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alle Sportarten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treiben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416932" y="578066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„Rad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fahren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25824" y="2544205"/>
            <a:ext cx="10277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wichtig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25824" y="2068876"/>
            <a:ext cx="667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Thaiboxen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toller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Sport.“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45911" y="106127"/>
            <a:ext cx="257991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NaseVoll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29462" y="581687"/>
            <a:ext cx="33963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MiniPsy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45911" y="1050585"/>
            <a:ext cx="257991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NaseVoll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83605" y="1511578"/>
            <a:ext cx="33439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Chris’ Mutter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37019" y="2028033"/>
            <a:ext cx="257991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1764" y="2484751"/>
            <a:ext cx="36140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MiniPsy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25824" y="3061842"/>
            <a:ext cx="10277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Kampfsportarten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brutal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.“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16705" y="3002388"/>
            <a:ext cx="33180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Chris’Mutter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Wingdings 3"/>
              </a:rPr>
              <a:t></a:t>
            </a:r>
            <a:r>
              <a:rPr lang="fr-FR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129250" y="4910203"/>
            <a:ext cx="6532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mit …… einverstanden.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dass ……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129250" y="5862533"/>
            <a:ext cx="651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mit …… nicht einverstanden.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nicht, dass ……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129250" y="3588606"/>
            <a:ext cx="8463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Schreibe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jetzt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Antwort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Picture 2" descr="C:\Users\P\Desktop\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079" y="4334960"/>
            <a:ext cx="618271" cy="61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 descr="C:\Users\P\Desktop\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66" y="4441045"/>
            <a:ext cx="505858" cy="50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7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8136" y="3469821"/>
            <a:ext cx="3739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Übungsheft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33" y="1983695"/>
            <a:ext cx="1267447" cy="126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495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505" y="163285"/>
            <a:ext cx="7126286" cy="64906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343400" y="685800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NERVIG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43400" y="1025979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STRESS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343400" y="1381215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ÄRGER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43399" y="1729618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STREIT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022771" y="685800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GEMEIN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998276" y="1025979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WÜTEND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22770" y="1408370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HASSEN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 rot="340195">
            <a:off x="6643008" y="3631021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 rot="340195">
            <a:off x="6232067" y="3946707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Ärger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 rot="340195">
            <a:off x="7693479" y="4346817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Party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 rot="340195">
            <a:off x="6811736" y="4662503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wütend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 rot="340195">
            <a:off x="5652408" y="5471917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gemein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 rot="340195">
            <a:off x="7415893" y="5612041"/>
            <a:ext cx="17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hasse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37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643" y="7373"/>
            <a:ext cx="4934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u="sng" spc="50" dirty="0" smtClean="0">
                <a:ln w="11430"/>
                <a:solidFill>
                  <a:schemeClr val="tx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BILAN</a:t>
            </a:r>
            <a:r>
              <a:rPr lang="fr-FR" sz="3600" b="1" u="sng" spc="50" dirty="0" smtClean="0">
                <a:ln w="11430"/>
                <a:solidFill>
                  <a:schemeClr val="tx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+mn-cs"/>
              </a:rPr>
              <a:t> </a:t>
            </a:r>
            <a:r>
              <a:rPr lang="fr-FR" sz="3600" b="1" u="sng" spc="50" dirty="0">
                <a:ln w="11430"/>
                <a:solidFill>
                  <a:schemeClr val="tx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+mn-cs"/>
              </a:rPr>
              <a:t>GRAMMATICAL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0401" y="1788901"/>
            <a:ext cx="112332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On utilise la conjonction de subordination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dass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43" y="1112861"/>
            <a:ext cx="9603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u="sng" spc="50" dirty="0" smtClean="0">
                <a:ln w="11430"/>
                <a:solidFill>
                  <a:schemeClr val="tx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+mn-cs"/>
              </a:rPr>
              <a:t>Comment réagir à une situation et </a:t>
            </a:r>
            <a:r>
              <a:rPr lang="fr-FR" sz="3200" b="1" u="sng" spc="50" dirty="0" smtClean="0">
                <a:ln w="11430"/>
                <a:solidFill>
                  <a:schemeClr val="tx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donner son avis</a:t>
            </a:r>
            <a:r>
              <a:rPr lang="fr-FR" sz="3200" b="1" u="sng" spc="50" dirty="0" smtClean="0">
                <a:ln w="11430"/>
                <a:solidFill>
                  <a:schemeClr val="tx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+mn-cs"/>
              </a:rPr>
              <a:t> </a:t>
            </a:r>
            <a:r>
              <a:rPr lang="fr-FR" sz="3200" b="1" u="sng" spc="50" dirty="0">
                <a:ln w="11430"/>
                <a:solidFill>
                  <a:schemeClr val="tx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+mn-cs"/>
              </a:rPr>
              <a:t>: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8710" y="2418926"/>
            <a:ext cx="110384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Cette structure s’utilise, par exemple, </a:t>
            </a:r>
            <a:r>
              <a:rPr lang="fr-FR" sz="32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après 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verbe              .</a:t>
            </a:r>
            <a:endParaRPr lang="fr-FR" sz="32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978727" y="2417913"/>
            <a:ext cx="1307618" cy="585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finden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27893" y="3283044"/>
            <a:ext cx="54829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Boxen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</a:t>
            </a:r>
            <a:r>
              <a:rPr lang="fr-F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t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sehr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brutal.</a:t>
            </a:r>
            <a:endParaRPr lang="fr-FR" sz="32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461993" y="4337050"/>
            <a:ext cx="47532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  <a:sym typeface="Wingdings 3" panose="05040102010807070707" pitchFamily="18" charset="2"/>
              </a:rPr>
              <a:t></a:t>
            </a:r>
            <a:r>
              <a:rPr lang="fr-FR" sz="32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 3" panose="05040102010807070707" pitchFamily="18" charset="2"/>
              </a:rPr>
              <a:t> 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 3" panose="05040102010807070707" pitchFamily="18" charset="2"/>
              </a:rPr>
              <a:t> </a:t>
            </a:r>
            <a:r>
              <a:rPr lang="fr-FR" sz="32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 3" panose="05040102010807070707" pitchFamily="18" charset="2"/>
              </a:rPr>
              <a:t>Ich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 3" panose="05040102010807070707" pitchFamily="18" charset="2"/>
              </a:rPr>
              <a:t> </a:t>
            </a:r>
            <a:r>
              <a:rPr lang="fr-FR" sz="32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 3" panose="05040102010807070707" pitchFamily="18" charset="2"/>
              </a:rPr>
              <a:t>finde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Wingdings 3" panose="05040102010807070707" pitchFamily="18" charset="2"/>
              </a:rPr>
              <a:t> (nicht)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, </a:t>
            </a:r>
            <a:r>
              <a:rPr lang="fr-FR" sz="32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dass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514133" y="4331481"/>
            <a:ext cx="43576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Boxen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fr-FR" sz="32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sehr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brutal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</a:t>
            </a:r>
            <a:r>
              <a:rPr lang="fr-F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t</a:t>
            </a:r>
            <a:r>
              <a:rPr lang="fr-FR" sz="32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505643" y="4914559"/>
            <a:ext cx="571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Vf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9529393" y="4881643"/>
            <a:ext cx="571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911628" y="3844069"/>
            <a:ext cx="5553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899753" y="3851709"/>
            <a:ext cx="571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780986" y="5410747"/>
            <a:ext cx="9144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Comme dans toute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proposition subordonnée,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le 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verbe conjugué est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en 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position finale.</a:t>
            </a:r>
          </a:p>
        </p:txBody>
      </p:sp>
      <p:sp>
        <p:nvSpPr>
          <p:cNvPr id="26" name="Ellipse 25"/>
          <p:cNvSpPr/>
          <p:nvPr/>
        </p:nvSpPr>
        <p:spPr>
          <a:xfrm>
            <a:off x="5517300" y="4569247"/>
            <a:ext cx="357188" cy="357187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46" y="5480611"/>
            <a:ext cx="1126947" cy="93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237" y="5480611"/>
            <a:ext cx="1126947" cy="93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22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4" grpId="0"/>
      <p:bldP spid="15" grpId="0"/>
      <p:bldP spid="16" grpId="0"/>
      <p:bldP spid="17" grpId="0"/>
      <p:bldP spid="21" grpId="0"/>
      <p:bldP spid="25" grpId="0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Pierre\Pictures\Bibliothèque multimédia Microsoft\j0433953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832" y="1934055"/>
            <a:ext cx="1249126" cy="124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037364" y="3486150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88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41849" y="1670803"/>
            <a:ext cx="84248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Chris04 </a:t>
            </a:r>
            <a:r>
              <a:rPr lang="fr-FR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hat</a:t>
            </a:r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ein</a:t>
            </a:r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Problem</a:t>
            </a:r>
            <a:r>
              <a:rPr lang="fr-F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!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1" t="12914" r="79725" b="71950"/>
          <a:stretch/>
        </p:blipFill>
        <p:spPr>
          <a:xfrm>
            <a:off x="5633720" y="3077935"/>
            <a:ext cx="1020536" cy="9668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816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7"/>
          <a:stretch/>
        </p:blipFill>
        <p:spPr>
          <a:xfrm>
            <a:off x="436847" y="1975757"/>
            <a:ext cx="11755153" cy="455567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 rot="167227">
            <a:off x="7603926" y="3463472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167227">
            <a:off x="2897089" y="3628889"/>
            <a:ext cx="7462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167227">
            <a:off x="1462285" y="4971459"/>
            <a:ext cx="8729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meint, es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07958" y="298789"/>
            <a:ext cx="8840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Thema</a:t>
            </a: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Diskussion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diesem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Forum?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95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227222" y="385010"/>
            <a:ext cx="109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AG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organisiert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Chris’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Schule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7"/>
          <a:stretch/>
        </p:blipFill>
        <p:spPr>
          <a:xfrm>
            <a:off x="436847" y="1975757"/>
            <a:ext cx="11755153" cy="455567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 rot="167227">
            <a:off x="7603926" y="3463472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167227">
            <a:off x="2897089" y="3628889"/>
            <a:ext cx="7462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 rot="167227">
            <a:off x="1462285" y="4971459"/>
            <a:ext cx="8729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meint, es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4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227222" y="385010"/>
            <a:ext cx="109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 die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Thaiboxen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-AG?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7"/>
          <a:stretch/>
        </p:blipFill>
        <p:spPr>
          <a:xfrm>
            <a:off x="436847" y="1975757"/>
            <a:ext cx="11755153" cy="455567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 rot="167227">
            <a:off x="7603926" y="3463472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167227">
            <a:off x="2897089" y="3628889"/>
            <a:ext cx="7462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 rot="167227">
            <a:off x="1462285" y="4971459"/>
            <a:ext cx="8729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meint, es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1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227222" y="385010"/>
            <a:ext cx="109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Aber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7"/>
          <a:stretch/>
        </p:blipFill>
        <p:spPr>
          <a:xfrm>
            <a:off x="436847" y="1975757"/>
            <a:ext cx="11755153" cy="455567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 rot="167227">
            <a:off x="7603926" y="3463472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167227">
            <a:off x="2897089" y="3628889"/>
            <a:ext cx="7462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 rot="167227">
            <a:off x="1462285" y="4971459"/>
            <a:ext cx="8729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meint, es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5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227222" y="385010"/>
            <a:ext cx="109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Junge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oder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7"/>
          <a:stretch/>
        </p:blipFill>
        <p:spPr>
          <a:xfrm>
            <a:off x="436847" y="1975757"/>
            <a:ext cx="11755153" cy="455567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 rot="167227">
            <a:off x="7603926" y="3463472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167227">
            <a:off x="2897089" y="3628889"/>
            <a:ext cx="7462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 rot="167227">
            <a:off x="1462285" y="4971459"/>
            <a:ext cx="8729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meint, es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6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227222" y="385010"/>
            <a:ext cx="10964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Argumente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bringt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Chris’ Mutter vor?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7"/>
          <a:stretch/>
        </p:blipFill>
        <p:spPr>
          <a:xfrm>
            <a:off x="436847" y="1975757"/>
            <a:ext cx="11755153" cy="455567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 rot="167227">
            <a:off x="7603926" y="3463472"/>
            <a:ext cx="466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mit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</a:t>
            </a:r>
            <a:endParaRPr lang="fr-F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167227">
            <a:off x="2897089" y="3628889"/>
            <a:ext cx="7462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Hallo, letzte Woche hatte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Stress mit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Mutter. In der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-AG.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super motiviert und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Mutter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nicht einverstanden.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 rot="167227">
            <a:off x="1462285" y="4971459"/>
            <a:ext cx="8729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findet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Thaiboxen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Mädchen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meint, es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gefährlich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brutal. Mein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wollte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Karate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machen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Eltern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hatten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nichts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dagegen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völlig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ungerecht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mir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Nerven</a:t>
            </a:r>
            <a:r>
              <a:rPr lang="fr-F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5947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Rouge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320</TotalTime>
  <Words>1426</Words>
  <Application>Microsoft Office PowerPoint</Application>
  <PresentationFormat>Grand écran</PresentationFormat>
  <Paragraphs>134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Binet</dc:creator>
  <cp:lastModifiedBy>PB</cp:lastModifiedBy>
  <cp:revision>59</cp:revision>
  <dcterms:created xsi:type="dcterms:W3CDTF">2014-12-10T07:36:50Z</dcterms:created>
  <dcterms:modified xsi:type="dcterms:W3CDTF">2022-01-04T15:13:33Z</dcterms:modified>
</cp:coreProperties>
</file>