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3"/>
  </p:notesMasterIdLst>
  <p:sldIdLst>
    <p:sldId id="271" r:id="rId2"/>
    <p:sldId id="258" r:id="rId3"/>
    <p:sldId id="268" r:id="rId4"/>
    <p:sldId id="297" r:id="rId5"/>
    <p:sldId id="286" r:id="rId6"/>
    <p:sldId id="287" r:id="rId7"/>
    <p:sldId id="288" r:id="rId8"/>
    <p:sldId id="270" r:id="rId9"/>
    <p:sldId id="289" r:id="rId10"/>
    <p:sldId id="290" r:id="rId11"/>
    <p:sldId id="291" r:id="rId12"/>
    <p:sldId id="311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8" r:id="rId40"/>
    <p:sldId id="327" r:id="rId41"/>
    <p:sldId id="329" r:id="rId42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4E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4" autoAdjust="0"/>
    <p:restoredTop sz="94660"/>
  </p:normalViewPr>
  <p:slideViewPr>
    <p:cSldViewPr>
      <p:cViewPr varScale="1">
        <p:scale>
          <a:sx n="83" d="100"/>
          <a:sy n="83" d="100"/>
        </p:scale>
        <p:origin x="96" y="1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25FA4D-2857-4FE9-A37C-A1A3A8B7F8F2}" type="datetimeFigureOut">
              <a:rPr lang="fr-FR"/>
              <a:pPr>
                <a:defRPr/>
              </a:pPr>
              <a:t>25/06/2021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700A18-7973-4D26-A2F5-84D287A145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664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AF644C-E972-42C2-8B20-35D9EB8D8C83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900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E76D8E-53A5-47B7-98AC-8337992A5C89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057490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40EAC3-A96D-477C-9A3C-6289C2FD0B5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217915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B8C503-A6CD-499C-AB05-375FC18115C4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492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85F8C8-ECA3-4465-A2BA-FD65CCD05300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8616089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E0A424-EE99-4D3F-B5DF-14CADBB9653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9757365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F06EF1-39D4-4A79-8524-4DC6D9B062E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213366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EC39E5-C363-4DC3-9B72-05CD3D622EA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7326810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76258C-B7A1-4DB9-8829-C5239882359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178294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F35598-6F55-42D0-A8FA-37936999E32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1487811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ED025F-6E29-4F9D-92F4-BEFAF8EBE85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909561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7C370C-5E7A-4D37-96AB-0A7D6119D51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0161351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509D8F-DAA1-41CD-9833-250D2F19F9E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9132427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B2650A-47D0-4DBE-AA1D-B061206089E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1794032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3192D9-47C1-4CE8-8630-6970F5740FF3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5310728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9535B6-BED7-473B-8614-A1899F880730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3391673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1E173C-8CA1-4A3D-8ABB-CF5B80DC18A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6327096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697DBE-0D78-4104-97A2-278C3DF75191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3254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F2A16-39EB-4FF8-BE69-9BAF449040C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1169792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1B389-E0ED-4372-B4A2-A7E5DCCD2723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6699028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27C9F2-79E1-4B0D-9052-EAFAE613433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9542721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2B5714-FBFC-489C-8395-4E72FFEB3E7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953228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703D3-AD8D-4F6F-B4FB-ED10D4A5DC0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6828581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091BCB-9BB2-462D-8AC1-E338EA4A839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5151975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2C215F-B9CF-4591-A6C2-7F090D903AB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2805899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4C1209-07EA-4848-8FAF-5076A10EF30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37732196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7E28C3-E572-4B40-98B8-F4C97459AAEE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9252572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381469-236A-4D6E-BA6E-5366CC2B6C9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3143933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74B47B-7E6E-4CE8-9ED1-A79EED2A67E9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8760027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067B9-4D1B-44D3-8B9A-24794DF3704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751637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3AE183-65C9-401A-870E-24A3BA93B573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604776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622C3B-4F83-4E4A-8457-91399E49A38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670449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E6BE41-18DA-448A-B060-863F4FADBAC4}" type="slidenum">
              <a:rPr lang="fr-FR" smtClean="0"/>
              <a:pPr>
                <a:defRPr/>
              </a:pPr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856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0DB1B7-6C73-4F3A-88F8-0DFFC5BC405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485713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570863-329A-4E69-8D08-9DE4F238C56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261434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99D2CB-793E-4895-BB11-E0F554ED7E6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502401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8618FD-A27D-4099-9919-C4BE4DADD80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206961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01B38F-F791-40A3-9EA7-24C01D71F349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025193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AE59EA-BC50-4D68-A9C0-481DFFB3F6C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95516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ectangle à coins arrondis 10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ectangle à coins arrondis 11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940800" y="4206875"/>
            <a:ext cx="1280584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ECD2A-E1CE-4F96-A5DE-D886591A26B7}" type="datetimeFigureOut">
              <a:rPr lang="fr-FR"/>
              <a:pPr>
                <a:defRPr/>
              </a:pPr>
              <a:t>25/06/2021</a:t>
            </a:fld>
            <a:endParaRPr lang="fr-FR"/>
          </a:p>
        </p:txBody>
      </p:sp>
      <p:sp>
        <p:nvSpPr>
          <p:cNvPr id="18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5278E1B-46C2-494C-9EBC-F1F9D092C3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09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74E81-24E2-4087-B650-14CA453C8B6B}" type="datetimeFigureOut">
              <a:rPr lang="fr-FR"/>
              <a:pPr>
                <a:defRPr/>
              </a:pPr>
              <a:t>25/06/2021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5D9FE-8F25-48FB-8481-A6A37D5BA9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62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A6DF-CE4B-44F3-B0A1-1EF4BD4DB4DB}" type="datetimeFigureOut">
              <a:rPr lang="fr-FR"/>
              <a:pPr>
                <a:defRPr/>
              </a:pPr>
              <a:t>25/06/2021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18155-9AF2-489C-A19C-576C78A52E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66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A7216-EE55-4E58-8D39-C4256ABCFD81}" type="datetimeFigureOut">
              <a:rPr lang="fr-FR"/>
              <a:pPr>
                <a:defRPr/>
              </a:pPr>
              <a:t>25/06/2021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E8731-EACA-4748-ADC0-66F0B635B8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41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BDE82-E0A1-489B-91FA-8B5E13027DF6}" type="datetimeFigureOut">
              <a:rPr lang="fr-FR"/>
              <a:pPr>
                <a:defRPr/>
              </a:pPr>
              <a:t>25/06/2021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C5AD-556E-4F30-8995-EDA35BDEF2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99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72EFF-D586-4433-87EB-AFBCC8A124EC}" type="datetimeFigureOut">
              <a:rPr lang="fr-FR"/>
              <a:pPr>
                <a:defRPr/>
              </a:pPr>
              <a:t>25/06/2021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0AEEF-38B8-4A83-9FC9-33AB4128B0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70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868CC7-08EF-41EB-A4CF-3A43B9280637}" type="datetimeFigureOut">
              <a:rPr lang="fr-FR"/>
              <a:pPr>
                <a:defRPr/>
              </a:pPr>
              <a:t>25/06/2021</a:t>
            </a:fld>
            <a:endParaRPr lang="fr-FR"/>
          </a:p>
        </p:txBody>
      </p:sp>
      <p:sp>
        <p:nvSpPr>
          <p:cNvPr id="8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FEE5AB-F7CB-4892-B2CE-367D2F380E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68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A6F98-3074-47A1-87C2-B4DC06589136}" type="datetimeFigureOut">
              <a:rPr lang="fr-FR"/>
              <a:pPr>
                <a:defRPr/>
              </a:pPr>
              <a:t>25/06/2021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53329-23BC-424C-B956-BB8C2B2224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8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10D25-3126-4196-B265-30640467DC9E}" type="datetimeFigureOut">
              <a:rPr lang="fr-FR"/>
              <a:pPr>
                <a:defRPr/>
              </a:pPr>
              <a:t>25/06/2021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8E22-58C6-40CD-A946-AF6C523358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95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1A03C-A11C-4BD5-8797-399C0A31CA61}" type="datetimeFigureOut">
              <a:rPr lang="fr-FR"/>
              <a:pPr>
                <a:defRPr/>
              </a:pPr>
              <a:t>25/06/2021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31101-BD3B-45DA-AC6A-2A0330BE9E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98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342C6-E1A5-471B-BD08-4D7020F1377D}" type="datetimeFigureOut">
              <a:rPr lang="fr-FR"/>
              <a:pPr>
                <a:defRPr/>
              </a:pPr>
              <a:t>25/06/2021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33902-F7B8-4BAA-9F60-FB2CF98AE8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61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40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52265370-5C68-40AD-A34F-1287E471B48E}" type="datetimeFigureOut">
              <a:rPr lang="fr-FR"/>
              <a:pPr>
                <a:defRPr/>
              </a:pPr>
              <a:t>25/06/2021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42E875-4833-41BF-8742-FCB3B02ECF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7" r:id="rId2"/>
    <p:sldLayoutId id="2147483848" r:id="rId3"/>
    <p:sldLayoutId id="2147483849" r:id="rId4"/>
    <p:sldLayoutId id="2147483856" r:id="rId5"/>
    <p:sldLayoutId id="2147483857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2"/>
          <p:cNvSpPr>
            <a:spLocks noGrp="1"/>
          </p:cNvSpPr>
          <p:nvPr>
            <p:ph type="subTitle" idx="1"/>
          </p:nvPr>
        </p:nvSpPr>
        <p:spPr>
          <a:xfrm>
            <a:off x="1981200" y="3900488"/>
            <a:ext cx="4953000" cy="1752600"/>
          </a:xfrm>
        </p:spPr>
        <p:txBody>
          <a:bodyPr/>
          <a:lstStyle/>
          <a:p>
            <a:pPr marL="63500" eaLnBrk="1" hangingPunct="1"/>
            <a:endParaRPr lang="fr-FR" smtClean="0"/>
          </a:p>
        </p:txBody>
      </p:sp>
      <p:sp>
        <p:nvSpPr>
          <p:cNvPr id="4" name="Rectangle 3"/>
          <p:cNvSpPr/>
          <p:nvPr/>
        </p:nvSpPr>
        <p:spPr>
          <a:xfrm>
            <a:off x="2452663" y="4786322"/>
            <a:ext cx="771268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WIE VIEL UHR IST ES?</a:t>
            </a:r>
          </a:p>
        </p:txBody>
      </p:sp>
      <p:sp>
        <p:nvSpPr>
          <p:cNvPr id="5124" name="Titre 4"/>
          <p:cNvSpPr>
            <a:spLocks noGrp="1"/>
          </p:cNvSpPr>
          <p:nvPr>
            <p:ph type="ctrTitle"/>
          </p:nvPr>
        </p:nvSpPr>
        <p:spPr>
          <a:xfrm>
            <a:off x="1981200" y="2401889"/>
            <a:ext cx="8458200" cy="1470025"/>
          </a:xfrm>
        </p:spPr>
        <p:txBody>
          <a:bodyPr/>
          <a:lstStyle/>
          <a:p>
            <a:endParaRPr lang="fr-FR" smtClean="0"/>
          </a:p>
        </p:txBody>
      </p:sp>
      <p:pic>
        <p:nvPicPr>
          <p:cNvPr id="5125" name="Picture 2" descr="C:\Users\Pierre\Documents\Enseignement de l'allemand\COLLEGE\GUTE FAHRT\DIAPORAMAS\GIFS\uhren0005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3898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" descr="C:\Users\Pierre\Documents\Enseignement de l'allemand\COLLEGE\GUTE FAHRT\DIAPORAMAS\GIFS\uhren0005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38" y="249237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" descr="C:\Users\Pierre\Documents\Enseignement de l'allemand\COLLEGE\GUTE FAHRT\DIAPORAMAS\GIFS\uhren0005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3" y="83661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" descr="C:\Users\Pierre\Documents\Enseignement de l'allemand\COLLEGE\GUTE FAHRT\DIAPORAMAS\GIFS\uhren0005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242093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" descr="C:\Users\Pierre\Documents\Enseignement de l'allemand\COLLEGE\GUTE FAHRT\DIAPORAMAS\GIFS\uhren0005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73898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956"/>
          <a:stretch>
            <a:fillRect/>
          </a:stretch>
        </p:blipFill>
        <p:spPr bwMode="auto">
          <a:xfrm>
            <a:off x="6381751" y="1500188"/>
            <a:ext cx="2214563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340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4341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4342" name="ZoneTexte 6"/>
          <p:cNvSpPr txBox="1">
            <a:spLocks noChangeArrowheads="1"/>
          </p:cNvSpPr>
          <p:nvPr/>
        </p:nvSpPr>
        <p:spPr bwMode="auto">
          <a:xfrm>
            <a:off x="7524751" y="2857500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4343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4344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4345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4346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4347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4348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4349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4350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4351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6024563" y="3429000"/>
            <a:ext cx="715962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6381751" y="3000376"/>
            <a:ext cx="1285875" cy="68263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3810001" y="5429251"/>
            <a:ext cx="5929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Viertel </a:t>
            </a:r>
            <a:r>
              <a:rPr lang="fr-FR" sz="4000">
                <a:solidFill>
                  <a:srgbClr val="FF0000"/>
                </a:solidFill>
              </a:rPr>
              <a:t>nach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956"/>
          <a:stretch>
            <a:fillRect/>
          </a:stretch>
        </p:blipFill>
        <p:spPr bwMode="auto">
          <a:xfrm>
            <a:off x="6381751" y="1500188"/>
            <a:ext cx="2214563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364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5365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5366" name="ZoneTexte 6"/>
          <p:cNvSpPr txBox="1">
            <a:spLocks noChangeArrowheads="1"/>
          </p:cNvSpPr>
          <p:nvPr/>
        </p:nvSpPr>
        <p:spPr bwMode="auto">
          <a:xfrm>
            <a:off x="7524751" y="2857500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5367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5368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5369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5370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5371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5372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5373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5374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5375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6024563" y="3429000"/>
            <a:ext cx="715962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6381750" y="3068638"/>
            <a:ext cx="1214438" cy="71755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3810000" y="5429251"/>
            <a:ext cx="6286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zwanzig </a:t>
            </a:r>
            <a:r>
              <a:rPr lang="fr-FR" sz="4000">
                <a:solidFill>
                  <a:srgbClr val="FF0000"/>
                </a:solidFill>
              </a:rPr>
              <a:t>nach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5" name="Picture 5" descr="http://www.arvernes.com/wiki/images/thumb/b/b9/Panneau_attention.svg/600px-Panneau_attentio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9" y="2000250"/>
            <a:ext cx="3436937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412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7413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7414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7415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7416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7417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7418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7419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7420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7421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7422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7423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 flipH="1" flipV="1">
            <a:off x="6168232" y="2643982"/>
            <a:ext cx="642938" cy="21272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17413" idx="0"/>
          </p:cNvCxnSpPr>
          <p:nvPr/>
        </p:nvCxnSpPr>
        <p:spPr>
          <a:xfrm rot="5400000">
            <a:off x="5703094" y="3750469"/>
            <a:ext cx="1357312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halb</a:t>
            </a:r>
            <a:r>
              <a:rPr lang="fr-FR" sz="4000"/>
              <a:t> eins.</a:t>
            </a:r>
          </a:p>
        </p:txBody>
      </p:sp>
      <p:sp>
        <p:nvSpPr>
          <p:cNvPr id="25" name="Flèche courbée vers le bas 24"/>
          <p:cNvSpPr/>
          <p:nvPr/>
        </p:nvSpPr>
        <p:spPr>
          <a:xfrm rot="16200000">
            <a:off x="2210595" y="1099345"/>
            <a:ext cx="4994275" cy="3367087"/>
          </a:xfrm>
          <a:prstGeom prst="curvedDownArrow">
            <a:avLst>
              <a:gd name="adj1" fmla="val 11048"/>
              <a:gd name="adj2" fmla="val 50000"/>
              <a:gd name="adj3" fmla="val 4867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1666875" y="714376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>
                <a:latin typeface="Calibri" pitchFamily="34" charset="0"/>
              </a:rPr>
              <a:t>(</a:t>
            </a:r>
            <a:r>
              <a:rPr lang="fr-FR" sz="2800" b="1">
                <a:solidFill>
                  <a:srgbClr val="FF0000"/>
                </a:solidFill>
                <a:latin typeface="Calibri" pitchFamily="34" charset="0"/>
              </a:rPr>
              <a:t>halb</a:t>
            </a:r>
            <a:r>
              <a:rPr lang="fr-FR" sz="2800" b="1">
                <a:latin typeface="Calibri" pitchFamily="34" charset="0"/>
              </a:rPr>
              <a:t> = 30 Minuten)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436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8437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8438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8439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8440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8441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8442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8443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8444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8445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8446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8447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6383339" y="2643189"/>
            <a:ext cx="498475" cy="42862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18437" idx="0"/>
          </p:cNvCxnSpPr>
          <p:nvPr/>
        </p:nvCxnSpPr>
        <p:spPr>
          <a:xfrm rot="5400000">
            <a:off x="5703094" y="3750469"/>
            <a:ext cx="1357312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halb</a:t>
            </a:r>
            <a:r>
              <a:rPr lang="fr-FR" sz="4000"/>
              <a:t> zwei.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460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9461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9462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9463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9464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9465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9466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9467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9468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9469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9470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9471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6383339" y="2928939"/>
            <a:ext cx="712787" cy="1428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19461" idx="0"/>
          </p:cNvCxnSpPr>
          <p:nvPr/>
        </p:nvCxnSpPr>
        <p:spPr>
          <a:xfrm rot="5400000">
            <a:off x="5703094" y="3750469"/>
            <a:ext cx="1357312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halb</a:t>
            </a:r>
            <a:r>
              <a:rPr lang="fr-FR" sz="4000"/>
              <a:t> drei.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484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0485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0486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0487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0488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0489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0490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0491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0492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0493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0494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0495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6383339" y="3071813"/>
            <a:ext cx="712787" cy="21431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20485" idx="0"/>
          </p:cNvCxnSpPr>
          <p:nvPr/>
        </p:nvCxnSpPr>
        <p:spPr>
          <a:xfrm rot="5400000">
            <a:off x="5703094" y="3750469"/>
            <a:ext cx="1357312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halb</a:t>
            </a:r>
            <a:r>
              <a:rPr lang="fr-FR" sz="4000"/>
              <a:t> vier.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508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1509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1510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1511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1512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1513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1514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1515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1516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1517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1518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1519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6383338" y="3071813"/>
            <a:ext cx="569912" cy="50006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21509" idx="0"/>
          </p:cNvCxnSpPr>
          <p:nvPr/>
        </p:nvCxnSpPr>
        <p:spPr>
          <a:xfrm rot="5400000">
            <a:off x="5703094" y="3750469"/>
            <a:ext cx="1357312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halb</a:t>
            </a:r>
            <a:r>
              <a:rPr lang="fr-FR" sz="4000"/>
              <a:t> fünf.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2532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2533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2534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2535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2536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2537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2538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2539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2540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2541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2542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2543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6200000" flipH="1">
            <a:off x="6203951" y="3251201"/>
            <a:ext cx="642937" cy="28416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22533" idx="0"/>
          </p:cNvCxnSpPr>
          <p:nvPr/>
        </p:nvCxnSpPr>
        <p:spPr>
          <a:xfrm rot="5400000">
            <a:off x="5703094" y="3750469"/>
            <a:ext cx="1357312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halb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556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3557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3558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3559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3560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3561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3562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3563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3564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3565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3566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3567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5953920" y="3285332"/>
            <a:ext cx="642937" cy="21590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23557" idx="0"/>
          </p:cNvCxnSpPr>
          <p:nvPr/>
        </p:nvCxnSpPr>
        <p:spPr>
          <a:xfrm rot="5400000">
            <a:off x="5703094" y="3750469"/>
            <a:ext cx="1357312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halb</a:t>
            </a:r>
            <a:r>
              <a:rPr lang="fr-FR" sz="4000"/>
              <a:t> sieben.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47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6148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6149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6150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6151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6152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6153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6154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6155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6156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6157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6158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6381751" y="2428876"/>
            <a:ext cx="428625" cy="68262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6381750" y="1935164"/>
            <a:ext cx="12700" cy="11763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3810000" y="5429251"/>
            <a:ext cx="5214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ein Uhr.</a:t>
            </a:r>
          </a:p>
        </p:txBody>
      </p:sp>
      <p:pic>
        <p:nvPicPr>
          <p:cNvPr id="6163" name="Picture 17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413" y="720725"/>
            <a:ext cx="1506537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4580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4581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4582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4583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4584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4585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4586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4587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4588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4589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4590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4591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0800000" flipV="1">
            <a:off x="5810250" y="3071813"/>
            <a:ext cx="573088" cy="50006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24581" idx="0"/>
          </p:cNvCxnSpPr>
          <p:nvPr/>
        </p:nvCxnSpPr>
        <p:spPr>
          <a:xfrm rot="5400000">
            <a:off x="5703094" y="3750469"/>
            <a:ext cx="1357312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halb</a:t>
            </a:r>
            <a:r>
              <a:rPr lang="fr-FR" sz="4000"/>
              <a:t> acht.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604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5605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5606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5607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5608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5609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5610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5611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5612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5613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5614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5615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0800000" flipV="1">
            <a:off x="5738814" y="3071813"/>
            <a:ext cx="644525" cy="21431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25605" idx="0"/>
          </p:cNvCxnSpPr>
          <p:nvPr/>
        </p:nvCxnSpPr>
        <p:spPr>
          <a:xfrm rot="5400000">
            <a:off x="5703094" y="3750469"/>
            <a:ext cx="1357312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halb</a:t>
            </a:r>
            <a:r>
              <a:rPr lang="fr-FR" sz="4000"/>
              <a:t> neun.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628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6629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6630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6631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6632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6633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6634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6635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6636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6637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6638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6639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0800000">
            <a:off x="5738814" y="2928939"/>
            <a:ext cx="644525" cy="1428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26629" idx="0"/>
          </p:cNvCxnSpPr>
          <p:nvPr/>
        </p:nvCxnSpPr>
        <p:spPr>
          <a:xfrm rot="5400000">
            <a:off x="5703094" y="3750469"/>
            <a:ext cx="1357312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halb</a:t>
            </a:r>
            <a:r>
              <a:rPr lang="fr-FR" sz="4000"/>
              <a:t> zehn.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652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7653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7654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7655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7656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7657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7658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7659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7660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7661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7662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7663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0800000">
            <a:off x="5881688" y="2643189"/>
            <a:ext cx="501650" cy="42862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27653" idx="0"/>
          </p:cNvCxnSpPr>
          <p:nvPr/>
        </p:nvCxnSpPr>
        <p:spPr>
          <a:xfrm rot="5400000">
            <a:off x="5703094" y="3750469"/>
            <a:ext cx="1357312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halb</a:t>
            </a:r>
            <a:r>
              <a:rPr lang="fr-FR" sz="4000"/>
              <a:t> 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676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8677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8678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8679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8680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8681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8682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8683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8684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8685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8686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8687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6200000" flipV="1">
            <a:off x="5989638" y="2678113"/>
            <a:ext cx="571500" cy="21590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28677" idx="0"/>
          </p:cNvCxnSpPr>
          <p:nvPr/>
        </p:nvCxnSpPr>
        <p:spPr>
          <a:xfrm rot="5400000">
            <a:off x="5703094" y="3750469"/>
            <a:ext cx="1357312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halb</a:t>
            </a:r>
            <a:r>
              <a:rPr lang="fr-FR" sz="4000"/>
              <a:t> zwölf.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http://www.arvernes.com/wiki/images/thumb/b/b9/Panneau_attention.svg/600px-Panneau_attentio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3" y="2484439"/>
            <a:ext cx="25717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http://www.arvernes.com/wiki/images/thumb/b/b9/Panneau_attention.svg/600px-Panneau_attentio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484439"/>
            <a:ext cx="2573338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3141664"/>
            <a:ext cx="1163637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725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0726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0727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0728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0729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0730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0731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0732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0733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0734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0735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0736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6383339" y="2565401"/>
            <a:ext cx="504825" cy="506413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4"/>
          </p:cNvCxnSpPr>
          <p:nvPr/>
        </p:nvCxnSpPr>
        <p:spPr>
          <a:xfrm>
            <a:off x="6381751" y="3140076"/>
            <a:ext cx="650875" cy="1077913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299720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fünf vor halb</a:t>
            </a:r>
            <a:r>
              <a:rPr lang="fr-FR" sz="4000"/>
              <a:t> zwei.</a:t>
            </a:r>
          </a:p>
        </p:txBody>
      </p:sp>
      <p:sp>
        <p:nvSpPr>
          <p:cNvPr id="25" name="Flèche courbée vers le bas 24"/>
          <p:cNvSpPr/>
          <p:nvPr/>
        </p:nvSpPr>
        <p:spPr>
          <a:xfrm rot="9498219">
            <a:off x="6434139" y="4838700"/>
            <a:ext cx="1095375" cy="4587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7608888" y="4508501"/>
            <a:ext cx="2571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>
                <a:latin typeface="Calibri" pitchFamily="34" charset="0"/>
              </a:rPr>
              <a:t>5 (Minuten)</a:t>
            </a: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4295775" y="4797426"/>
            <a:ext cx="2571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b="1">
                <a:latin typeface="Calibri" pitchFamily="34" charset="0"/>
              </a:rPr>
              <a:t>halb zwei</a:t>
            </a:r>
          </a:p>
        </p:txBody>
      </p:sp>
      <p:sp>
        <p:nvSpPr>
          <p:cNvPr id="35" name="ZoneTexte 34"/>
          <p:cNvSpPr txBox="1">
            <a:spLocks noChangeArrowheads="1"/>
          </p:cNvSpPr>
          <p:nvPr/>
        </p:nvSpPr>
        <p:spPr bwMode="auto">
          <a:xfrm>
            <a:off x="6678613" y="4724401"/>
            <a:ext cx="785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>
                <a:solidFill>
                  <a:srgbClr val="FF0000"/>
                </a:solidFill>
                <a:latin typeface="Calibri" pitchFamily="34" charset="0"/>
              </a:rPr>
              <a:t>vor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 animBg="1"/>
      <p:bldP spid="26" grpId="0"/>
      <p:bldP spid="27" grpId="0"/>
      <p:bldP spid="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3141664"/>
            <a:ext cx="1163637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749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1750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1751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1752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1753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1754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1755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1756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1757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1758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1759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1760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6383339" y="2924175"/>
            <a:ext cx="649287" cy="14763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4"/>
          </p:cNvCxnSpPr>
          <p:nvPr/>
        </p:nvCxnSpPr>
        <p:spPr>
          <a:xfrm>
            <a:off x="6381751" y="3140076"/>
            <a:ext cx="650875" cy="1077913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299720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fünf vor halb</a:t>
            </a:r>
            <a:r>
              <a:rPr lang="fr-FR" sz="4000"/>
              <a:t> drei.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3141664"/>
            <a:ext cx="1163637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773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2774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2775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2776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2777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2778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2779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2780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2781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2782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2783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2784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6383339" y="3071813"/>
            <a:ext cx="504825" cy="50165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4"/>
          </p:cNvCxnSpPr>
          <p:nvPr/>
        </p:nvCxnSpPr>
        <p:spPr>
          <a:xfrm>
            <a:off x="6381751" y="3140076"/>
            <a:ext cx="650875" cy="1077913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299720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fünf vor halb</a:t>
            </a:r>
            <a:r>
              <a:rPr lang="fr-FR" sz="4000"/>
              <a:t> fünf.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3141664"/>
            <a:ext cx="1163637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797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3798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3799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3800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3801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3802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3803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3804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3805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3806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3807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3808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H="1">
            <a:off x="6240464" y="3071814"/>
            <a:ext cx="142875" cy="64452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4"/>
          </p:cNvCxnSpPr>
          <p:nvPr/>
        </p:nvCxnSpPr>
        <p:spPr>
          <a:xfrm>
            <a:off x="6381751" y="3140076"/>
            <a:ext cx="650875" cy="1077913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299720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243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fünf vor halb</a:t>
            </a:r>
            <a:r>
              <a:rPr lang="fr-FR" sz="4000"/>
              <a:t> sieben.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7172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7173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7174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7175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7176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7177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7178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7179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7180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7181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7182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6200000" flipH="1">
            <a:off x="6044406" y="3448844"/>
            <a:ext cx="674688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6381750" y="1935164"/>
            <a:ext cx="12700" cy="11763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3810000" y="5429251"/>
            <a:ext cx="5214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sechs Uhr.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3141664"/>
            <a:ext cx="1163637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821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4822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4823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4824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4825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4826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4827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4828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4829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4830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4831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4832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H="1" flipV="1">
            <a:off x="5735638" y="2997201"/>
            <a:ext cx="647700" cy="74613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4"/>
          </p:cNvCxnSpPr>
          <p:nvPr/>
        </p:nvCxnSpPr>
        <p:spPr>
          <a:xfrm>
            <a:off x="6381751" y="3140076"/>
            <a:ext cx="650875" cy="1077913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299720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fünf vor halb</a:t>
            </a:r>
            <a:r>
              <a:rPr lang="fr-FR" sz="4000"/>
              <a:t> zehn.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3141664"/>
            <a:ext cx="1163637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845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5846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5847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5848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5849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5850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5851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5852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5853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5854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5855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5856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H="1" flipV="1">
            <a:off x="5880100" y="2636839"/>
            <a:ext cx="503238" cy="4349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4"/>
          </p:cNvCxnSpPr>
          <p:nvPr/>
        </p:nvCxnSpPr>
        <p:spPr>
          <a:xfrm>
            <a:off x="6381751" y="3140076"/>
            <a:ext cx="650875" cy="1077913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299720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fünf vor halb</a:t>
            </a:r>
            <a:r>
              <a:rPr lang="fr-FR" sz="4000"/>
              <a:t> 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3141664"/>
            <a:ext cx="1163637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869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6870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6871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6872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6873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6874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6875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6876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6877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6878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6879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6880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H="1" flipV="1">
            <a:off x="6096000" y="2492375"/>
            <a:ext cx="287338" cy="57943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4"/>
          </p:cNvCxnSpPr>
          <p:nvPr/>
        </p:nvCxnSpPr>
        <p:spPr>
          <a:xfrm>
            <a:off x="6381751" y="3140076"/>
            <a:ext cx="650875" cy="1077913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299720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fünf vor halb</a:t>
            </a:r>
            <a:r>
              <a:rPr lang="fr-FR" sz="4000"/>
              <a:t> zwölf.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1285875"/>
            <a:ext cx="2160587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3068639"/>
            <a:ext cx="1295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893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7894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7895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7896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7897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7898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7899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7900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7901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7902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7903" name="ZoneTexte 14"/>
          <p:cNvSpPr txBox="1">
            <a:spLocks noChangeArrowheads="1"/>
          </p:cNvSpPr>
          <p:nvPr/>
        </p:nvSpPr>
        <p:spPr bwMode="auto">
          <a:xfrm>
            <a:off x="5307014" y="42116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7904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6383338" y="2636839"/>
            <a:ext cx="576262" cy="4349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3"/>
          </p:cNvCxnSpPr>
          <p:nvPr/>
        </p:nvCxnSpPr>
        <p:spPr>
          <a:xfrm flipH="1">
            <a:off x="5664200" y="3119438"/>
            <a:ext cx="666750" cy="117316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299720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640013" y="5429251"/>
            <a:ext cx="741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fünf</a:t>
            </a:r>
            <a:r>
              <a:rPr lang="fr-FR" sz="4000"/>
              <a:t> </a:t>
            </a:r>
            <a:r>
              <a:rPr lang="fr-FR" sz="4000">
                <a:solidFill>
                  <a:srgbClr val="FF0000"/>
                </a:solidFill>
              </a:rPr>
              <a:t>nach halb</a:t>
            </a:r>
            <a:r>
              <a:rPr lang="fr-FR" sz="4000"/>
              <a:t> zwei.</a:t>
            </a:r>
          </a:p>
        </p:txBody>
      </p:sp>
      <p:sp>
        <p:nvSpPr>
          <p:cNvPr id="25" name="Flèche courbée vers le bas 24"/>
          <p:cNvSpPr/>
          <p:nvPr/>
        </p:nvSpPr>
        <p:spPr>
          <a:xfrm rot="11530874" flipH="1">
            <a:off x="5294314" y="4897439"/>
            <a:ext cx="1241425" cy="4587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3287713" y="4437064"/>
            <a:ext cx="2571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>
                <a:latin typeface="Calibri" pitchFamily="34" charset="0"/>
              </a:rPr>
              <a:t>5 (Minuten)</a:t>
            </a: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6527800" y="4868864"/>
            <a:ext cx="2571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b="1">
                <a:latin typeface="Calibri" pitchFamily="34" charset="0"/>
              </a:rPr>
              <a:t>halb zwei</a:t>
            </a:r>
          </a:p>
        </p:txBody>
      </p:sp>
      <p:sp>
        <p:nvSpPr>
          <p:cNvPr id="35" name="ZoneTexte 34"/>
          <p:cNvSpPr txBox="1">
            <a:spLocks noChangeArrowheads="1"/>
          </p:cNvSpPr>
          <p:nvPr/>
        </p:nvSpPr>
        <p:spPr bwMode="auto">
          <a:xfrm flipH="1">
            <a:off x="5448301" y="4705351"/>
            <a:ext cx="1230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>
                <a:solidFill>
                  <a:srgbClr val="FF0000"/>
                </a:solidFill>
                <a:latin typeface="Calibri" pitchFamily="34" charset="0"/>
              </a:rPr>
              <a:t>nach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 animBg="1"/>
      <p:bldP spid="26" grpId="0"/>
      <p:bldP spid="27" grpId="0"/>
      <p:bldP spid="3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1285875"/>
            <a:ext cx="2160587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3068639"/>
            <a:ext cx="1295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917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8918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8919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8920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8921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8922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8923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8924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8925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8926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8927" name="ZoneTexte 14"/>
          <p:cNvSpPr txBox="1">
            <a:spLocks noChangeArrowheads="1"/>
          </p:cNvSpPr>
          <p:nvPr/>
        </p:nvSpPr>
        <p:spPr bwMode="auto">
          <a:xfrm>
            <a:off x="5307014" y="42116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8928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6383339" y="2420939"/>
            <a:ext cx="288925" cy="6508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3"/>
          </p:cNvCxnSpPr>
          <p:nvPr/>
        </p:nvCxnSpPr>
        <p:spPr>
          <a:xfrm flipH="1">
            <a:off x="5664200" y="3119438"/>
            <a:ext cx="666750" cy="117316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299720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640013" y="5429251"/>
            <a:ext cx="741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fünf</a:t>
            </a:r>
            <a:r>
              <a:rPr lang="fr-FR" sz="4000"/>
              <a:t> </a:t>
            </a:r>
            <a:r>
              <a:rPr lang="fr-FR" sz="4000">
                <a:solidFill>
                  <a:srgbClr val="FF0000"/>
                </a:solidFill>
              </a:rPr>
              <a:t>nach halb</a:t>
            </a:r>
            <a:r>
              <a:rPr lang="fr-FR" sz="4000"/>
              <a:t> eins.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1285875"/>
            <a:ext cx="2160587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3068639"/>
            <a:ext cx="1295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941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9942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9943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9944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9945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9946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9947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9948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9949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9950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9951" name="ZoneTexte 14"/>
          <p:cNvSpPr txBox="1">
            <a:spLocks noChangeArrowheads="1"/>
          </p:cNvSpPr>
          <p:nvPr/>
        </p:nvSpPr>
        <p:spPr bwMode="auto">
          <a:xfrm>
            <a:off x="5307014" y="42116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9952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6383339" y="3071814"/>
            <a:ext cx="649287" cy="21272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3"/>
          </p:cNvCxnSpPr>
          <p:nvPr/>
        </p:nvCxnSpPr>
        <p:spPr>
          <a:xfrm flipH="1">
            <a:off x="5664200" y="3119438"/>
            <a:ext cx="666750" cy="117316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299720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640013" y="5429251"/>
            <a:ext cx="741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fünf</a:t>
            </a:r>
            <a:r>
              <a:rPr lang="fr-FR" sz="4000"/>
              <a:t> </a:t>
            </a:r>
            <a:r>
              <a:rPr lang="fr-FR" sz="4000">
                <a:solidFill>
                  <a:srgbClr val="FF0000"/>
                </a:solidFill>
              </a:rPr>
              <a:t>nach halb</a:t>
            </a:r>
            <a:r>
              <a:rPr lang="fr-FR" sz="4000"/>
              <a:t> vier.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1285875"/>
            <a:ext cx="2160587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3068639"/>
            <a:ext cx="1295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965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40966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40967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40968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40969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40970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40971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40972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40973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40974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40975" name="ZoneTexte 14"/>
          <p:cNvSpPr txBox="1">
            <a:spLocks noChangeArrowheads="1"/>
          </p:cNvSpPr>
          <p:nvPr/>
        </p:nvSpPr>
        <p:spPr bwMode="auto">
          <a:xfrm>
            <a:off x="5307014" y="42116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40976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H="1">
            <a:off x="6167438" y="3071814"/>
            <a:ext cx="215900" cy="78898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3"/>
          </p:cNvCxnSpPr>
          <p:nvPr/>
        </p:nvCxnSpPr>
        <p:spPr>
          <a:xfrm flipH="1">
            <a:off x="5664200" y="3119438"/>
            <a:ext cx="666750" cy="117316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299720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640013" y="5429251"/>
            <a:ext cx="741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fünf</a:t>
            </a:r>
            <a:r>
              <a:rPr lang="fr-FR" sz="4000"/>
              <a:t> </a:t>
            </a:r>
            <a:r>
              <a:rPr lang="fr-FR" sz="4000">
                <a:solidFill>
                  <a:srgbClr val="FF0000"/>
                </a:solidFill>
              </a:rPr>
              <a:t>nach halb</a:t>
            </a:r>
            <a:r>
              <a:rPr lang="fr-FR" sz="4000"/>
              <a:t> sieben.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1285875"/>
            <a:ext cx="2160587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3068639"/>
            <a:ext cx="1295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1989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41990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41991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41992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41993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41994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41995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41996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41997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41998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41999" name="ZoneTexte 14"/>
          <p:cNvSpPr txBox="1">
            <a:spLocks noChangeArrowheads="1"/>
          </p:cNvSpPr>
          <p:nvPr/>
        </p:nvSpPr>
        <p:spPr bwMode="auto">
          <a:xfrm>
            <a:off x="5307014" y="42116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42000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H="1">
            <a:off x="5735638" y="3071814"/>
            <a:ext cx="647700" cy="14128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3"/>
          </p:cNvCxnSpPr>
          <p:nvPr/>
        </p:nvCxnSpPr>
        <p:spPr>
          <a:xfrm flipH="1">
            <a:off x="5664200" y="3119438"/>
            <a:ext cx="666750" cy="117316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299720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640013" y="5429251"/>
            <a:ext cx="741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fünf</a:t>
            </a:r>
            <a:r>
              <a:rPr lang="fr-FR" sz="4000"/>
              <a:t> </a:t>
            </a:r>
            <a:r>
              <a:rPr lang="fr-FR" sz="4000">
                <a:solidFill>
                  <a:srgbClr val="FF0000"/>
                </a:solidFill>
              </a:rPr>
              <a:t>nach halb</a:t>
            </a:r>
            <a:r>
              <a:rPr lang="fr-FR" sz="4000"/>
              <a:t> neun.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1285875"/>
            <a:ext cx="2160587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3068639"/>
            <a:ext cx="1295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3013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43014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43015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43016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43017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43018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43019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43020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43021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43022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43023" name="ZoneTexte 14"/>
          <p:cNvSpPr txBox="1">
            <a:spLocks noChangeArrowheads="1"/>
          </p:cNvSpPr>
          <p:nvPr/>
        </p:nvSpPr>
        <p:spPr bwMode="auto">
          <a:xfrm>
            <a:off x="5307014" y="42116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43024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H="1" flipV="1">
            <a:off x="5951538" y="2565401"/>
            <a:ext cx="431800" cy="506413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3"/>
          </p:cNvCxnSpPr>
          <p:nvPr/>
        </p:nvCxnSpPr>
        <p:spPr>
          <a:xfrm flipH="1">
            <a:off x="5664200" y="3119438"/>
            <a:ext cx="666750" cy="117316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299720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640013" y="5429251"/>
            <a:ext cx="741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</a:t>
            </a:r>
            <a:r>
              <a:rPr lang="fr-FR" sz="4000">
                <a:solidFill>
                  <a:srgbClr val="FF0000"/>
                </a:solidFill>
              </a:rPr>
              <a:t>fünf</a:t>
            </a:r>
            <a:r>
              <a:rPr lang="fr-FR" sz="4000"/>
              <a:t> </a:t>
            </a:r>
            <a:r>
              <a:rPr lang="fr-FR" sz="4000">
                <a:solidFill>
                  <a:srgbClr val="FF0000"/>
                </a:solidFill>
              </a:rPr>
              <a:t>nach halb</a:t>
            </a:r>
            <a:r>
              <a:rPr lang="fr-FR" sz="4000"/>
              <a:t> 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916" y="1988840"/>
            <a:ext cx="1368152" cy="1368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799856" y="350100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(</a:t>
            </a:r>
            <a:r>
              <a:rPr lang="fr-FR" sz="2400" dirty="0" err="1" smtClean="0"/>
              <a:t>Arbeitsblatt</a:t>
            </a:r>
            <a:r>
              <a:rPr lang="fr-FR" sz="2400" dirty="0" smtClean="0"/>
              <a:t>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1745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196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8197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8198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8199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8200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8201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8202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8203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8204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8205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8206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8207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6025357" y="3428207"/>
            <a:ext cx="714375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 flipV="1">
            <a:off x="5095875" y="3068638"/>
            <a:ext cx="1214438" cy="64611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381375" y="5429251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zwanzig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4" name="ZoneTexte 15"/>
          <p:cNvSpPr txBox="1">
            <a:spLocks noChangeArrowheads="1"/>
          </p:cNvSpPr>
          <p:nvPr/>
        </p:nvSpPr>
        <p:spPr bwMode="auto">
          <a:xfrm>
            <a:off x="8168629" y="1933428"/>
            <a:ext cx="2700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/>
              <a:t>Es ist </a:t>
            </a:r>
            <a:r>
              <a:rPr lang="fr-FR" sz="2400">
                <a:solidFill>
                  <a:srgbClr val="FF0000"/>
                </a:solidFill>
              </a:rPr>
              <a:t>halb</a:t>
            </a:r>
            <a:r>
              <a:rPr lang="fr-FR" sz="2400"/>
              <a:t> zwei</a:t>
            </a:r>
          </a:p>
        </p:txBody>
      </p:sp>
      <p:sp>
        <p:nvSpPr>
          <p:cNvPr id="44048" name="ZoneTexte 19"/>
          <p:cNvSpPr txBox="1">
            <a:spLocks noChangeArrowheads="1"/>
          </p:cNvSpPr>
          <p:nvPr/>
        </p:nvSpPr>
        <p:spPr bwMode="auto">
          <a:xfrm>
            <a:off x="514945" y="3995738"/>
            <a:ext cx="2808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/>
              <a:t>Es ist </a:t>
            </a:r>
            <a:r>
              <a:rPr lang="fr-FR" sz="2400">
                <a:solidFill>
                  <a:srgbClr val="FF0000"/>
                </a:solidFill>
              </a:rPr>
              <a:t>halb</a:t>
            </a:r>
            <a:r>
              <a:rPr lang="fr-FR" sz="2400"/>
              <a:t> vier</a:t>
            </a:r>
          </a:p>
        </p:txBody>
      </p:sp>
      <p:pic>
        <p:nvPicPr>
          <p:cNvPr id="440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591" y="649434"/>
            <a:ext cx="1309687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415848" y="759767"/>
            <a:ext cx="82153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 dirty="0"/>
              <a:t>Pour exprimer la demi-heure, on utilise donc</a:t>
            </a:r>
          </a:p>
          <a:p>
            <a:pPr eaLnBrk="1" hangingPunct="1"/>
            <a:r>
              <a:rPr lang="fr-FR" sz="2400" dirty="0"/>
              <a:t>le mot           suivi de l’heure pleine qui         .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454745" y="1128066"/>
            <a:ext cx="9286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halb</a:t>
            </a:r>
            <a:r>
              <a:rPr lang="fr-FR" sz="2400" dirty="0">
                <a:solidFill>
                  <a:srgbClr val="FF0000"/>
                </a:solidFill>
              </a:rPr>
              <a:t>      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5672656" y="1116160"/>
            <a:ext cx="9286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suit </a:t>
            </a:r>
            <a:r>
              <a:rPr lang="fr-FR" sz="2400" dirty="0">
                <a:solidFill>
                  <a:srgbClr val="FF0000"/>
                </a:solidFill>
              </a:rPr>
              <a:t>      </a:t>
            </a:r>
          </a:p>
        </p:txBody>
      </p:sp>
      <p:pic>
        <p:nvPicPr>
          <p:cNvPr id="4404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84" y="2843214"/>
            <a:ext cx="1265237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88" y="2843214"/>
            <a:ext cx="1179512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88" y="4895850"/>
            <a:ext cx="12874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230" y="4895850"/>
            <a:ext cx="13541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83" y="4895850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6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230" y="2843214"/>
            <a:ext cx="1227137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ZoneTexte 19"/>
          <p:cNvSpPr txBox="1">
            <a:spLocks noChangeArrowheads="1"/>
          </p:cNvSpPr>
          <p:nvPr/>
        </p:nvSpPr>
        <p:spPr bwMode="auto">
          <a:xfrm>
            <a:off x="4584700" y="3995738"/>
            <a:ext cx="2808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/>
              <a:t>Es ist </a:t>
            </a:r>
            <a:r>
              <a:rPr lang="fr-FR" sz="2400">
                <a:solidFill>
                  <a:srgbClr val="FF0000"/>
                </a:solidFill>
              </a:rPr>
              <a:t>halb</a:t>
            </a:r>
            <a:r>
              <a:rPr lang="fr-FR" sz="2400"/>
              <a:t> neun</a:t>
            </a:r>
          </a:p>
        </p:txBody>
      </p:sp>
      <p:sp>
        <p:nvSpPr>
          <p:cNvPr id="33" name="ZoneTexte 19"/>
          <p:cNvSpPr txBox="1">
            <a:spLocks noChangeArrowheads="1"/>
          </p:cNvSpPr>
          <p:nvPr/>
        </p:nvSpPr>
        <p:spPr bwMode="auto">
          <a:xfrm>
            <a:off x="7854030" y="3995738"/>
            <a:ext cx="4218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400" dirty="0"/>
              <a:t>Es </a:t>
            </a:r>
            <a:r>
              <a:rPr lang="fr-FR" sz="2400" dirty="0" err="1"/>
              <a:t>ist</a:t>
            </a:r>
            <a:r>
              <a:rPr lang="fr-FR" sz="2400" dirty="0"/>
              <a:t>  </a:t>
            </a:r>
            <a:r>
              <a:rPr lang="fr-FR" sz="2400" dirty="0" err="1">
                <a:solidFill>
                  <a:srgbClr val="FF0000"/>
                </a:solidFill>
              </a:rPr>
              <a:t>fünf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vor </a:t>
            </a:r>
            <a:r>
              <a:rPr lang="fr-FR" sz="2400" dirty="0" err="1" smtClean="0">
                <a:solidFill>
                  <a:srgbClr val="FF0000"/>
                </a:solidFill>
              </a:rPr>
              <a:t>halb</a:t>
            </a:r>
            <a:r>
              <a:rPr lang="fr-FR" sz="2400" dirty="0" smtClean="0"/>
              <a:t> </a:t>
            </a:r>
            <a:r>
              <a:rPr lang="fr-FR" sz="2400" dirty="0" err="1"/>
              <a:t>sieben</a:t>
            </a:r>
            <a:endParaRPr lang="fr-FR" sz="2400" dirty="0"/>
          </a:p>
        </p:txBody>
      </p:sp>
      <p:sp>
        <p:nvSpPr>
          <p:cNvPr id="34" name="ZoneTexte 19"/>
          <p:cNvSpPr txBox="1">
            <a:spLocks noChangeArrowheads="1"/>
          </p:cNvSpPr>
          <p:nvPr/>
        </p:nvSpPr>
        <p:spPr bwMode="auto">
          <a:xfrm>
            <a:off x="-240704" y="6279703"/>
            <a:ext cx="3851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400" dirty="0"/>
              <a:t>Es </a:t>
            </a:r>
            <a:r>
              <a:rPr lang="fr-FR" sz="2400" dirty="0" err="1"/>
              <a:t>ist</a:t>
            </a:r>
            <a:r>
              <a:rPr lang="fr-FR" sz="2400" dirty="0"/>
              <a:t> </a:t>
            </a:r>
            <a:r>
              <a:rPr lang="fr-FR" sz="2400" dirty="0" err="1">
                <a:solidFill>
                  <a:srgbClr val="FF0000"/>
                </a:solidFill>
              </a:rPr>
              <a:t>fünf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vor </a:t>
            </a:r>
            <a:r>
              <a:rPr lang="fr-FR" sz="2400" dirty="0" err="1" smtClean="0">
                <a:solidFill>
                  <a:srgbClr val="FF0000"/>
                </a:solidFill>
              </a:rPr>
              <a:t>halb</a:t>
            </a:r>
            <a:r>
              <a:rPr lang="fr-FR" sz="2400" dirty="0" smtClean="0"/>
              <a:t> </a:t>
            </a:r>
            <a:r>
              <a:rPr lang="fr-FR" sz="2400" dirty="0" err="1"/>
              <a:t>fünf</a:t>
            </a:r>
            <a:endParaRPr lang="fr-FR" sz="2400" dirty="0"/>
          </a:p>
        </p:txBody>
      </p:sp>
      <p:sp>
        <p:nvSpPr>
          <p:cNvPr id="35" name="ZoneTexte 19"/>
          <p:cNvSpPr txBox="1">
            <a:spLocks noChangeArrowheads="1"/>
          </p:cNvSpPr>
          <p:nvPr/>
        </p:nvSpPr>
        <p:spPr bwMode="auto">
          <a:xfrm>
            <a:off x="4151784" y="6279703"/>
            <a:ext cx="36601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400" dirty="0"/>
              <a:t>Es </a:t>
            </a:r>
            <a:r>
              <a:rPr lang="fr-FR" sz="2400" dirty="0" err="1"/>
              <a:t>ist</a:t>
            </a:r>
            <a:r>
              <a:rPr lang="fr-FR" sz="2400" dirty="0"/>
              <a:t> </a:t>
            </a:r>
            <a:r>
              <a:rPr lang="fr-FR" sz="2400" dirty="0" err="1">
                <a:solidFill>
                  <a:srgbClr val="FF0000"/>
                </a:solidFill>
              </a:rPr>
              <a:t>fünf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nach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halb</a:t>
            </a:r>
            <a:r>
              <a:rPr lang="fr-FR" sz="2400" dirty="0" smtClean="0"/>
              <a:t> </a:t>
            </a:r>
            <a:r>
              <a:rPr lang="fr-FR" sz="2400" dirty="0" err="1"/>
              <a:t>eins</a:t>
            </a:r>
            <a:endParaRPr lang="fr-FR" sz="2400" dirty="0"/>
          </a:p>
        </p:txBody>
      </p:sp>
      <p:sp>
        <p:nvSpPr>
          <p:cNvPr id="36" name="ZoneTexte 19"/>
          <p:cNvSpPr txBox="1">
            <a:spLocks noChangeArrowheads="1"/>
          </p:cNvSpPr>
          <p:nvPr/>
        </p:nvSpPr>
        <p:spPr bwMode="auto">
          <a:xfrm>
            <a:off x="8255940" y="6279703"/>
            <a:ext cx="3384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400" dirty="0"/>
              <a:t>Es </a:t>
            </a:r>
            <a:r>
              <a:rPr lang="fr-FR" sz="2400" dirty="0" err="1"/>
              <a:t>ist</a:t>
            </a:r>
            <a:r>
              <a:rPr lang="fr-FR" sz="2400" dirty="0"/>
              <a:t> </a:t>
            </a:r>
            <a:r>
              <a:rPr lang="fr-FR" sz="2400" dirty="0" err="1">
                <a:solidFill>
                  <a:srgbClr val="FF0000"/>
                </a:solidFill>
              </a:rPr>
              <a:t>fünf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nach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halb</a:t>
            </a:r>
            <a:r>
              <a:rPr lang="fr-FR" sz="2400" dirty="0" smtClean="0"/>
              <a:t> </a:t>
            </a:r>
            <a:r>
              <a:rPr lang="fr-FR" sz="2400" dirty="0" err="1"/>
              <a:t>elf</a:t>
            </a:r>
            <a:endParaRPr lang="fr-FR" sz="2400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270525" y="649434"/>
            <a:ext cx="6473547" cy="1189038"/>
          </a:xfrm>
          <a:prstGeom prst="round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4" grpId="0"/>
      <p:bldP spid="44048" grpId="0"/>
      <p:bldP spid="22" grpId="0"/>
      <p:bldP spid="23" grpId="0"/>
      <p:bldP spid="24" grpId="0"/>
      <p:bldP spid="32" grpId="0"/>
      <p:bldP spid="33" grpId="0"/>
      <p:bldP spid="34" grpId="0"/>
      <p:bldP spid="35" grpId="0"/>
      <p:bldP spid="3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3537420"/>
            <a:ext cx="13541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484784"/>
            <a:ext cx="1227137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19"/>
          <p:cNvSpPr txBox="1">
            <a:spLocks noChangeArrowheads="1"/>
          </p:cNvSpPr>
          <p:nvPr/>
        </p:nvSpPr>
        <p:spPr bwMode="auto">
          <a:xfrm>
            <a:off x="3359696" y="1848469"/>
            <a:ext cx="5760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 dirty="0"/>
              <a:t>Es </a:t>
            </a:r>
            <a:r>
              <a:rPr lang="fr-FR" sz="2400" dirty="0" err="1"/>
              <a:t>ist</a:t>
            </a:r>
            <a:r>
              <a:rPr lang="fr-FR" sz="2400" dirty="0"/>
              <a:t>  </a:t>
            </a:r>
            <a:r>
              <a:rPr lang="fr-FR" sz="2400" dirty="0" err="1" smtClean="0">
                <a:solidFill>
                  <a:srgbClr val="FF0000"/>
                </a:solidFill>
              </a:rPr>
              <a:t>fünfundzwanzig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nach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/>
              <a:t>sechs</a:t>
            </a:r>
            <a:endParaRPr lang="fr-FR" sz="2400" dirty="0"/>
          </a:p>
        </p:txBody>
      </p:sp>
      <p:sp>
        <p:nvSpPr>
          <p:cNvPr id="5" name="ZoneTexte 19"/>
          <p:cNvSpPr txBox="1">
            <a:spLocks noChangeArrowheads="1"/>
          </p:cNvSpPr>
          <p:nvPr/>
        </p:nvSpPr>
        <p:spPr bwMode="auto">
          <a:xfrm>
            <a:off x="3345197" y="3900312"/>
            <a:ext cx="5760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 dirty="0"/>
              <a:t>Es </a:t>
            </a:r>
            <a:r>
              <a:rPr lang="fr-FR" sz="2400" dirty="0" err="1"/>
              <a:t>ist</a:t>
            </a:r>
            <a:r>
              <a:rPr lang="fr-FR" sz="2400" dirty="0"/>
              <a:t>  </a:t>
            </a:r>
            <a:r>
              <a:rPr lang="fr-FR" sz="2400" dirty="0" err="1" smtClean="0">
                <a:solidFill>
                  <a:srgbClr val="FF0000"/>
                </a:solidFill>
              </a:rPr>
              <a:t>fünfundzwanzig</a:t>
            </a:r>
            <a:r>
              <a:rPr lang="fr-FR" sz="2400" dirty="0" smtClean="0">
                <a:solidFill>
                  <a:srgbClr val="FF0000"/>
                </a:solidFill>
              </a:rPr>
              <a:t> vor </a:t>
            </a:r>
            <a:r>
              <a:rPr lang="fr-FR" sz="2400" dirty="0" err="1" smtClean="0"/>
              <a:t>elf</a:t>
            </a:r>
            <a:endParaRPr lang="fr-FR" sz="2400" dirty="0"/>
          </a:p>
        </p:txBody>
      </p:sp>
      <p:sp>
        <p:nvSpPr>
          <p:cNvPr id="6" name="ZoneTexte 19"/>
          <p:cNvSpPr txBox="1">
            <a:spLocks noChangeArrowheads="1"/>
          </p:cNvSpPr>
          <p:nvPr/>
        </p:nvSpPr>
        <p:spPr bwMode="auto">
          <a:xfrm>
            <a:off x="503558" y="646926"/>
            <a:ext cx="5760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 b="1" dirty="0" smtClean="0"/>
              <a:t>Il est aussi possible de dire :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70787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220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9221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9222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9223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9224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9225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9226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9227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9228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9229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9230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9231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6025357" y="3428207"/>
            <a:ext cx="714375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 flipV="1">
            <a:off x="5024439" y="3068639"/>
            <a:ext cx="1285875" cy="31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810001" y="5429251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Viertel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244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0245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0246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0247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0248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0249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0250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0251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0252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0253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0254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0255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6025357" y="3428207"/>
            <a:ext cx="714375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>
            <a:off x="5310189" y="2571750"/>
            <a:ext cx="1000125" cy="4968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810001" y="5429251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zehn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268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1269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1270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1271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1272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1273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1274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1275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1276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1277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1278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1279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6025357" y="3428207"/>
            <a:ext cx="714375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0"/>
          </p:cNvCxnSpPr>
          <p:nvPr/>
        </p:nvCxnSpPr>
        <p:spPr>
          <a:xfrm rot="16200000" flipV="1">
            <a:off x="5631657" y="2250282"/>
            <a:ext cx="857250" cy="6429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810001" y="5429251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fünf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956"/>
          <a:stretch>
            <a:fillRect/>
          </a:stretch>
        </p:blipFill>
        <p:spPr bwMode="auto">
          <a:xfrm>
            <a:off x="6381751" y="1500188"/>
            <a:ext cx="2214563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292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2293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2294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2295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2296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2297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2298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2299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2300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2301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2302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2303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6024563" y="3429000"/>
            <a:ext cx="715962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5400000" flipH="1" flipV="1">
            <a:off x="6240463" y="2284413"/>
            <a:ext cx="925513" cy="64293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3810001" y="5429251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fünf </a:t>
            </a:r>
            <a:r>
              <a:rPr lang="fr-FR" sz="4000">
                <a:solidFill>
                  <a:srgbClr val="FF0000"/>
                </a:solidFill>
              </a:rPr>
              <a:t>nach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956"/>
          <a:stretch>
            <a:fillRect/>
          </a:stretch>
        </p:blipFill>
        <p:spPr bwMode="auto">
          <a:xfrm>
            <a:off x="6381751" y="1500188"/>
            <a:ext cx="2214563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738689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16" name="ZoneTexte 4"/>
          <p:cNvSpPr txBox="1">
            <a:spLocks noChangeArrowheads="1"/>
          </p:cNvSpPr>
          <p:nvPr/>
        </p:nvSpPr>
        <p:spPr bwMode="auto">
          <a:xfrm>
            <a:off x="6167439" y="164306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3317" name="ZoneTexte 5"/>
          <p:cNvSpPr txBox="1">
            <a:spLocks noChangeArrowheads="1"/>
          </p:cNvSpPr>
          <p:nvPr/>
        </p:nvSpPr>
        <p:spPr bwMode="auto">
          <a:xfrm>
            <a:off x="6238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3318" name="ZoneTexte 6"/>
          <p:cNvSpPr txBox="1">
            <a:spLocks noChangeArrowheads="1"/>
          </p:cNvSpPr>
          <p:nvPr/>
        </p:nvSpPr>
        <p:spPr bwMode="auto">
          <a:xfrm>
            <a:off x="7524751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3319" name="ZoneTexte 7"/>
          <p:cNvSpPr txBox="1">
            <a:spLocks noChangeArrowheads="1"/>
          </p:cNvSpPr>
          <p:nvPr/>
        </p:nvSpPr>
        <p:spPr bwMode="auto">
          <a:xfrm>
            <a:off x="4738689" y="29289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3320" name="ZoneTexte 8"/>
          <p:cNvSpPr txBox="1">
            <a:spLocks noChangeArrowheads="1"/>
          </p:cNvSpPr>
          <p:nvPr/>
        </p:nvSpPr>
        <p:spPr bwMode="auto">
          <a:xfrm>
            <a:off x="4953001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3321" name="ZoneTexte 9"/>
          <p:cNvSpPr txBox="1">
            <a:spLocks noChangeArrowheads="1"/>
          </p:cNvSpPr>
          <p:nvPr/>
        </p:nvSpPr>
        <p:spPr bwMode="auto">
          <a:xfrm>
            <a:off x="545306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3322" name="ZoneTexte 10"/>
          <p:cNvSpPr txBox="1">
            <a:spLocks noChangeArrowheads="1"/>
          </p:cNvSpPr>
          <p:nvPr/>
        </p:nvSpPr>
        <p:spPr bwMode="auto">
          <a:xfrm>
            <a:off x="6881814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3323" name="ZoneTexte 11"/>
          <p:cNvSpPr txBox="1">
            <a:spLocks noChangeArrowheads="1"/>
          </p:cNvSpPr>
          <p:nvPr/>
        </p:nvSpPr>
        <p:spPr bwMode="auto">
          <a:xfrm>
            <a:off x="7381876" y="2357439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3324" name="ZoneTexte 12"/>
          <p:cNvSpPr txBox="1">
            <a:spLocks noChangeArrowheads="1"/>
          </p:cNvSpPr>
          <p:nvPr/>
        </p:nvSpPr>
        <p:spPr bwMode="auto">
          <a:xfrm>
            <a:off x="7453314" y="364331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3325" name="ZoneTexte 13"/>
          <p:cNvSpPr txBox="1">
            <a:spLocks noChangeArrowheads="1"/>
          </p:cNvSpPr>
          <p:nvPr/>
        </p:nvSpPr>
        <p:spPr bwMode="auto">
          <a:xfrm>
            <a:off x="69532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3326" name="ZoneTexte 14"/>
          <p:cNvSpPr txBox="1">
            <a:spLocks noChangeArrowheads="1"/>
          </p:cNvSpPr>
          <p:nvPr/>
        </p:nvSpPr>
        <p:spPr bwMode="auto">
          <a:xfrm>
            <a:off x="5238751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3327" name="ZoneTexte 15"/>
          <p:cNvSpPr txBox="1">
            <a:spLocks noChangeArrowheads="1"/>
          </p:cNvSpPr>
          <p:nvPr/>
        </p:nvSpPr>
        <p:spPr bwMode="auto">
          <a:xfrm>
            <a:off x="4810126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6024563" y="3429000"/>
            <a:ext cx="715962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6381750" y="2643188"/>
            <a:ext cx="1143000" cy="42545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310314" y="300037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3810001" y="5429251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zehn </a:t>
            </a:r>
            <a:r>
              <a:rPr lang="fr-FR" sz="4000">
                <a:solidFill>
                  <a:srgbClr val="FF0000"/>
                </a:solidFill>
              </a:rPr>
              <a:t>nach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Personnalisé 4">
      <a:dk1>
        <a:sysClr val="windowText" lastClr="000000"/>
      </a:dk1>
      <a:lt1>
        <a:sysClr val="window" lastClr="FFFFFF"/>
      </a:lt1>
      <a:dk2>
        <a:srgbClr val="0070C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256</TotalTime>
  <Words>768</Words>
  <Application>Microsoft Office PowerPoint</Application>
  <PresentationFormat>Grand écran</PresentationFormat>
  <Paragraphs>517</Paragraphs>
  <Slides>41</Slides>
  <Notes>39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7" baseType="lpstr">
      <vt:lpstr>Arial</vt:lpstr>
      <vt:lpstr>Calibri</vt:lpstr>
      <vt:lpstr>Georgia</vt:lpstr>
      <vt:lpstr>Trebuchet MS</vt:lpstr>
      <vt:lpstr>Wingdings 2</vt:lpstr>
      <vt:lpstr>Urbain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PB</cp:lastModifiedBy>
  <cp:revision>49</cp:revision>
  <dcterms:created xsi:type="dcterms:W3CDTF">2010-03-26T16:47:20Z</dcterms:created>
  <dcterms:modified xsi:type="dcterms:W3CDTF">2021-06-25T09:59:21Z</dcterms:modified>
</cp:coreProperties>
</file>