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5" r:id="rId5"/>
    <p:sldId id="267" r:id="rId6"/>
    <p:sldId id="278" r:id="rId7"/>
    <p:sldId id="266" r:id="rId8"/>
    <p:sldId id="271" r:id="rId9"/>
    <p:sldId id="284" r:id="rId10"/>
    <p:sldId id="285" r:id="rId11"/>
    <p:sldId id="272" r:id="rId12"/>
    <p:sldId id="274" r:id="rId13"/>
    <p:sldId id="275" r:id="rId14"/>
    <p:sldId id="277" r:id="rId15"/>
    <p:sldId id="276" r:id="rId16"/>
    <p:sldId id="270" r:id="rId17"/>
    <p:sldId id="268" r:id="rId18"/>
    <p:sldId id="269" r:id="rId19"/>
    <p:sldId id="279" r:id="rId20"/>
    <p:sldId id="282" r:id="rId21"/>
    <p:sldId id="280" r:id="rId22"/>
    <p:sldId id="281" r:id="rId23"/>
    <p:sldId id="283" r:id="rId24"/>
  </p:sldIdLst>
  <p:sldSz cx="12188825" cy="6858000"/>
  <p:notesSz cx="6858000" cy="9144000"/>
  <p:custDataLst>
    <p:tags r:id="rId27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2" autoAdjust="0"/>
    <p:restoredTop sz="96501" autoAdjust="0"/>
  </p:normalViewPr>
  <p:slideViewPr>
    <p:cSldViewPr showGuides="1">
      <p:cViewPr varScale="1">
        <p:scale>
          <a:sx n="91" d="100"/>
          <a:sy n="91" d="100"/>
        </p:scale>
        <p:origin x="90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71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4470E-5F71-4804-B09F-424A35B787C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9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fr-FR"/>
              <a:t>12/02/2021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4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77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Freeform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653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80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7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black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94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856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2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9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01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1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13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5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634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23205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7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" name="Group 8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53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9BEA-5ED8-4CBA-967B-ABB92A3582B0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32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/>
          <p:cNvSpPr>
            <a:spLocks noEditPoints="1"/>
          </p:cNvSpPr>
          <p:nvPr/>
        </p:nvSpPr>
        <p:spPr bwMode="black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087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0A09-548B-45D5-86C5-89B221F4D121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2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94A-2EC2-4D65-8983-A459FFE297B2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212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169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8387-BDB3-4A1C-B5B8-09CFBF11C42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pic>
        <p:nvPicPr>
          <p:cNvPr id="6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roup 1070"/>
          <p:cNvGrpSpPr/>
          <p:nvPr/>
        </p:nvGrpSpPr>
        <p:grpSpPr bwMode="black"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1"/>
          </a:solidFill>
        </p:grpSpPr>
        <p:sp>
          <p:nvSpPr>
            <p:cNvPr id="1029" name="Freeform 38"/>
            <p:cNvSpPr>
              <a:spLocks/>
            </p:cNvSpPr>
            <p:nvPr/>
          </p:nvSpPr>
          <p:spPr bwMode="black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Freeform 39"/>
            <p:cNvSpPr>
              <a:spLocks/>
            </p:cNvSpPr>
            <p:nvPr/>
          </p:nvSpPr>
          <p:spPr bwMode="black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Freeform 40"/>
            <p:cNvSpPr>
              <a:spLocks/>
            </p:cNvSpPr>
            <p:nvPr/>
          </p:nvSpPr>
          <p:spPr bwMode="black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Freeform 41"/>
            <p:cNvSpPr>
              <a:spLocks/>
            </p:cNvSpPr>
            <p:nvPr/>
          </p:nvSpPr>
          <p:spPr bwMode="black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Freeform 42"/>
            <p:cNvSpPr>
              <a:spLocks/>
            </p:cNvSpPr>
            <p:nvPr/>
          </p:nvSpPr>
          <p:spPr bwMode="black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Freeform 43"/>
            <p:cNvSpPr>
              <a:spLocks/>
            </p:cNvSpPr>
            <p:nvPr/>
          </p:nvSpPr>
          <p:spPr bwMode="black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Freeform 44"/>
            <p:cNvSpPr>
              <a:spLocks/>
            </p:cNvSpPr>
            <p:nvPr/>
          </p:nvSpPr>
          <p:spPr bwMode="black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Freeform 45"/>
            <p:cNvSpPr>
              <a:spLocks/>
            </p:cNvSpPr>
            <p:nvPr/>
          </p:nvSpPr>
          <p:spPr bwMode="black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Freeform 46"/>
            <p:cNvSpPr>
              <a:spLocks/>
            </p:cNvSpPr>
            <p:nvPr/>
          </p:nvSpPr>
          <p:spPr bwMode="black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Freeform 47"/>
            <p:cNvSpPr>
              <a:spLocks/>
            </p:cNvSpPr>
            <p:nvPr/>
          </p:nvSpPr>
          <p:spPr bwMode="black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Freeform 48"/>
            <p:cNvSpPr>
              <a:spLocks/>
            </p:cNvSpPr>
            <p:nvPr/>
          </p:nvSpPr>
          <p:spPr bwMode="black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Freeform 49"/>
            <p:cNvSpPr>
              <a:spLocks noEditPoints="1"/>
            </p:cNvSpPr>
            <p:nvPr/>
          </p:nvSpPr>
          <p:spPr bwMode="black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Freeform 50"/>
            <p:cNvSpPr>
              <a:spLocks/>
            </p:cNvSpPr>
            <p:nvPr/>
          </p:nvSpPr>
          <p:spPr bwMode="black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Freeform 51"/>
            <p:cNvSpPr>
              <a:spLocks/>
            </p:cNvSpPr>
            <p:nvPr/>
          </p:nvSpPr>
          <p:spPr bwMode="black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Freeform 52"/>
            <p:cNvSpPr>
              <a:spLocks/>
            </p:cNvSpPr>
            <p:nvPr/>
          </p:nvSpPr>
          <p:spPr bwMode="black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Freeform 53"/>
            <p:cNvSpPr>
              <a:spLocks/>
            </p:cNvSpPr>
            <p:nvPr/>
          </p:nvSpPr>
          <p:spPr bwMode="black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Freeform 54"/>
            <p:cNvSpPr>
              <a:spLocks/>
            </p:cNvSpPr>
            <p:nvPr/>
          </p:nvSpPr>
          <p:spPr bwMode="black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Freeform 55"/>
            <p:cNvSpPr>
              <a:spLocks/>
            </p:cNvSpPr>
            <p:nvPr/>
          </p:nvSpPr>
          <p:spPr bwMode="black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Freeform 56"/>
            <p:cNvSpPr>
              <a:spLocks/>
            </p:cNvSpPr>
            <p:nvPr/>
          </p:nvSpPr>
          <p:spPr bwMode="black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black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black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Rectangle 59"/>
            <p:cNvSpPr>
              <a:spLocks noChangeArrowheads="1"/>
            </p:cNvSpPr>
            <p:nvPr/>
          </p:nvSpPr>
          <p:spPr bwMode="black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Freeform 60"/>
            <p:cNvSpPr>
              <a:spLocks/>
            </p:cNvSpPr>
            <p:nvPr/>
          </p:nvSpPr>
          <p:spPr bwMode="black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Freeform 61"/>
            <p:cNvSpPr>
              <a:spLocks noEditPoints="1"/>
            </p:cNvSpPr>
            <p:nvPr/>
          </p:nvSpPr>
          <p:spPr bwMode="black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Freeform 62"/>
            <p:cNvSpPr>
              <a:spLocks/>
            </p:cNvSpPr>
            <p:nvPr/>
          </p:nvSpPr>
          <p:spPr bwMode="black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Freeform 63"/>
            <p:cNvSpPr>
              <a:spLocks/>
            </p:cNvSpPr>
            <p:nvPr/>
          </p:nvSpPr>
          <p:spPr bwMode="black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Rectangle 64"/>
            <p:cNvSpPr>
              <a:spLocks noChangeArrowheads="1"/>
            </p:cNvSpPr>
            <p:nvPr/>
          </p:nvSpPr>
          <p:spPr bwMode="black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Freeform 65"/>
            <p:cNvSpPr>
              <a:spLocks/>
            </p:cNvSpPr>
            <p:nvPr/>
          </p:nvSpPr>
          <p:spPr bwMode="black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Freeform 66"/>
            <p:cNvSpPr>
              <a:spLocks/>
            </p:cNvSpPr>
            <p:nvPr/>
          </p:nvSpPr>
          <p:spPr bwMode="black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black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6" name="Freeform 68"/>
            <p:cNvSpPr>
              <a:spLocks/>
            </p:cNvSpPr>
            <p:nvPr/>
          </p:nvSpPr>
          <p:spPr bwMode="black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Freeform 69"/>
            <p:cNvSpPr>
              <a:spLocks/>
            </p:cNvSpPr>
            <p:nvPr/>
          </p:nvSpPr>
          <p:spPr bwMode="black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Freeform 70"/>
            <p:cNvSpPr>
              <a:spLocks/>
            </p:cNvSpPr>
            <p:nvPr/>
          </p:nvSpPr>
          <p:spPr bwMode="black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Freeform 71"/>
            <p:cNvSpPr>
              <a:spLocks/>
            </p:cNvSpPr>
            <p:nvPr/>
          </p:nvSpPr>
          <p:spPr bwMode="black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Freeform 72"/>
            <p:cNvSpPr>
              <a:spLocks/>
            </p:cNvSpPr>
            <p:nvPr/>
          </p:nvSpPr>
          <p:spPr bwMode="black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45E-6BAB-49B6-8D1B-867704934F2B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94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BC39-C39F-4877-B58D-BA3F5D20EEEC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611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BB84-030C-444D-9643-DB4640D1D408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71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36277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7BED-57EE-49DB-82C8-4F2FFC5A9DFB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950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70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black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31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412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088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346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956E09-8667-453C-BCCE-5C39DF28FF66}" type="datetime1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056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3142084" y="4723778"/>
            <a:ext cx="9144000" cy="1099591"/>
          </a:xfrm>
        </p:spPr>
        <p:txBody>
          <a:bodyPr rtlCol="0">
            <a:normAutofit/>
          </a:bodyPr>
          <a:lstStyle/>
          <a:p>
            <a:pPr rtl="0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EINLADUNG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Berlin International Film Festival logo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/>
          <a:stretch/>
        </p:blipFill>
        <p:spPr bwMode="auto">
          <a:xfrm>
            <a:off x="2606474" y="1772816"/>
            <a:ext cx="22233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24" y="-99392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17948" y="6021288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Quelles informations avons-nous sur la </a:t>
            </a:r>
            <a:r>
              <a:rPr lang="fr-FR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Berlinale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386532"/>
            <a:ext cx="1098252" cy="10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" y="5829646"/>
            <a:ext cx="1218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 3" panose="05040102010807070707" pitchFamily="18" charset="2"/>
              <a:buChar char="}"/>
            </a:pP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Qu’apprend-on sur la tenue vestimentaire que </a:t>
            </a:r>
          </a:p>
          <a:p>
            <a:pPr algn="ctr"/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Mila et Felix devront porter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lors de la </a:t>
            </a:r>
            <a:r>
              <a:rPr lang="fr-FR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Berlinale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386532"/>
            <a:ext cx="1098252" cy="10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7908" y="5829646"/>
            <a:ext cx="97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Quelles questions Anja pose-t-elle à Mila et Felix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Quels verbes reconnais-tu 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386532"/>
            <a:ext cx="1098252" cy="10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42084" y="371703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04" y="2132856"/>
            <a:ext cx="1347367" cy="13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990600"/>
            <a:ext cx="11353800" cy="3040380"/>
          </a:xfrm>
          <a:prstGeom prst="rect">
            <a:avLst/>
          </a:prstGeom>
        </p:spPr>
      </p:pic>
      <p:pic>
        <p:nvPicPr>
          <p:cNvPr id="5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4149080"/>
            <a:ext cx="2856399" cy="28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3" y="23529"/>
            <a:ext cx="11750040" cy="4221480"/>
          </a:xfrm>
          <a:prstGeom prst="rect">
            <a:avLst/>
          </a:prstGeom>
        </p:spPr>
      </p:pic>
      <p:pic>
        <p:nvPicPr>
          <p:cNvPr id="4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4149080"/>
            <a:ext cx="2856399" cy="28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4861002" y="5176385"/>
            <a:ext cx="5265857" cy="142014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755021" y="751809"/>
            <a:ext cx="8835315" cy="52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799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sz="279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exprimer </a:t>
            </a:r>
            <a:r>
              <a:rPr lang="fr-FR" sz="2799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intention ou une </a:t>
            </a:r>
            <a:r>
              <a:rPr lang="fr-FR" sz="279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volonté :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60828" y="1456664"/>
            <a:ext cx="10863950" cy="9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exprimer </a:t>
            </a:r>
            <a:r>
              <a:rPr lang="fr-FR" sz="27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intention ou une </a:t>
            </a:r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volonté, on utilise le </a:t>
            </a:r>
            <a:r>
              <a:rPr lang="fr-FR" sz="27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de modalité </a:t>
            </a:r>
            <a:r>
              <a:rPr lang="fr-FR" sz="27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55023" y="2749568"/>
            <a:ext cx="1856891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799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7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endParaRPr lang="fr-FR" sz="27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755023" y="3293940"/>
            <a:ext cx="1856891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799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7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55021" y="3820852"/>
            <a:ext cx="2642500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sie  </a:t>
            </a:r>
            <a:r>
              <a:rPr lang="fr-FR" sz="2799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7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55023" y="4392203"/>
            <a:ext cx="2142567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woll</a:t>
            </a:r>
            <a:r>
              <a:rPr lang="fr-FR" sz="27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55021" y="4898484"/>
            <a:ext cx="1785473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woll</a:t>
            </a:r>
            <a:r>
              <a:rPr lang="fr-FR" sz="27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755021" y="5401591"/>
            <a:ext cx="2285405" cy="5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7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woll</a:t>
            </a:r>
            <a:r>
              <a:rPr lang="fr-FR" sz="27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023215" y="2743699"/>
            <a:ext cx="8614692" cy="52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</a:t>
            </a:r>
            <a:r>
              <a:rPr lang="fr-FR" sz="2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799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799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7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799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Krawatte</a:t>
            </a:r>
            <a:r>
              <a:rPr lang="fr-FR" sz="27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799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7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957748" y="5289476"/>
            <a:ext cx="4285164" cy="5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199" b="1" dirty="0" err="1">
                <a:solidFill>
                  <a:srgbClr val="FF0000"/>
                </a:solidFill>
                <a:sym typeface="Webdings" pitchFamily="18" charset="2"/>
              </a:rPr>
              <a:t>Ich</a:t>
            </a:r>
            <a:r>
              <a:rPr lang="fr-FR" sz="3199" b="1" dirty="0">
                <a:solidFill>
                  <a:srgbClr val="FF0000"/>
                </a:solidFill>
                <a:sym typeface="Webdings" pitchFamily="18" charset="2"/>
              </a:rPr>
              <a:t> </a:t>
            </a:r>
            <a:r>
              <a:rPr lang="fr-FR" sz="3199" b="1" dirty="0" err="1">
                <a:solidFill>
                  <a:srgbClr val="FF0000"/>
                </a:solidFill>
                <a:sym typeface="Webdings" pitchFamily="18" charset="2"/>
              </a:rPr>
              <a:t>will</a:t>
            </a:r>
            <a:r>
              <a:rPr lang="fr-FR" sz="3199" b="1" dirty="0">
                <a:solidFill>
                  <a:srgbClr val="FF0000"/>
                </a:solidFill>
                <a:sym typeface="Webdings" pitchFamily="18" charset="2"/>
              </a:rPr>
              <a:t> = je veux</a:t>
            </a:r>
            <a:endParaRPr lang="fr-FR" sz="3199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975954" y="5877272"/>
            <a:ext cx="5369251" cy="5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199" b="1" dirty="0" err="1">
                <a:solidFill>
                  <a:srgbClr val="FF0000"/>
                </a:solidFill>
                <a:sym typeface="Webdings" pitchFamily="18" charset="2"/>
              </a:rPr>
              <a:t>Ich</a:t>
            </a:r>
            <a:r>
              <a:rPr lang="fr-FR" sz="3199" b="1" dirty="0">
                <a:solidFill>
                  <a:srgbClr val="FF0000"/>
                </a:solidFill>
                <a:sym typeface="Webdings" pitchFamily="18" charset="2"/>
              </a:rPr>
              <a:t> </a:t>
            </a:r>
            <a:r>
              <a:rPr lang="fr-FR" sz="3199" b="1" dirty="0" err="1">
                <a:solidFill>
                  <a:srgbClr val="FF0000"/>
                </a:solidFill>
                <a:sym typeface="Webdings" pitchFamily="18" charset="2"/>
              </a:rPr>
              <a:t>möchte</a:t>
            </a:r>
            <a:r>
              <a:rPr lang="fr-FR" sz="3199" b="1" dirty="0">
                <a:solidFill>
                  <a:srgbClr val="FF0000"/>
                </a:solidFill>
                <a:sym typeface="Webdings" pitchFamily="18" charset="2"/>
              </a:rPr>
              <a:t> = je voudrais</a:t>
            </a:r>
            <a:endParaRPr lang="fr-FR" sz="3199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55021" y="78025"/>
            <a:ext cx="60397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grammatical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238428" y="3304937"/>
            <a:ext cx="144016" cy="484103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4294212" y="3905377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Verbe conjugué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en deuxième position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9838827" y="3333777"/>
            <a:ext cx="144017" cy="455263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8254651" y="3901164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Verbe à l’infinitif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en position finale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tten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50" y="5111452"/>
            <a:ext cx="1572575" cy="17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796" y="20289"/>
            <a:ext cx="1210202" cy="12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6" grpId="0"/>
      <p:bldP spid="19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42084" y="371703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04" y="2132856"/>
            <a:ext cx="1347367" cy="13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7828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 du livre page 59 N°1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060848"/>
            <a:ext cx="6354668" cy="20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42084" y="371703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04" y="2132856"/>
            <a:ext cx="1347367" cy="13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erlin International Film Festival logo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/>
          <a:stretch/>
        </p:blipFill>
        <p:spPr bwMode="auto">
          <a:xfrm>
            <a:off x="4870276" y="3068960"/>
            <a:ext cx="22233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44624"/>
            <a:ext cx="5616624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77988" y="56483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Qu’est ce que la </a:t>
            </a:r>
            <a:r>
              <a:rPr lang="fr-FR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Berlinale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1336" y="62373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 est le symbole de la ville de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1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1" y="1988840"/>
            <a:ext cx="8460434" cy="26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2164" y="616506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 est ce document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332656"/>
            <a:ext cx="1098252" cy="10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494012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 est ce qui est typique d’un mail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10236" y="60932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Qui a écrit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2164" y="61653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A qui Anja a-t-elle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écrit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97868" y="6165304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 est l’adresse mail de Mila et Felix ?  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42084" y="6021288"/>
            <a:ext cx="573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est l’objet du message?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33972" y="6021288"/>
            <a:ext cx="93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Pourquoi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De quoi Mila et Felix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font-ils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partie ?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3220"/>
          <a:stretch/>
        </p:blipFill>
        <p:spPr>
          <a:xfrm>
            <a:off x="477788" y="0"/>
            <a:ext cx="11423005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14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4" id="{5C553A69-78D3-4DB6-BD72-C89B1828213B}" vid="{4510678B-AA68-448D-80F1-8C32C6A235E7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Thème14</Template>
  <TotalTime>55</TotalTime>
  <Words>208</Words>
  <Application>Microsoft Office PowerPoint</Application>
  <PresentationFormat>Personnalisé</PresentationFormat>
  <Paragraphs>37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Webdings</vt:lpstr>
      <vt:lpstr>Wingdings 3</vt:lpstr>
      <vt:lpstr>Thème14</vt:lpstr>
      <vt:lpstr>EINE EINLADUNG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EINLADUNG</dc:title>
  <dc:creator>PB</dc:creator>
  <cp:lastModifiedBy>BINET</cp:lastModifiedBy>
  <cp:revision>15</cp:revision>
  <dcterms:created xsi:type="dcterms:W3CDTF">2020-10-21T06:19:22Z</dcterms:created>
  <dcterms:modified xsi:type="dcterms:W3CDTF">2021-02-12T09:17:46Z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