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notesMasterIdLst>
    <p:notesMasterId r:id="rId20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5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FD8E4-37AC-4B07-B51C-87FFE93A1823}" type="datetimeFigureOut">
              <a:rPr lang="fr-FR" smtClean="0"/>
              <a:t>15/12/2019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4AB8E-3561-4DA0-A168-0DBCC613B6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10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404108-C1F5-45B1-87F0-15087166A8C0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98203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404108-C1F5-45B1-87F0-15087166A8C0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947742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404108-C1F5-45B1-87F0-15087166A8C0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43895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404108-C1F5-45B1-87F0-15087166A8C0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64773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404108-C1F5-45B1-87F0-15087166A8C0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49333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404108-C1F5-45B1-87F0-15087166A8C0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3834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404108-C1F5-45B1-87F0-15087166A8C0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999810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3A74E2-79CA-44A2-A25C-7BD5D81C1F6B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99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DA9FCE-920B-411B-B645-DC2CEC98E0C6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64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A51639-B2D6-4652-B8C3-1B4C224A7BAF}" type="datetimeFigureOut">
              <a:rPr lang="en-US" smtClean="0"/>
              <a:t>12/15/2019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4948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1263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3317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499694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5292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12/15/2019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97976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12/15/2019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30079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268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763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0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12/15/2019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43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813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12/15/2019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30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12/15/2019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52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12/15/2019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220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22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12/15/2019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79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63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EXERCICES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5400" dirty="0" err="1" smtClean="0"/>
              <a:t>Julians</a:t>
            </a:r>
            <a:r>
              <a:rPr lang="fr-FR" sz="5400" dirty="0" smtClean="0"/>
              <a:t/>
            </a:r>
            <a:br>
              <a:rPr lang="fr-FR" sz="5400" dirty="0" smtClean="0"/>
            </a:br>
            <a:r>
              <a:rPr lang="fr-FR" sz="5400" dirty="0" err="1" smtClean="0"/>
              <a:t>elektronischer</a:t>
            </a:r>
            <a:r>
              <a:rPr lang="fr-FR" sz="5400" dirty="0" smtClean="0"/>
              <a:t> </a:t>
            </a:r>
            <a:r>
              <a:rPr lang="fr-FR" sz="5400" dirty="0" err="1" smtClean="0"/>
              <a:t>Terminplaner</a:t>
            </a:r>
            <a:endParaRPr lang="fr-FR" sz="5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63" y="922563"/>
            <a:ext cx="3023380" cy="2955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4640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ZoneTexte 33"/>
          <p:cNvSpPr txBox="1">
            <a:spLocks noChangeArrowheads="1"/>
          </p:cNvSpPr>
          <p:nvPr/>
        </p:nvSpPr>
        <p:spPr bwMode="auto">
          <a:xfrm>
            <a:off x="3719736" y="3717032"/>
            <a:ext cx="26642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…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um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1628800"/>
            <a:ext cx="2333270" cy="155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39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ZoneTexte 33"/>
          <p:cNvSpPr txBox="1">
            <a:spLocks noChangeArrowheads="1"/>
          </p:cNvSpPr>
          <p:nvPr/>
        </p:nvSpPr>
        <p:spPr bwMode="auto">
          <a:xfrm>
            <a:off x="7392144" y="1484784"/>
            <a:ext cx="36724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fahre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um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6" r="7191"/>
          <a:stretch/>
        </p:blipFill>
        <p:spPr>
          <a:xfrm>
            <a:off x="1487488" y="750248"/>
            <a:ext cx="2555713" cy="1643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Image associé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372" y="3140968"/>
            <a:ext cx="2460495" cy="1721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ésultat de recherche d'images pour &quot;mit dem fahrrad zur schule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750248"/>
            <a:ext cx="2444071" cy="1629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33"/>
          <p:cNvSpPr txBox="1">
            <a:spLocks noChangeArrowheads="1"/>
          </p:cNvSpPr>
          <p:nvPr/>
        </p:nvSpPr>
        <p:spPr bwMode="auto">
          <a:xfrm>
            <a:off x="5663952" y="3789040"/>
            <a:ext cx="36724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gehe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um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034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ZoneTexte 33"/>
          <p:cNvSpPr txBox="1">
            <a:spLocks noChangeArrowheads="1"/>
          </p:cNvSpPr>
          <p:nvPr/>
        </p:nvSpPr>
        <p:spPr bwMode="auto">
          <a:xfrm>
            <a:off x="4354715" y="3717032"/>
            <a:ext cx="26642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…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um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8683"/>
          <a:stretch/>
        </p:blipFill>
        <p:spPr>
          <a:xfrm>
            <a:off x="4367808" y="1484784"/>
            <a:ext cx="2651203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442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ZoneTexte 33"/>
          <p:cNvSpPr txBox="1">
            <a:spLocks noChangeArrowheads="1"/>
          </p:cNvSpPr>
          <p:nvPr/>
        </p:nvSpPr>
        <p:spPr bwMode="auto">
          <a:xfrm>
            <a:off x="4223792" y="3717032"/>
            <a:ext cx="26642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…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um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2" descr="Résultat de recherche d'images pour &quot;familie isst zu abend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1412776"/>
            <a:ext cx="3670536" cy="2000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39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ZoneTexte 33"/>
          <p:cNvSpPr txBox="1">
            <a:spLocks noChangeArrowheads="1"/>
          </p:cNvSpPr>
          <p:nvPr/>
        </p:nvSpPr>
        <p:spPr bwMode="auto">
          <a:xfrm>
            <a:off x="4367808" y="3717032"/>
            <a:ext cx="26642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…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um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1484784"/>
            <a:ext cx="2323778" cy="1548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RÃ©sultat de recherche d'images pour &quot;videospiele spielen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1445036"/>
            <a:ext cx="2759967" cy="1551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86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oneTexte 17"/>
          <p:cNvSpPr txBox="1">
            <a:spLocks noChangeArrowheads="1"/>
          </p:cNvSpPr>
          <p:nvPr/>
        </p:nvSpPr>
        <p:spPr bwMode="auto">
          <a:xfrm>
            <a:off x="283533" y="2681"/>
            <a:ext cx="92207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Mein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Tagesablauf</a:t>
            </a:r>
            <a:r>
              <a:rPr lang="fr-F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</p:txBody>
      </p:sp>
      <p:sp>
        <p:nvSpPr>
          <p:cNvPr id="19460" name="ZoneTexte 19"/>
          <p:cNvSpPr txBox="1">
            <a:spLocks noChangeArrowheads="1"/>
          </p:cNvSpPr>
          <p:nvPr/>
        </p:nvSpPr>
        <p:spPr bwMode="auto">
          <a:xfrm>
            <a:off x="1651620" y="1749659"/>
            <a:ext cx="67627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frühstücke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um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…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Uhr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… 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9461" name="ZoneTexte 30"/>
          <p:cNvSpPr txBox="1">
            <a:spLocks noChangeArrowheads="1"/>
          </p:cNvSpPr>
          <p:nvPr/>
        </p:nvSpPr>
        <p:spPr bwMode="auto">
          <a:xfrm>
            <a:off x="1651620" y="2629909"/>
            <a:ext cx="84991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fahre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/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gehe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um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Uhr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Schule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2" name="ZoneTexte 31"/>
          <p:cNvSpPr txBox="1">
            <a:spLocks noChangeArrowheads="1"/>
          </p:cNvSpPr>
          <p:nvPr/>
        </p:nvSpPr>
        <p:spPr bwMode="auto">
          <a:xfrm>
            <a:off x="1651620" y="3490112"/>
            <a:ext cx="92288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mache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um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Uhr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Hausaufgaben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3" name="ZoneTexte 32"/>
          <p:cNvSpPr txBox="1">
            <a:spLocks noChangeArrowheads="1"/>
          </p:cNvSpPr>
          <p:nvPr/>
        </p:nvSpPr>
        <p:spPr bwMode="auto">
          <a:xfrm>
            <a:off x="1651620" y="4300327"/>
            <a:ext cx="82774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esse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um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Uhr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Abend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4" name="ZoneTexte 33"/>
          <p:cNvSpPr txBox="1">
            <a:spLocks noChangeArrowheads="1"/>
          </p:cNvSpPr>
          <p:nvPr/>
        </p:nvSpPr>
        <p:spPr bwMode="auto">
          <a:xfrm>
            <a:off x="1651620" y="864654"/>
            <a:ext cx="62362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stehe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um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…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Uhr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… 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auf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" name="Picture 10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391" y="101547"/>
            <a:ext cx="1347882" cy="134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32"/>
          <p:cNvSpPr txBox="1">
            <a:spLocks noChangeArrowheads="1"/>
          </p:cNvSpPr>
          <p:nvPr/>
        </p:nvSpPr>
        <p:spPr bwMode="auto">
          <a:xfrm>
            <a:off x="1651620" y="5011259"/>
            <a:ext cx="114161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sehe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um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Uhr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/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Uhr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Videospiele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33" y="827114"/>
            <a:ext cx="1212448" cy="654722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33" y="1692866"/>
            <a:ext cx="1212448" cy="654722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33" y="2567374"/>
            <a:ext cx="1212448" cy="654722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33" y="3450485"/>
            <a:ext cx="1212448" cy="654722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33" y="4336496"/>
            <a:ext cx="1212448" cy="65472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33" y="5222507"/>
            <a:ext cx="1212448" cy="654722"/>
          </a:xfrm>
          <a:prstGeom prst="rect">
            <a:avLst/>
          </a:prstGeom>
        </p:spPr>
      </p:pic>
      <p:sp>
        <p:nvSpPr>
          <p:cNvPr id="34" name="ZoneTexte 32"/>
          <p:cNvSpPr txBox="1">
            <a:spLocks noChangeArrowheads="1"/>
          </p:cNvSpPr>
          <p:nvPr/>
        </p:nvSpPr>
        <p:spPr bwMode="auto">
          <a:xfrm>
            <a:off x="1651620" y="6139632"/>
            <a:ext cx="60059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schlaf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um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Uhr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33" y="6108518"/>
            <a:ext cx="1212448" cy="65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5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17"/>
          <p:cNvSpPr txBox="1">
            <a:spLocks noChangeArrowheads="1"/>
          </p:cNvSpPr>
          <p:nvPr/>
        </p:nvSpPr>
        <p:spPr bwMode="auto">
          <a:xfrm>
            <a:off x="142380" y="921004"/>
            <a:ext cx="6286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1) La place du verbe conjugué :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19336" y="2047453"/>
            <a:ext cx="19932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dirty="0" smtClean="0">
                <a:sym typeface="Wingdings 3" panose="05040102010807070707" pitchFamily="18" charset="2"/>
              </a:rPr>
              <a:t>Ben</a:t>
            </a:r>
            <a:r>
              <a:rPr lang="fr-FR" sz="3600" dirty="0" smtClean="0"/>
              <a:t> </a:t>
            </a:r>
            <a:endParaRPr lang="fr-FR" sz="3600" dirty="0"/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3791744" y="2122815"/>
            <a:ext cx="34404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b="1" dirty="0" err="1" smtClean="0">
                <a:solidFill>
                  <a:srgbClr val="FF0000"/>
                </a:solidFill>
              </a:rPr>
              <a:t>frühstückt</a:t>
            </a:r>
            <a:r>
              <a:rPr lang="fr-FR" sz="3600" dirty="0" smtClean="0"/>
              <a:t> </a:t>
            </a:r>
            <a:endParaRPr lang="fr-FR" sz="3600" dirty="0"/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6560220" y="2107124"/>
            <a:ext cx="350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dirty="0" err="1"/>
              <a:t>um</a:t>
            </a:r>
            <a:r>
              <a:rPr lang="fr-FR" sz="3600" dirty="0"/>
              <a:t> </a:t>
            </a:r>
            <a:r>
              <a:rPr lang="fr-FR" sz="3600" dirty="0" smtClean="0"/>
              <a:t>7 </a:t>
            </a:r>
            <a:r>
              <a:rPr lang="fr-FR" sz="3600" dirty="0" err="1" smtClean="0"/>
              <a:t>Uhr</a:t>
            </a:r>
            <a:r>
              <a:rPr lang="fr-FR" sz="3600" dirty="0" smtClean="0"/>
              <a:t> 20. </a:t>
            </a:r>
            <a:endParaRPr lang="fr-FR" sz="3600" dirty="0"/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119336" y="3069099"/>
            <a:ext cx="59536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dirty="0" smtClean="0">
                <a:sym typeface="Wingdings 3" panose="05040102010807070707" pitchFamily="18" charset="2"/>
              </a:rPr>
              <a:t></a:t>
            </a:r>
            <a:r>
              <a:rPr lang="fr-FR" sz="3600" dirty="0" smtClean="0"/>
              <a:t>Um 7 </a:t>
            </a:r>
            <a:r>
              <a:rPr lang="fr-FR" sz="3600" dirty="0" err="1" smtClean="0"/>
              <a:t>Uhr</a:t>
            </a:r>
            <a:r>
              <a:rPr lang="fr-FR" sz="3600" dirty="0" smtClean="0"/>
              <a:t> 20</a:t>
            </a:r>
            <a:endParaRPr lang="fr-FR" sz="3600" dirty="0"/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3791744" y="3090167"/>
            <a:ext cx="36195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b="1" dirty="0" err="1">
                <a:solidFill>
                  <a:srgbClr val="FF0000"/>
                </a:solidFill>
              </a:rPr>
              <a:t>f</a:t>
            </a:r>
            <a:r>
              <a:rPr lang="fr-FR" sz="3600" b="1" dirty="0" err="1" smtClean="0">
                <a:solidFill>
                  <a:srgbClr val="FF0000"/>
                </a:solidFill>
              </a:rPr>
              <a:t>rühstückt</a:t>
            </a:r>
            <a:r>
              <a:rPr lang="fr-FR" sz="3600" dirty="0" smtClean="0"/>
              <a:t> </a:t>
            </a:r>
            <a:endParaRPr lang="fr-FR" sz="3600" dirty="0"/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6567365" y="3068960"/>
            <a:ext cx="12777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dirty="0" smtClean="0"/>
              <a:t>Ben. </a:t>
            </a:r>
            <a:endParaRPr lang="fr-FR" sz="3600" dirty="0"/>
          </a:p>
        </p:txBody>
      </p:sp>
      <p:sp>
        <p:nvSpPr>
          <p:cNvPr id="12" name="Rectangle 11"/>
          <p:cNvSpPr/>
          <p:nvPr/>
        </p:nvSpPr>
        <p:spPr>
          <a:xfrm>
            <a:off x="3791743" y="2031322"/>
            <a:ext cx="2448273" cy="1928812"/>
          </a:xfrm>
          <a:prstGeom prst="rect">
            <a:avLst/>
          </a:prstGeom>
          <a:solidFill>
            <a:srgbClr val="FF0000">
              <a:alpha val="30000"/>
            </a:srgbClr>
          </a:solidFill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5" name="Connecteur en angle 14"/>
          <p:cNvCxnSpPr/>
          <p:nvPr/>
        </p:nvCxnSpPr>
        <p:spPr>
          <a:xfrm rot="16200000" flipH="1">
            <a:off x="4446109" y="4032753"/>
            <a:ext cx="858357" cy="701822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214313" y="4824383"/>
            <a:ext cx="112332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b="1" dirty="0">
                <a:solidFill>
                  <a:srgbClr val="FF0000"/>
                </a:solidFill>
              </a:rPr>
              <a:t>Dans une phrase déclarative simple,</a:t>
            </a:r>
          </a:p>
          <a:p>
            <a:pPr algn="ctr" eaLnBrk="1" hangingPunct="1"/>
            <a:r>
              <a:rPr lang="fr-FR" sz="3200" b="1" dirty="0">
                <a:solidFill>
                  <a:srgbClr val="FF0000"/>
                </a:solidFill>
              </a:rPr>
              <a:t>le verbe conjugué est toujours </a:t>
            </a:r>
            <a:r>
              <a:rPr lang="fr-FR" sz="3200" b="1" dirty="0" smtClean="0">
                <a:solidFill>
                  <a:srgbClr val="FF0000"/>
                </a:solidFill>
              </a:rPr>
              <a:t>en deuxième </a:t>
            </a:r>
            <a:r>
              <a:rPr lang="fr-FR" sz="3200" b="1" dirty="0">
                <a:solidFill>
                  <a:srgbClr val="FF0000"/>
                </a:solidFill>
              </a:rPr>
              <a:t>position.</a:t>
            </a: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4958209" y="3942945"/>
            <a:ext cx="571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b="1" dirty="0">
                <a:solidFill>
                  <a:srgbClr val="FF0000"/>
                </a:solidFill>
              </a:rPr>
              <a:t>V2</a:t>
            </a:r>
          </a:p>
        </p:txBody>
      </p:sp>
      <p:sp>
        <p:nvSpPr>
          <p:cNvPr id="19" name="ZoneTexte 17"/>
          <p:cNvSpPr txBox="1">
            <a:spLocks noChangeArrowheads="1"/>
          </p:cNvSpPr>
          <p:nvPr/>
        </p:nvSpPr>
        <p:spPr bwMode="auto">
          <a:xfrm>
            <a:off x="214313" y="-7114"/>
            <a:ext cx="6286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BILAN GRAMMATICAL :</a:t>
            </a:r>
          </a:p>
        </p:txBody>
      </p:sp>
    </p:spTree>
    <p:extLst>
      <p:ext uri="{BB962C8B-B14F-4D97-AF65-F5344CB8AC3E}">
        <p14:creationId xmlns:p14="http://schemas.microsoft.com/office/powerpoint/2010/main" val="332905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2" grpId="0" animBg="1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17"/>
          <p:cNvSpPr txBox="1">
            <a:spLocks noChangeArrowheads="1"/>
          </p:cNvSpPr>
          <p:nvPr/>
        </p:nvSpPr>
        <p:spPr bwMode="auto">
          <a:xfrm>
            <a:off x="99939" y="0"/>
            <a:ext cx="1130639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2) Les verbes à préverbe séparable :</a:t>
            </a: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2004345" y="5296922"/>
            <a:ext cx="89296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b="1" dirty="0">
                <a:solidFill>
                  <a:srgbClr val="FF0000"/>
                </a:solidFill>
              </a:rPr>
              <a:t>Dans une phrase déclarative,</a:t>
            </a:r>
          </a:p>
          <a:p>
            <a:pPr algn="ctr" eaLnBrk="1" hangingPunct="1"/>
            <a:r>
              <a:rPr lang="fr-FR" sz="2800" b="1" dirty="0">
                <a:solidFill>
                  <a:srgbClr val="FF0000"/>
                </a:solidFill>
              </a:rPr>
              <a:t>l’élément conjugué est </a:t>
            </a:r>
            <a:r>
              <a:rPr lang="fr-FR" sz="2800" b="1" dirty="0" smtClean="0">
                <a:solidFill>
                  <a:srgbClr val="FF0000"/>
                </a:solidFill>
              </a:rPr>
              <a:t>donc en </a:t>
            </a:r>
            <a:r>
              <a:rPr lang="fr-FR" sz="2800" b="1" dirty="0">
                <a:solidFill>
                  <a:srgbClr val="FF0000"/>
                </a:solidFill>
              </a:rPr>
              <a:t>deuxième position</a:t>
            </a:r>
          </a:p>
          <a:p>
            <a:pPr algn="ctr" eaLnBrk="1" hangingPunct="1"/>
            <a:r>
              <a:rPr lang="fr-FR" sz="2800" b="1" dirty="0">
                <a:solidFill>
                  <a:srgbClr val="FF0000"/>
                </a:solidFill>
              </a:rPr>
              <a:t>et le préverbe séparable en position finale.</a:t>
            </a: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2667001" y="2185700"/>
            <a:ext cx="26369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b="1" i="1" dirty="0" err="1">
                <a:solidFill>
                  <a:srgbClr val="FF0000"/>
                </a:solidFill>
              </a:rPr>
              <a:t>auf</a:t>
            </a:r>
            <a:r>
              <a:rPr lang="fr-FR" sz="2800" b="1" i="1" dirty="0">
                <a:solidFill>
                  <a:srgbClr val="FF0000"/>
                </a:solidFill>
              </a:rPr>
              <a:t> </a:t>
            </a:r>
            <a:r>
              <a:rPr lang="fr-FR" sz="2800" b="1" dirty="0"/>
              <a:t>/ </a:t>
            </a:r>
            <a:r>
              <a:rPr lang="fr-FR" sz="2800" b="1" dirty="0" err="1"/>
              <a:t>stehen</a:t>
            </a:r>
            <a:endParaRPr lang="fr-FR" sz="2800" b="1" dirty="0"/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2667001" y="1757075"/>
            <a:ext cx="26369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b="1" i="1" dirty="0" err="1">
                <a:solidFill>
                  <a:srgbClr val="FF0000"/>
                </a:solidFill>
              </a:rPr>
              <a:t>fern</a:t>
            </a:r>
            <a:r>
              <a:rPr lang="fr-FR" sz="2800" b="1" i="1" dirty="0">
                <a:solidFill>
                  <a:srgbClr val="FF0000"/>
                </a:solidFill>
              </a:rPr>
              <a:t> </a:t>
            </a:r>
            <a:r>
              <a:rPr lang="fr-FR" sz="2800" b="1" dirty="0"/>
              <a:t>/ </a:t>
            </a:r>
            <a:r>
              <a:rPr lang="fr-FR" sz="2800" b="1" dirty="0" err="1"/>
              <a:t>sehen</a:t>
            </a:r>
            <a:endParaRPr lang="fr-FR" sz="2800" b="1" dirty="0"/>
          </a:p>
        </p:txBody>
      </p:sp>
      <p:cxnSp>
        <p:nvCxnSpPr>
          <p:cNvPr id="22" name="Connecteur droit avec flèche 21"/>
          <p:cNvCxnSpPr/>
          <p:nvPr/>
        </p:nvCxnSpPr>
        <p:spPr>
          <a:xfrm rot="5400000">
            <a:off x="2524126" y="2797176"/>
            <a:ext cx="500062" cy="2857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4946724" y="2684376"/>
            <a:ext cx="714375" cy="5715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721885" y="3214688"/>
            <a:ext cx="39770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400" b="1" dirty="0">
                <a:solidFill>
                  <a:srgbClr val="FF0000"/>
                </a:solidFill>
              </a:rPr>
              <a:t>Préverbe séparable</a:t>
            </a:r>
          </a:p>
          <a:p>
            <a:pPr algn="ctr" eaLnBrk="1" hangingPunct="1"/>
            <a:r>
              <a:rPr lang="fr-FR" sz="2400" b="1" dirty="0">
                <a:solidFill>
                  <a:srgbClr val="FF0000"/>
                </a:solidFill>
              </a:rPr>
              <a:t>(élément non conjugué)</a:t>
            </a:r>
            <a:endParaRPr lang="fr-FR" sz="2400" b="1" dirty="0"/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4167188" y="3214688"/>
            <a:ext cx="48091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400" b="1" dirty="0"/>
              <a:t>Infinitif</a:t>
            </a:r>
          </a:p>
          <a:p>
            <a:pPr algn="ctr" eaLnBrk="1" hangingPunct="1"/>
            <a:r>
              <a:rPr lang="fr-FR" sz="2400" b="1" dirty="0"/>
              <a:t>(élément conjugué)</a:t>
            </a:r>
          </a:p>
        </p:txBody>
      </p:sp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695400" y="4102102"/>
            <a:ext cx="101154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dirty="0" smtClean="0">
                <a:sym typeface="Wingdings 3" panose="05040102010807070707" pitchFamily="18" charset="2"/>
              </a:rPr>
              <a:t> Ben</a:t>
            </a:r>
            <a:r>
              <a:rPr lang="fr-FR" sz="3600" i="1" dirty="0" smtClean="0">
                <a:solidFill>
                  <a:srgbClr val="FF0000"/>
                </a:solidFill>
              </a:rPr>
              <a:t> </a:t>
            </a:r>
            <a:r>
              <a:rPr lang="fr-FR" sz="3600" dirty="0" err="1"/>
              <a:t>steht</a:t>
            </a:r>
            <a:r>
              <a:rPr lang="fr-FR" sz="3600" dirty="0"/>
              <a:t> </a:t>
            </a:r>
            <a:r>
              <a:rPr lang="fr-FR" sz="3600" dirty="0" err="1" smtClean="0"/>
              <a:t>um</a:t>
            </a:r>
            <a:r>
              <a:rPr lang="fr-FR" sz="3600" dirty="0" smtClean="0"/>
              <a:t> </a:t>
            </a:r>
            <a:r>
              <a:rPr lang="fr-FR" sz="3600" dirty="0" err="1" smtClean="0"/>
              <a:t>sieben</a:t>
            </a:r>
            <a:r>
              <a:rPr lang="fr-FR" sz="3600" dirty="0" smtClean="0"/>
              <a:t> </a:t>
            </a:r>
            <a:r>
              <a:rPr lang="fr-FR" sz="3600" dirty="0" err="1" smtClean="0"/>
              <a:t>Uhr</a:t>
            </a:r>
            <a:r>
              <a:rPr lang="fr-FR" sz="3600" dirty="0" smtClean="0"/>
              <a:t> </a:t>
            </a:r>
            <a:r>
              <a:rPr lang="fr-FR" sz="3600" i="1" dirty="0" err="1">
                <a:solidFill>
                  <a:srgbClr val="FF0000"/>
                </a:solidFill>
              </a:rPr>
              <a:t>auf</a:t>
            </a:r>
            <a:r>
              <a:rPr lang="fr-FR" sz="3600" dirty="0"/>
              <a:t>.</a:t>
            </a:r>
          </a:p>
        </p:txBody>
      </p: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2572172" y="4650591"/>
            <a:ext cx="571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b="1" dirty="0">
                <a:solidFill>
                  <a:srgbClr val="FF0000"/>
                </a:solidFill>
              </a:rPr>
              <a:t>V2</a:t>
            </a:r>
          </a:p>
        </p:txBody>
      </p:sp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-3323" y="668171"/>
            <a:ext cx="81155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b="1" dirty="0"/>
              <a:t>Certains verbes ont deux </a:t>
            </a:r>
            <a:r>
              <a:rPr lang="fr-FR" sz="3200" b="1" dirty="0" smtClean="0"/>
              <a:t>éléments</a:t>
            </a:r>
          </a:p>
          <a:p>
            <a:pPr eaLnBrk="1" hangingPunct="1"/>
            <a:r>
              <a:rPr lang="fr-FR" sz="3200" b="1" dirty="0" smtClean="0"/>
              <a:t>(un </a:t>
            </a:r>
            <a:r>
              <a:rPr lang="fr-FR" sz="3200" b="1" dirty="0"/>
              <a:t>infinitif et un préverbe séparable)</a:t>
            </a:r>
          </a:p>
        </p:txBody>
      </p:sp>
      <p:pic>
        <p:nvPicPr>
          <p:cNvPr id="41987" name="Picture 3" descr="C:\Users\Pierre\AppData\Local\Microsoft\Windows\Temporary Internet Files\Content.IE5\37L4PTIV\MCj04338830000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39416" y="5292321"/>
            <a:ext cx="1308945" cy="13089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364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19" grpId="0"/>
      <p:bldP spid="24" grpId="0"/>
      <p:bldP spid="25" grpId="0"/>
      <p:bldP spid="26" grpId="0"/>
      <p:bldP spid="27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863752" y="3789040"/>
            <a:ext cx="47990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fr-FR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Arbeitsblatt</a:t>
            </a:r>
            <a:r>
              <a:rPr lang="fr-FR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endParaRPr lang="fr-FR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6387" name="Picture 10" descr="C:\Users\Pierre\Pictures\Bibliothèque multimédia Microsoft\j0433953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883" y="2132856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35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59200" y="3639127"/>
            <a:ext cx="406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411" y="1732829"/>
            <a:ext cx="1651577" cy="164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87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88181" y="1052901"/>
            <a:ext cx="11129595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altLang="fr-FR" sz="2000" b="1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Wingdings 3" panose="05040102010807070707" pitchFamily="18" charset="2"/>
              </a:rPr>
              <a:t> </a:t>
            </a:r>
            <a:r>
              <a:rPr lang="fr-FR" altLang="fr-FR" sz="2000" b="1" dirty="0" err="1">
                <a:latin typeface="+mn-lt"/>
                <a:ea typeface="Times New Roman" panose="02020603050405020304" pitchFamily="18" charset="0"/>
              </a:rPr>
              <a:t>Wie</a:t>
            </a:r>
            <a:r>
              <a:rPr lang="fr-FR" altLang="fr-FR" sz="20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b="1" dirty="0" err="1">
                <a:latin typeface="+mn-lt"/>
                <a:ea typeface="Times New Roman" panose="02020603050405020304" pitchFamily="18" charset="0"/>
              </a:rPr>
              <a:t>viele</a:t>
            </a:r>
            <a:r>
              <a:rPr lang="fr-FR" altLang="fr-FR" sz="20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b="1" dirty="0" err="1">
                <a:latin typeface="+mn-lt"/>
                <a:ea typeface="Times New Roman" panose="02020603050405020304" pitchFamily="18" charset="0"/>
              </a:rPr>
              <a:t>Personen</a:t>
            </a:r>
            <a:r>
              <a:rPr lang="fr-FR" altLang="fr-FR" sz="20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b="1" dirty="0" err="1">
                <a:latin typeface="+mn-lt"/>
                <a:ea typeface="Times New Roman" panose="02020603050405020304" pitchFamily="18" charset="0"/>
              </a:rPr>
              <a:t>hörst</a:t>
            </a:r>
            <a:r>
              <a:rPr lang="fr-FR" altLang="fr-FR" sz="2000" b="1" dirty="0">
                <a:latin typeface="+mn-lt"/>
                <a:ea typeface="Times New Roman" panose="02020603050405020304" pitchFamily="18" charset="0"/>
              </a:rPr>
              <a:t> du?</a:t>
            </a:r>
          </a:p>
          <a:p>
            <a:pPr lvl="0"/>
            <a:endParaRPr lang="fr-FR" altLang="fr-FR" sz="2000" b="1" dirty="0">
              <a:latin typeface="+mn-lt"/>
            </a:endParaRP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de-DE" altLang="fr-FR" sz="2000" b="1" dirty="0" smtClean="0">
                <a:latin typeface="+mn-lt"/>
                <a:ea typeface="Times New Roman" panose="02020603050405020304" pitchFamily="18" charset="0"/>
              </a:rPr>
              <a:t>1</a:t>
            </a:r>
            <a:r>
              <a:rPr lang="de-DE" altLang="fr-FR" sz="2000" b="1" dirty="0" smtClean="0"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    </a:t>
            </a:r>
            <a:r>
              <a:rPr lang="de-DE" altLang="fr-FR" sz="2000" b="1" dirty="0"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b="1" dirty="0">
                <a:latin typeface="+mn-lt"/>
                <a:ea typeface="Times New Roman" panose="02020603050405020304" pitchFamily="18" charset="0"/>
              </a:rPr>
              <a:t> 2</a:t>
            </a:r>
            <a:r>
              <a:rPr lang="de-DE" altLang="fr-FR" sz="2000" b="1" dirty="0"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    </a:t>
            </a:r>
            <a:r>
              <a:rPr lang="de-DE" altLang="fr-FR" sz="2000" b="1" dirty="0">
                <a:latin typeface="+mn-lt"/>
                <a:ea typeface="Times New Roman" panose="02020603050405020304" pitchFamily="18" charset="0"/>
              </a:rPr>
              <a:t> 3</a:t>
            </a:r>
            <a:r>
              <a:rPr lang="de-DE" altLang="fr-FR" sz="2000" b="1" dirty="0"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     </a:t>
            </a:r>
            <a:r>
              <a:rPr lang="de-DE" altLang="fr-FR" sz="2000" b="1" dirty="0">
                <a:latin typeface="+mn-lt"/>
                <a:ea typeface="Times New Roman" panose="02020603050405020304" pitchFamily="18" charset="0"/>
              </a:rPr>
              <a:t> 4</a:t>
            </a:r>
            <a:r>
              <a:rPr lang="de-DE" altLang="fr-FR" sz="2000" b="1" dirty="0"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</a:t>
            </a:r>
            <a:r>
              <a:rPr lang="de-DE" altLang="fr-FR" sz="2000" b="1" dirty="0" smtClean="0"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</a:t>
            </a:r>
            <a:r>
              <a:rPr lang="de-DE" altLang="fr-FR" sz="2000" b="1" dirty="0"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b="1" dirty="0">
                <a:latin typeface="+mn-lt"/>
                <a:ea typeface="Times New Roman" panose="02020603050405020304" pitchFamily="18" charset="0"/>
              </a:rPr>
              <a:t> 5</a:t>
            </a:r>
            <a:r>
              <a:rPr lang="de-DE" altLang="fr-FR" sz="2000" b="1" dirty="0"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</a:t>
            </a:r>
            <a:r>
              <a:rPr lang="de-DE" altLang="fr-FR" sz="2000" b="1" dirty="0" smtClean="0"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</a:t>
            </a:r>
            <a:r>
              <a:rPr lang="de-DE" altLang="fr-FR" sz="2000" b="1" dirty="0"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altLang="fr-FR" sz="2000" b="1" dirty="0" smtClean="0">
                <a:latin typeface="+mn-lt"/>
                <a:ea typeface="Times New Roman" panose="02020603050405020304" pitchFamily="18" charset="0"/>
              </a:rPr>
              <a:t>6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endParaRPr lang="de-DE" altLang="fr-FR" sz="2000" b="1" dirty="0" smtClean="0">
              <a:latin typeface="+mn-lt"/>
              <a:ea typeface="Times New Roman" panose="02020603050405020304" pitchFamily="18" charset="0"/>
            </a:endParaRPr>
          </a:p>
          <a:p>
            <a:pPr lvl="0" indent="0"/>
            <a:endParaRPr lang="de-DE" altLang="fr-FR" sz="2000" b="1" dirty="0" smtClean="0"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de-DE" altLang="fr-FR" sz="2000" b="1" dirty="0">
              <a:latin typeface="+mn-lt"/>
              <a:sym typeface="Wingdings" panose="05000000000000000000" pitchFamily="2" charset="2"/>
            </a:endParaRPr>
          </a:p>
          <a:p>
            <a:pPr indent="0"/>
            <a:r>
              <a:rPr lang="fr-FR" altLang="fr-FR" sz="2000" b="1" dirty="0" smtClean="0">
                <a:latin typeface="+mn-lt"/>
                <a:ea typeface="Times New Roman" panose="02020603050405020304" pitchFamily="18" charset="0"/>
              </a:rPr>
              <a:t>	………………….</a:t>
            </a:r>
            <a:r>
              <a:rPr lang="en-US" altLang="fr-FR" sz="2000" b="1" dirty="0" smtClean="0">
                <a:latin typeface="+mn-lt"/>
                <a:ea typeface="Times New Roman" panose="02020603050405020304" pitchFamily="18" charset="0"/>
              </a:rPr>
              <a:t>    	 </a:t>
            </a:r>
            <a:r>
              <a:rPr lang="fr-FR" altLang="fr-FR" sz="2000" b="1" dirty="0" smtClean="0">
                <a:latin typeface="+mn-lt"/>
                <a:ea typeface="Times New Roman" panose="02020603050405020304" pitchFamily="18" charset="0"/>
              </a:rPr>
              <a:t>………………….</a:t>
            </a:r>
            <a:r>
              <a:rPr lang="fr-FR" altLang="fr-FR" sz="20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b="1" dirty="0" smtClean="0">
                <a:latin typeface="+mn-lt"/>
                <a:ea typeface="Times New Roman" panose="02020603050405020304" pitchFamily="18" charset="0"/>
              </a:rPr>
              <a:t>        	  </a:t>
            </a:r>
            <a:r>
              <a:rPr lang="fr-FR" altLang="fr-FR" sz="2000" b="1" dirty="0">
                <a:latin typeface="+mn-lt"/>
                <a:ea typeface="Times New Roman" panose="02020603050405020304" pitchFamily="18" charset="0"/>
              </a:rPr>
              <a:t>………………….</a:t>
            </a:r>
            <a:r>
              <a:rPr lang="en-US" altLang="fr-FR" sz="2000" b="1" dirty="0">
                <a:latin typeface="+mn-lt"/>
                <a:ea typeface="Times New Roman" panose="02020603050405020304" pitchFamily="18" charset="0"/>
              </a:rPr>
              <a:t>      </a:t>
            </a:r>
            <a:r>
              <a:rPr lang="en-US" altLang="fr-FR" sz="2000" b="1" dirty="0" smtClean="0">
                <a:latin typeface="+mn-lt"/>
                <a:ea typeface="Times New Roman" panose="02020603050405020304" pitchFamily="18" charset="0"/>
              </a:rPr>
              <a:t>	</a:t>
            </a:r>
            <a:r>
              <a:rPr lang="en-US" altLang="fr-FR" sz="2000" b="1" dirty="0">
                <a:latin typeface="+mn-lt"/>
                <a:ea typeface="Times New Roman" panose="02020603050405020304" pitchFamily="18" charset="0"/>
              </a:rPr>
              <a:t>	</a:t>
            </a:r>
            <a:r>
              <a:rPr lang="fr-FR" altLang="fr-FR" sz="2000" b="1" dirty="0">
                <a:latin typeface="+mn-lt"/>
                <a:ea typeface="Times New Roman" panose="02020603050405020304" pitchFamily="18" charset="0"/>
              </a:rPr>
              <a:t>………………….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/>
            <a:r>
              <a:rPr lang="fr-FR" altLang="fr-FR" sz="2000" b="1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Wingdings 3" panose="05040102010807070707" pitchFamily="18" charset="2"/>
              </a:rPr>
              <a:t> 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Welche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Eigennamen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hörst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du? (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Vorname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/ </a:t>
            </a:r>
            <a:r>
              <a:rPr lang="fr-FR" altLang="fr-FR" sz="2000" b="1" dirty="0" err="1" smtClean="0">
                <a:latin typeface="+mn-lt"/>
                <a:ea typeface="Times New Roman" panose="02020603050405020304" pitchFamily="18" charset="0"/>
              </a:rPr>
              <a:t>Nach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name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/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Stadt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/ Land …)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..........................................................................................................................................</a:t>
            </a: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..........................................................................................................................................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/>
            <a:r>
              <a:rPr lang="fr-FR" altLang="fr-FR" sz="2000" b="1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Wingdings 3" panose="05040102010807070707" pitchFamily="18" charset="2"/>
              </a:rPr>
              <a:t> 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Welche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Wörter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verstehst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du?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..........................................................................................................................................</a:t>
            </a: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..........................................................................................................................................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/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2049" name="Picture 1" descr="j04406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" t="4965" r="4915" b="5721"/>
          <a:stretch>
            <a:fillRect/>
          </a:stretch>
        </p:blipFill>
        <p:spPr bwMode="auto">
          <a:xfrm>
            <a:off x="1530268" y="2147693"/>
            <a:ext cx="802665" cy="81289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044058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r="7413"/>
          <a:stretch>
            <a:fillRect/>
          </a:stretch>
        </p:blipFill>
        <p:spPr bwMode="auto">
          <a:xfrm>
            <a:off x="9830326" y="2147693"/>
            <a:ext cx="708083" cy="81289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04406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" t="5713" r="5067" b="5374"/>
          <a:stretch>
            <a:fillRect/>
          </a:stretch>
        </p:blipFill>
        <p:spPr bwMode="auto">
          <a:xfrm>
            <a:off x="3908099" y="2147693"/>
            <a:ext cx="820558" cy="81289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044048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" b="3523"/>
          <a:stretch>
            <a:fillRect/>
          </a:stretch>
        </p:blipFill>
        <p:spPr bwMode="auto">
          <a:xfrm>
            <a:off x="6885409" y="2147693"/>
            <a:ext cx="690190" cy="81289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551384" y="188640"/>
            <a:ext cx="5833088" cy="5760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08197" y="215062"/>
            <a:ext cx="6082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Julians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elektronischer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Terminplaner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JULIANS ELEKTRONISCHER TERMINPLAN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68353" y="1886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8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3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81693" y="1143001"/>
            <a:ext cx="4131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alt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Was</a:t>
            </a:r>
            <a:r>
              <a:rPr lang="fr-FR" alt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fr-FR" alt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soll</a:t>
            </a:r>
            <a:r>
              <a:rPr lang="fr-FR" alt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Julian </a:t>
            </a:r>
            <a:r>
              <a:rPr lang="fr-FR" alt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machen</a:t>
            </a:r>
            <a:r>
              <a:rPr lang="fr-FR" alt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?</a:t>
            </a:r>
            <a:endParaRPr lang="fr-FR" alt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algn="ctr"/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953250" y="1143000"/>
            <a:ext cx="4131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alt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Um </a:t>
            </a:r>
            <a:r>
              <a:rPr lang="fr-FR" alt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wie</a:t>
            </a:r>
            <a:r>
              <a:rPr lang="fr-FR" alt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fr-FR" alt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viel</a:t>
            </a:r>
            <a:r>
              <a:rPr lang="fr-FR" alt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fr-FR" alt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Uhr</a:t>
            </a:r>
            <a:r>
              <a:rPr lang="fr-FR" alt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?</a:t>
            </a:r>
            <a:endParaRPr lang="fr-FR" alt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algn="ctr"/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25" y="314019"/>
            <a:ext cx="1752405" cy="17130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Flèche vers le bas 6"/>
          <p:cNvSpPr/>
          <p:nvPr/>
        </p:nvSpPr>
        <p:spPr>
          <a:xfrm>
            <a:off x="2147207" y="1700493"/>
            <a:ext cx="914400" cy="92256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>
            <a:off x="8561614" y="1700493"/>
            <a:ext cx="914400" cy="92256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JULIANS ELEKTRONISCHER TERMINPLAN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80474" y="1019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4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3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842" y="343274"/>
            <a:ext cx="7442799" cy="493085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60" y="2332183"/>
            <a:ext cx="2404365" cy="18274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ZoneTexte 5"/>
          <p:cNvSpPr txBox="1"/>
          <p:nvPr/>
        </p:nvSpPr>
        <p:spPr>
          <a:xfrm>
            <a:off x="310243" y="602012"/>
            <a:ext cx="406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sagt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Elektra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87778" y="3457496"/>
            <a:ext cx="2555422" cy="869576"/>
          </a:xfrm>
          <a:prstGeom prst="wedgeRoundRectCallout">
            <a:avLst>
              <a:gd name="adj1" fmla="val 46041"/>
              <a:gd name="adj2" fmla="val -67500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</a:t>
            </a:r>
            <a:r>
              <a:rPr lang="fr-FR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... </a:t>
            </a:r>
            <a:r>
              <a:rPr lang="fr-FR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Uhr</a:t>
            </a:r>
            <a:r>
              <a:rPr lang="fr-FR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fr-FR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Aufstehen</a:t>
            </a:r>
            <a:r>
              <a:rPr lang="fr-FR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969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55092" y="3614634"/>
            <a:ext cx="4617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26)</a:t>
            </a:r>
          </a:p>
        </p:txBody>
      </p:sp>
      <p:pic>
        <p:nvPicPr>
          <p:cNvPr id="6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238" y="2026895"/>
            <a:ext cx="1389063" cy="138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65464"/>
            <a:ext cx="11694657" cy="310379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0243" y="602012"/>
            <a:ext cx="582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Hör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gut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zu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Wann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macht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Julian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was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JULIANS ELEKTRONISCHER TERMINPLAN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80474" y="101921"/>
            <a:ext cx="487363" cy="48736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098221" y="1278192"/>
            <a:ext cx="2253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aufstehen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22021" y="2823725"/>
            <a:ext cx="3088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Schule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fahren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670956" y="3499905"/>
            <a:ext cx="3913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Hausaufgaben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machen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139543" y="1431496"/>
            <a:ext cx="1115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19:10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139542" y="2109469"/>
            <a:ext cx="1115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20:15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36071" y="2196218"/>
            <a:ext cx="1115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06:30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491297" y="2816243"/>
            <a:ext cx="3465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uschen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schlafen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139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793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7300"/>
            <a:ext cx="11708952" cy="388310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10242" y="602012"/>
            <a:ext cx="11209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Julian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notiert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neue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Informationen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für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seinen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Terminplaner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am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Samstag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792435" y="1784378"/>
            <a:ext cx="4082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frühstücke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elf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Uhr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92435" y="2246043"/>
            <a:ext cx="6727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mache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elf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Uhr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dreißig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Hausaufgaben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792434" y="2670498"/>
            <a:ext cx="5927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esse </a:t>
            </a:r>
            <a:r>
              <a:rPr lang="fr-F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dreizehn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Uhr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Mittag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792434" y="3197576"/>
            <a:ext cx="5412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sehe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vierzehn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Uhr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fern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792434" y="3659241"/>
            <a:ext cx="6539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fahre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sechzehn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Uhr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mit </a:t>
            </a:r>
            <a:r>
              <a:rPr lang="fr-F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Fahrrad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Moritz.</a:t>
            </a:r>
            <a:endParaRPr lang="fr-F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792434" y="4453028"/>
            <a:ext cx="6727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schlafe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dreiundzwanzig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Uhr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dreißig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060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oneTexte 17"/>
          <p:cNvSpPr txBox="1">
            <a:spLocks noChangeArrowheads="1"/>
          </p:cNvSpPr>
          <p:nvPr/>
        </p:nvSpPr>
        <p:spPr bwMode="auto">
          <a:xfrm>
            <a:off x="553344" y="136848"/>
            <a:ext cx="87110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Und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du?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Was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machst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du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jeden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Tag?</a:t>
            </a:r>
            <a:endParaRPr lang="fr-F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9464" name="ZoneTexte 33"/>
          <p:cNvSpPr txBox="1">
            <a:spLocks noChangeArrowheads="1"/>
          </p:cNvSpPr>
          <p:nvPr/>
        </p:nvSpPr>
        <p:spPr bwMode="auto">
          <a:xfrm>
            <a:off x="3719736" y="3717032"/>
            <a:ext cx="26642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…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um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915" y="1988840"/>
            <a:ext cx="2273937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3" descr="C:\Users\Myriam\AppData\Local\Microsoft\Windows\Temporary Internet Files\Content.IE5\R8X4QYOS\MCj0431644000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598" y="-40715"/>
            <a:ext cx="1355812" cy="13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11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1" id="{E2043D79-5FB6-4881-819A-EE69B14D4994}" vid="{D6820AA4-1967-434F-BD62-AE59CF9788E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Thème11</Template>
  <TotalTime>64</TotalTime>
  <Words>363</Words>
  <Application>Microsoft Office PowerPoint</Application>
  <PresentationFormat>Grand écran</PresentationFormat>
  <Paragraphs>93</Paragraphs>
  <Slides>18</Slides>
  <Notes>9</Notes>
  <HiddenSlides>0</HiddenSlides>
  <MMClips>3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 Unicode MS</vt:lpstr>
      <vt:lpstr>Arial</vt:lpstr>
      <vt:lpstr>Calibri</vt:lpstr>
      <vt:lpstr>Times New Roman</vt:lpstr>
      <vt:lpstr>Wingdings</vt:lpstr>
      <vt:lpstr>Wingdings 3</vt:lpstr>
      <vt:lpstr>Thème11</vt:lpstr>
      <vt:lpstr>Julians elektronischer Terminplaner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Julians elektronischer Terminplaner</dc:title>
  <dc:creator>PB</dc:creator>
  <cp:lastModifiedBy>PB</cp:lastModifiedBy>
  <cp:revision>12</cp:revision>
  <dcterms:created xsi:type="dcterms:W3CDTF">2019-12-07T17:06:04Z</dcterms:created>
  <dcterms:modified xsi:type="dcterms:W3CDTF">2019-12-15T13:13:00Z</dcterms:modified>
</cp:coreProperties>
</file>