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7" r:id="rId4"/>
    <p:sldId id="273" r:id="rId5"/>
    <p:sldId id="277" r:id="rId6"/>
    <p:sldId id="278" r:id="rId7"/>
    <p:sldId id="275" r:id="rId8"/>
    <p:sldId id="276" r:id="rId9"/>
    <p:sldId id="292" r:id="rId10"/>
    <p:sldId id="293" r:id="rId11"/>
    <p:sldId id="270" r:id="rId12"/>
    <p:sldId id="259" r:id="rId13"/>
    <p:sldId id="256" r:id="rId14"/>
    <p:sldId id="258" r:id="rId15"/>
    <p:sldId id="279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2" r:id="rId27"/>
    <p:sldId id="295" r:id="rId28"/>
    <p:sldId id="294" r:id="rId29"/>
    <p:sldId id="281" r:id="rId30"/>
    <p:sldId id="280" r:id="rId3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CC380C-A848-448C-9193-F2122B99317F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85C66-E3BC-4B5B-A530-570FEE700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FCBF2-7D55-40C0-BE73-33EBC5BA1E2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7311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EE9D8-55E7-4A3B-8944-CE4E999949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3017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EE9D8-55E7-4A3B-8944-CE4E999949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6510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EE9D8-55E7-4A3B-8944-CE4E999949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8993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66EFC-B555-44C4-94E3-6EF51BFBD36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9259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75C9A-1FAC-46C5-B8FA-FBC151E0E76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963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EE9D8-55E7-4A3B-8944-CE4E999949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5097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66EFC-B555-44C4-94E3-6EF51BFBD36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0647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EE9D8-55E7-4A3B-8944-CE4E999949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438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2291256-32F4-4100-ADA7-8942217898B3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102CA53-87F6-41CD-9522-2DE0AF5614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9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9D1A-33B5-4EB1-AA7D-2A867CAE73CD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5283-6550-4657-84F0-AEAB772DC0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5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6CE75-DD16-4AF7-A88F-91D518C923FC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F3DEE-421A-4D1C-BB1C-1E0E205A8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1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D8160F5-3EE4-4CAB-8ED1-649363B31E44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84FA629-AE86-4397-BB56-1ACE2B7D5F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48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7FE6-A655-4500-A5C1-49E56E0C577B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F445-E0C5-4207-8CAA-1379ADCD3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8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BE7B-C008-4E31-95CF-E76EB1E4B21C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E9A9-3BD6-4221-B555-4C0690CE0E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9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8EFA-3FE5-4C93-919B-B5A00F1711C7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7183B-9569-4B7A-B923-C7BEEB3455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1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A5D5-7BAA-414F-819F-4EFF7C183C31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DA13-B4DA-4094-97A6-3C719805E5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7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58BF-9478-49CA-A0F7-E8424B5BDE35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C002-AE12-4FA1-96E0-B871A6085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3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6A40-6CC3-42FC-A067-B24207DBC11B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57F5-1DB7-4862-A652-941E220E69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8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7B90-9E56-4AED-B29A-8392E35B79BB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04AF-4EAD-43DC-83F3-76517940EF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7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98BC-8384-4F63-8267-C18B11A1938E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DE6D-3F2B-40C2-8CFC-120CA76592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52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86F9-7EBA-49CD-96EE-4282A2EC3403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3D2C-D6EC-425F-91F1-D6BAB42173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91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9EB98-1D41-4B99-AE96-13C951C54E5A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BBA6-DB84-4F91-9A0E-ECF868210D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4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98D5-5166-432E-BFC6-5D0D4315C568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24C7-E2F0-465C-AFC7-E0BF9948CE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05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4"/>
              <a:chOff x="-3" y="1562"/>
              <a:chExt cx="5763" cy="654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341438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75592F-05F6-4C09-B4E9-08CE016F3ECE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64ECF1-B4DD-4AA6-9F52-68D8E7EABC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2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D6A4-EDB4-4163-8642-D01372BF2229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4840-2792-4F0B-9E9B-81E3669382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8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A070-4A54-46C3-8BC3-D8F6677E77AE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5AF7-A966-46BB-A130-81927DFD96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58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F0CA-2EDB-493C-9C87-812A031D25CC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CC49-35C8-4B1E-B814-E1DD189F18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7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F76-5017-4415-A569-42CCC7C1B1AB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AAE0-5624-4398-BDD0-ED541D3D47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03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4A31-D3C9-4C5C-BA3D-D79F6947D6B3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DCF5-4AD1-4A97-8E70-25EA0A9CF0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24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9BFDC-B0F9-4A39-9689-C080F1D44456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23B4-8B0E-4C1E-91D7-37FD5A83A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5480" y="0"/>
            <a:ext cx="1304925" cy="1781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249" y="4797152"/>
            <a:ext cx="234838" cy="19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FE80-889B-4AD0-973D-84F6C891FFE7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AB9D-EB48-471A-BDC7-2056FB56CC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7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A01D-385E-4136-8FDA-612C54C7FE3C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9F5D-D53A-4559-8F72-66A2064360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86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9C20-B56B-44D2-80DA-0A6702F86601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4D06-7774-4EE2-95A2-EF11541A04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557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4323-9BCD-4916-9DA1-CE57BB3F9B81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4707-233A-4FFC-8063-4BD4B24ADB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8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F15-F09C-40C2-B86B-2D046C4FB15F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BDF4-833B-4A87-8E40-2AAD2AED8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8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2420-3452-4928-AE30-9A3EB865FDFF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0D01-932F-4AD9-AA48-BDC681EE6C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8CD7-894E-44AA-B014-6590209AD006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638C-4E53-4375-BD1A-A91FB23F05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7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0998-97B2-4BB7-9427-908BD2FC30D3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5258-7455-4BA3-98EB-C9293E1C02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1B5C-6DB1-428F-958B-12723D0E79DA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71D8-42C7-4ED7-A663-5DA6C5250C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F482-EF1A-430B-BCE6-B440A7E436A3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75C2-55E1-439A-8EA3-99AC09ACE2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3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BF69-4130-45B6-B762-61D05837F057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62B6-3A34-4350-9256-428447E8CD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8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91D8508-032D-4AEB-8B92-D5F0680D1114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75EA1D4-8BC3-45BE-80AB-C8F82A8B93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A3E632-8DA5-4F1F-B917-85A963F1EAC8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7760446-0965-47C3-84FC-5D1599805F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18" y="162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645" y="164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492" y="172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40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48" y="1650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35" y="1676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r>
              <a:rPr lang="en-US" dirty="0" smtClean="0"/>
              <a:t> du masque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A0BCABD-8F9D-4C57-8979-FCCE9DD04A58}" type="datetimeFigureOut">
              <a:rPr lang="fr-FR"/>
              <a:pPr>
                <a:defRPr/>
              </a:pPr>
              <a:t>21/01/2020</a:t>
            </a:fld>
            <a:endParaRPr lang="fr-FR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C2C7502-0B61-487C-82E5-3CC91AE770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w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Pierre\Pictures\Bibliothèque multimédia Microsoft\j0422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7665">
            <a:off x="1322372" y="3695932"/>
            <a:ext cx="2286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:\Users\Pierre\Pictures\Bibliothèque multimédia Microsoft\j0409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3643313"/>
            <a:ext cx="2214563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Pierre\Pictures\Bibliothèque multimédia Microsoft\j04096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612">
            <a:off x="8951527" y="3878852"/>
            <a:ext cx="2090737" cy="2090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17329" y="980729"/>
            <a:ext cx="777956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Besuch</a:t>
            </a: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aus</a:t>
            </a: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frankreich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14835" y="5373216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5713" y="980729"/>
            <a:ext cx="388279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HÖR GUT ZU!</a:t>
            </a:r>
          </a:p>
        </p:txBody>
      </p:sp>
      <p:pic>
        <p:nvPicPr>
          <p:cNvPr id="922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2" y="4001276"/>
            <a:ext cx="1295696" cy="12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85481"/>
              </p:ext>
            </p:extLst>
          </p:nvPr>
        </p:nvGraphicFramePr>
        <p:xfrm>
          <a:off x="1666875" y="692150"/>
          <a:ext cx="8715376" cy="52149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494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Vorname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Alter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Weitere</a:t>
                      </a:r>
                      <a:r>
                        <a:rPr lang="fr-FR" sz="2400" b="0" dirty="0" smtClean="0">
                          <a:latin typeface="Cambria" pitchFamily="18" charset="0"/>
                        </a:rPr>
                        <a:t> </a:t>
                      </a:r>
                      <a:r>
                        <a:rPr lang="fr-FR" sz="2400" b="0" dirty="0" err="1" smtClean="0">
                          <a:latin typeface="Cambria" pitchFamily="18" charset="0"/>
                        </a:rPr>
                        <a:t>Informationen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Großvater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 rowSpan="2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Großmutter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Vater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Mutter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Bruder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Schwester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Onkel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Tante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Cousine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99" name="ZoneTexte 4"/>
          <p:cNvSpPr txBox="1">
            <a:spLocks noChangeArrowheads="1"/>
          </p:cNvSpPr>
          <p:nvPr/>
        </p:nvSpPr>
        <p:spPr bwMode="auto">
          <a:xfrm>
            <a:off x="2738438" y="-26988"/>
            <a:ext cx="650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/>
              <a:t>Janas Familie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503614" y="1263651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03614" y="16922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03614" y="22637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503614" y="28352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503614" y="3335338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503613" y="3835401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Katharina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503614" y="4335463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503613" y="4906963"/>
            <a:ext cx="170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Valentina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503614" y="540702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375275" y="1263651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375275" y="17637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75275" y="33353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75275" y="3835401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4151313" y="587692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err="1">
                <a:latin typeface="Calibri" pitchFamily="34" charset="0"/>
              </a:rPr>
              <a:t>Jana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Großvater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…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113213" y="6300788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err="1">
                <a:latin typeface="Calibri" pitchFamily="34" charset="0"/>
              </a:rPr>
              <a:t>Jana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Großvater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</a:rPr>
              <a:t> …</a:t>
            </a:r>
          </a:p>
        </p:txBody>
      </p:sp>
      <p:pic>
        <p:nvPicPr>
          <p:cNvPr id="3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6" y="5906120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503058" y="1474415"/>
            <a:ext cx="1726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7447370" y="3803833"/>
            <a:ext cx="1826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Ingenieurin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947559" y="4335760"/>
            <a:ext cx="1726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2460625" y="215267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031" y="539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460626" y="1188616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Vater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heißt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460626" y="1836688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Mutter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heißt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460626" y="2484760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Bruder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heißt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460626" y="3132832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Bruder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460626" y="3780904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Schwester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heißt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460625" y="4428976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Schwester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453064" y="1196975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Peter.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810251" y="1836688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738814" y="2484760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10189" y="3132832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18.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310314" y="3780904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Katharina.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810251" y="4428976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Ingenieurin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14835" y="5373216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2" y="4001276"/>
            <a:ext cx="1295696" cy="12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7782160" y="23915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86053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pic>
        <p:nvPicPr>
          <p:cNvPr id="102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Valentina</a:t>
            </a: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Jana</a:t>
            </a: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442004" y="948576"/>
            <a:ext cx="474999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latin typeface="Calibri" pitchFamily="34" charset="0"/>
                <a:cs typeface="Calibri" pitchFamily="34" charset="0"/>
              </a:rPr>
              <a:t>Valentina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Jana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Tante.</a:t>
            </a: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7823472" y="2398359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2927142" y="4680561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Katharina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442004" y="948576"/>
            <a:ext cx="474999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  <a:cs typeface="Calibri" pitchFamily="34" charset="0"/>
              </a:rPr>
              <a:t>Leo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Katharina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Bruder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4312325" y="4651488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1493316" y="4641925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Richard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442004" y="948576"/>
            <a:ext cx="474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  <a:cs typeface="Calibri" pitchFamily="34" charset="0"/>
              </a:rPr>
              <a:t>Richard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Marie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Opa.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6953665" y="4537845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3563958" y="2483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Irene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Jana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442004" y="948576"/>
            <a:ext cx="474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Irene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Jana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Oma.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2914173" y="4693317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5917967" y="28252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Karola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Bruno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320136" y="948576"/>
            <a:ext cx="4799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Karola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Bruno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Schwester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3877159" y="2469079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6002616" y="2419622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00518" y="980729"/>
            <a:ext cx="6013185" cy="5509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HÖR GUT ZU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>
              <a:defRPr/>
            </a:pP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fr-FR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fr-FR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fr-FR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(MACH DIR NOTIZEN)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744821"/>
            <a:ext cx="1584176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Valentina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272808" y="948576"/>
            <a:ext cx="487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  <a:cs typeface="Calibri" pitchFamily="34" charset="0"/>
              </a:rPr>
              <a:t>Marie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Valentina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Tochter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7826465" y="2424759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6977067" y="4494674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272808" y="948576"/>
            <a:ext cx="487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  <a:cs typeface="Calibri" pitchFamily="34" charset="0"/>
              </a:rPr>
              <a:t>Leo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Peter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Sohn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2171293" y="2369060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1490307" y="4625342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Bruno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272808" y="948576"/>
            <a:ext cx="487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  <a:cs typeface="Calibri" pitchFamily="34" charset="0"/>
              </a:rPr>
              <a:t>Bruno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Marie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Vater.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5987883" y="2405908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6953665" y="4512134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64" y="2951284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0" y="292848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3935760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217" t="25014" r="52751" b="59866"/>
          <a:stretch/>
        </p:blipFill>
        <p:spPr>
          <a:xfrm>
            <a:off x="3500391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951" t="25014" r="31962" b="59866"/>
          <a:stretch/>
        </p:blipFill>
        <p:spPr>
          <a:xfrm>
            <a:off x="5948663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135560" y="240145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5988" t="48533" r="37869" b="35507"/>
          <a:stretch/>
        </p:blipFill>
        <p:spPr>
          <a:xfrm>
            <a:off x="6120237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9218" t="48534" r="23222" b="35506"/>
          <a:stretch/>
        </p:blipFill>
        <p:spPr>
          <a:xfrm>
            <a:off x="7802816" y="2401087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493" t="73638" r="59893" b="12082"/>
          <a:stretch/>
        </p:blipFill>
        <p:spPr>
          <a:xfrm>
            <a:off x="1542823" y="4689721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44832" t="73638" r="47609" b="12082"/>
          <a:stretch/>
        </p:blipFill>
        <p:spPr>
          <a:xfrm>
            <a:off x="4289771" y="4709029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67781" t="72377" r="25605" b="12083"/>
          <a:stretch/>
        </p:blipFill>
        <p:spPr>
          <a:xfrm>
            <a:off x="7005017" y="4549189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5297883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5338055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5441899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3472653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3463563" y="3365203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7402394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7509073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3537794" y="4331690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2856869" y="4709029"/>
            <a:ext cx="1251363" cy="1826722"/>
          </a:xfrm>
          <a:prstGeom prst="rect">
            <a:avLst/>
          </a:prstGeom>
        </p:spPr>
      </p:pic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2293891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Peter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3948994" y="3708285"/>
            <a:ext cx="177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Karola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576846" y="1359259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Richard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072117" y="1349295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Irene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721244" y="5959826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4206010" y="5940700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Katharina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6063478" y="3757057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Bruno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52035" y="373672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Valentina</a:t>
            </a: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7056341" y="5909065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056434" y="5959826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23472" y="450216"/>
            <a:ext cx="144145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Karola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10316813" y="450216"/>
            <a:ext cx="1439863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Katharina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>
            <a:off x="9538455" y="677333"/>
            <a:ext cx="5048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7272808" y="948576"/>
            <a:ext cx="487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Karola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Katharina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  <a:cs typeface="Calibri" pitchFamily="34" charset="0"/>
              </a:rPr>
              <a:t>Mutter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20136" y="116632"/>
            <a:ext cx="4799855" cy="1624245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3904007" y="2425792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4310427" y="4651488"/>
            <a:ext cx="1110816" cy="13583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5" y="541275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72232"/>
            <a:ext cx="1385258" cy="13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448640" y="126098"/>
            <a:ext cx="4608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Bilan grammatical :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77859" y="1443520"/>
            <a:ext cx="5092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u="sng" dirty="0" smtClean="0">
                <a:latin typeface="Calibri" pitchFamily="34" charset="0"/>
              </a:rPr>
              <a:t>1) Le </a:t>
            </a:r>
            <a:r>
              <a:rPr lang="fr-FR" sz="3600" u="sng" dirty="0">
                <a:latin typeface="Calibri" pitchFamily="34" charset="0"/>
              </a:rPr>
              <a:t>génitif saxon :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448640" y="2094105"/>
            <a:ext cx="1084004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 smtClean="0">
                <a:latin typeface="Calibri" pitchFamily="34" charset="0"/>
              </a:rPr>
              <a:t>Cette </a:t>
            </a:r>
            <a:r>
              <a:rPr lang="fr-FR" sz="3200" dirty="0">
                <a:latin typeface="Calibri" pitchFamily="34" charset="0"/>
              </a:rPr>
              <a:t>structure sert à exprimer une appartenance en utilisant un nom propre.</a:t>
            </a:r>
          </a:p>
          <a:p>
            <a:pPr eaLnBrk="1" hangingPunct="1"/>
            <a:endParaRPr lang="fr-FR" sz="3200" dirty="0">
              <a:latin typeface="Calibri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49761" y="3196713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r>
              <a:rPr lang="fr-FR" sz="3200" dirty="0">
                <a:latin typeface="Lucida Sans Unicode"/>
                <a:cs typeface="Lucida Sans Unicode"/>
              </a:rPr>
              <a:t> </a:t>
            </a:r>
            <a:r>
              <a:rPr lang="fr-FR" sz="3200" dirty="0" err="1">
                <a:latin typeface="Calibri" pitchFamily="34" charset="0"/>
              </a:rPr>
              <a:t>Jana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Bruder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Leo.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901021" y="3197673"/>
            <a:ext cx="4824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Ø</a:t>
            </a:r>
            <a:r>
              <a:rPr lang="fr-FR" sz="3200" dirty="0">
                <a:latin typeface="Lucida Sans Unicode"/>
                <a:cs typeface="Lucida Sans Unicode"/>
              </a:rPr>
              <a:t> </a:t>
            </a:r>
            <a:r>
              <a:rPr lang="fr-FR" sz="3200" dirty="0">
                <a:latin typeface="Calibri" pitchFamily="34" charset="0"/>
              </a:rPr>
              <a:t>Thomas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’</a:t>
            </a:r>
            <a:r>
              <a:rPr lang="fr-FR" sz="3200" dirty="0">
                <a:latin typeface="Calibri" pitchFamily="34" charset="0"/>
              </a:rPr>
              <a:t> Tante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Lisa.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567608" y="3780913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/>
              </a:rPr>
              <a:t>(cette structure ressemble à l’anglais)</a:t>
            </a:r>
            <a:endParaRPr lang="fr-FR" sz="2400" i="1" dirty="0">
              <a:latin typeface="+mn-lt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477859" y="4530734"/>
            <a:ext cx="6562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u="sng" dirty="0" smtClean="0">
                <a:latin typeface="Calibri" pitchFamily="34" charset="0"/>
              </a:rPr>
              <a:t>2) La préposition </a:t>
            </a:r>
            <a:r>
              <a:rPr lang="fr-FR" sz="3600" u="sng" dirty="0" err="1" smtClean="0">
                <a:latin typeface="Calibri" pitchFamily="34" charset="0"/>
              </a:rPr>
              <a:t>von</a:t>
            </a:r>
            <a:r>
              <a:rPr lang="fr-FR" sz="3600" u="sng" dirty="0">
                <a:latin typeface="Calibri" pitchFamily="34" charset="0"/>
              </a:rPr>
              <a:t> </a:t>
            </a:r>
            <a:r>
              <a:rPr lang="fr-FR" sz="3600" u="sng" dirty="0" smtClean="0">
                <a:latin typeface="Calibri" pitchFamily="34" charset="0"/>
              </a:rPr>
              <a:t>:</a:t>
            </a:r>
            <a:endParaRPr lang="fr-FR" sz="3600" u="sng" dirty="0">
              <a:latin typeface="Calibri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477859" y="797189"/>
            <a:ext cx="7930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u="sng" dirty="0" smtClean="0">
                <a:latin typeface="Calibri" pitchFamily="34" charset="0"/>
              </a:rPr>
              <a:t>Comment exprimer une appartenance </a:t>
            </a:r>
            <a:r>
              <a:rPr lang="fr-FR" sz="3600" u="sng" dirty="0">
                <a:latin typeface="Calibri" pitchFamily="34" charset="0"/>
              </a:rPr>
              <a:t>: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149760" y="5456915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latin typeface="Calibri" pitchFamily="34" charset="0"/>
              </a:rPr>
              <a:t>Jana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Bruder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Leo =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312024" y="5456915"/>
            <a:ext cx="5773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latin typeface="Calibri" pitchFamily="34" charset="0"/>
              </a:rPr>
              <a:t>Der </a:t>
            </a:r>
            <a:r>
              <a:rPr lang="fr-FR" sz="3200" dirty="0" err="1" smtClean="0">
                <a:latin typeface="Calibri" pitchFamily="34" charset="0"/>
              </a:rPr>
              <a:t>Bruder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 pitchFamily="34" charset="0"/>
              </a:rPr>
              <a:t>von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Jana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Leo.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312024" y="6062344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/>
              </a:rPr>
              <a:t>(cette structure ressemble au français)</a:t>
            </a:r>
            <a:endParaRPr lang="fr-F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0" grpId="0"/>
      <p:bldP spid="11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666875" y="692150"/>
          <a:ext cx="8715376" cy="52149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494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Vorname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Alter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Weitere</a:t>
                      </a:r>
                      <a:r>
                        <a:rPr lang="fr-FR" sz="2400" b="0" dirty="0" smtClean="0">
                          <a:latin typeface="Cambria" pitchFamily="18" charset="0"/>
                        </a:rPr>
                        <a:t> </a:t>
                      </a:r>
                      <a:r>
                        <a:rPr lang="fr-FR" sz="2400" b="0" dirty="0" err="1" smtClean="0">
                          <a:latin typeface="Cambria" pitchFamily="18" charset="0"/>
                        </a:rPr>
                        <a:t>Informationen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Großvater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 rowSpan="2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Großmutter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Vater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Mutter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Bruder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Schwester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err="1" smtClean="0">
                          <a:latin typeface="Cambria" pitchFamily="18" charset="0"/>
                        </a:rPr>
                        <a:t>Onkel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Tante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ambria" pitchFamily="18" charset="0"/>
                        </a:rPr>
                        <a:t>Cousine</a:t>
                      </a:r>
                      <a:endParaRPr lang="fr-FR" sz="2400" b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99" name="ZoneTexte 4"/>
          <p:cNvSpPr txBox="1">
            <a:spLocks noChangeArrowheads="1"/>
          </p:cNvSpPr>
          <p:nvPr/>
        </p:nvSpPr>
        <p:spPr bwMode="auto">
          <a:xfrm>
            <a:off x="2738438" y="-26988"/>
            <a:ext cx="650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 smtClean="0"/>
              <a:t>Die </a:t>
            </a:r>
            <a:r>
              <a:rPr lang="fr-FR" sz="3600" dirty="0" err="1" smtClean="0"/>
              <a:t>Familie</a:t>
            </a:r>
            <a:r>
              <a:rPr lang="fr-FR" sz="3600" dirty="0" smtClean="0"/>
              <a:t> </a:t>
            </a:r>
            <a:r>
              <a:rPr lang="fr-FR" sz="3600" dirty="0" err="1" smtClean="0"/>
              <a:t>von</a:t>
            </a:r>
            <a:r>
              <a:rPr lang="fr-FR" sz="3600" dirty="0" smtClean="0"/>
              <a:t> Jana</a:t>
            </a:r>
            <a:endParaRPr lang="fr-FR" sz="3600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503614" y="1263651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03614" y="16922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03614" y="22637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503614" y="283527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503614" y="3335338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503613" y="3835401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Katharina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503614" y="4335463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503613" y="4906963"/>
            <a:ext cx="170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Valentina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503614" y="5407026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375275" y="1263651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375275" y="17637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75275" y="33353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75275" y="3835401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3215680" y="5909555"/>
            <a:ext cx="57265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</a:rPr>
              <a:t>Der </a:t>
            </a:r>
            <a:r>
              <a:rPr lang="fr-FR" sz="3200" dirty="0" err="1" smtClean="0">
                <a:latin typeface="Calibri" pitchFamily="34" charset="0"/>
              </a:rPr>
              <a:t>G</a:t>
            </a:r>
            <a:r>
              <a:rPr lang="fr-FR" sz="3200" dirty="0" err="1" smtClean="0">
                <a:latin typeface="Calibri" pitchFamily="34" charset="0"/>
              </a:rPr>
              <a:t>roßvater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 pitchFamily="34" charset="0"/>
              </a:rPr>
              <a:t>von</a:t>
            </a:r>
            <a:r>
              <a:rPr lang="fr-FR" sz="3200" dirty="0" smtClean="0">
                <a:latin typeface="Calibri" pitchFamily="34" charset="0"/>
              </a:rPr>
              <a:t> Jana 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…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511957" y="6287197"/>
            <a:ext cx="504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Calibri" pitchFamily="34" charset="0"/>
              </a:rPr>
              <a:t>Der </a:t>
            </a:r>
            <a:r>
              <a:rPr lang="fr-FR" sz="3200" dirty="0" err="1" smtClean="0">
                <a:latin typeface="Calibri" pitchFamily="34" charset="0"/>
              </a:rPr>
              <a:t>G</a:t>
            </a:r>
            <a:r>
              <a:rPr lang="fr-FR" sz="3200" dirty="0" err="1" smtClean="0">
                <a:latin typeface="Calibri" pitchFamily="34" charset="0"/>
              </a:rPr>
              <a:t>roßvater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itchFamily="34" charset="0"/>
              </a:rPr>
              <a:t>von</a:t>
            </a:r>
            <a:r>
              <a:rPr lang="fr-FR" sz="3200" dirty="0">
                <a:latin typeface="Calibri" pitchFamily="34" charset="0"/>
              </a:rPr>
              <a:t> Jana </a:t>
            </a:r>
            <a:r>
              <a:rPr lang="fr-FR" sz="3200" dirty="0" err="1">
                <a:latin typeface="Calibri" pitchFamily="34" charset="0"/>
              </a:rPr>
              <a:t>ist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>
                <a:latin typeface="Calibri" pitchFamily="34" charset="0"/>
              </a:rPr>
              <a:t>…</a:t>
            </a:r>
          </a:p>
        </p:txBody>
      </p:sp>
      <p:pic>
        <p:nvPicPr>
          <p:cNvPr id="3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-1"/>
            <a:ext cx="1274887" cy="1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503058" y="1474415"/>
            <a:ext cx="1726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7447370" y="3803833"/>
            <a:ext cx="1826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Ingenieurin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947559" y="4335760"/>
            <a:ext cx="1726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577" y="1700808"/>
            <a:ext cx="779444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Stell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deine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familie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vor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263592" y="3284984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smtClean="0">
                <a:latin typeface="Calibri" pitchFamily="34" charset="0"/>
                <a:sym typeface="Wingdings" panose="05000000000000000000" pitchFamily="2" charset="2"/>
              </a:rPr>
              <a:t> </a:t>
            </a:r>
            <a:r>
              <a:rPr lang="fr-FR" sz="3200" dirty="0" err="1" smtClean="0">
                <a:latin typeface="Calibri" pitchFamily="34" charset="0"/>
                <a:sym typeface="Wingdings" panose="05000000000000000000" pitchFamily="2" charset="2"/>
              </a:rPr>
              <a:t>Antoine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dirty="0" smtClean="0">
                <a:latin typeface="Calibri" pitchFamily="34" charset="0"/>
              </a:rPr>
              <a:t> Vater </a:t>
            </a:r>
            <a:r>
              <a:rPr lang="fr-FR" sz="3200" dirty="0" err="1">
                <a:latin typeface="Calibri" pitchFamily="34" charset="0"/>
              </a:rPr>
              <a:t>heißt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…</a:t>
            </a:r>
            <a:endParaRPr lang="fr-F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14835" y="5373216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2" y="3861048"/>
            <a:ext cx="1295696" cy="12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04664"/>
            <a:ext cx="104133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642730"/>
            <a:ext cx="1213965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Wingdings 3" panose="05040102010807070707" pitchFamily="18" charset="2"/>
              <a:buChar char=""/>
            </a:pPr>
            <a:r>
              <a:rPr lang="fr-FR" altLang="fr-FR" sz="2000" b="1" dirty="0" err="1" smtClean="0"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du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marL="342900" lvl="0" indent="-342900">
              <a:buFont typeface="Wingdings 3" panose="05040102010807070707" pitchFamily="18" charset="2"/>
              <a:buChar char=""/>
            </a:pPr>
            <a:endParaRPr lang="fr-FR" altLang="fr-FR" sz="2000" b="1" dirty="0">
              <a:latin typeface="+mn-lt"/>
              <a:ea typeface="Times New Roman" panose="02020603050405020304" pitchFamily="18" charset="0"/>
            </a:endParaRPr>
          </a:p>
          <a:p>
            <a:pPr lvl="0"/>
            <a:endParaRPr lang="fr-FR" altLang="fr-FR" sz="2000" b="1" dirty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	</a:t>
            </a:r>
          </a:p>
          <a:p>
            <a:pPr indent="0"/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 smtClean="0"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          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534805" y="3595498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768408" y="3595498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4394329" y="3624222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948099" y="3618835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51384" y="188640"/>
            <a:ext cx="432048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9262" y="215062"/>
            <a:ext cx="39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Frankreich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ESUCH AUS FRANKRE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0658" y="215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12569" y="454182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Gruppenarbeit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33" y="1691969"/>
            <a:ext cx="1368151" cy="13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14" y="1952835"/>
            <a:ext cx="1368151" cy="13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78" y="1355475"/>
            <a:ext cx="1368151" cy="13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980329"/>
            <a:ext cx="1404014" cy="14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775520" y="1628800"/>
            <a:ext cx="95770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dirty="0" err="1" smtClean="0">
                <a:latin typeface="Calibri" pitchFamily="34" charset="0"/>
              </a:rPr>
              <a:t>Wir</a:t>
            </a:r>
            <a:r>
              <a:rPr lang="fr-FR" sz="3600" b="1" dirty="0" smtClean="0">
                <a:latin typeface="Calibri" pitchFamily="34" charset="0"/>
              </a:rPr>
              <a:t> </a:t>
            </a:r>
            <a:r>
              <a:rPr lang="fr-FR" sz="3600" b="1" dirty="0" err="1" smtClean="0">
                <a:latin typeface="Calibri" pitchFamily="34" charset="0"/>
              </a:rPr>
              <a:t>bilden</a:t>
            </a:r>
            <a:r>
              <a:rPr lang="fr-FR" sz="3600" b="1" dirty="0" smtClean="0">
                <a:latin typeface="Calibri" pitchFamily="34" charset="0"/>
              </a:rPr>
              <a:t> </a:t>
            </a:r>
            <a:r>
              <a:rPr lang="fr-FR" sz="3600" b="1" dirty="0">
                <a:latin typeface="Calibri" pitchFamily="34" charset="0"/>
              </a:rPr>
              <a:t>4</a:t>
            </a:r>
            <a:r>
              <a:rPr lang="fr-FR" sz="3600" b="1" dirty="0" smtClean="0">
                <a:latin typeface="Calibri" pitchFamily="34" charset="0"/>
              </a:rPr>
              <a:t> </a:t>
            </a:r>
            <a:r>
              <a:rPr lang="fr-FR" sz="3600" b="1" dirty="0" err="1" smtClean="0">
                <a:latin typeface="Calibri" pitchFamily="34" charset="0"/>
              </a:rPr>
              <a:t>Gruppen</a:t>
            </a:r>
            <a:r>
              <a:rPr lang="fr-FR" sz="3600" b="1" dirty="0" smtClean="0">
                <a:latin typeface="Calibri" pitchFamily="34" charset="0"/>
              </a:rPr>
              <a:t>:</a:t>
            </a:r>
          </a:p>
          <a:p>
            <a:pPr>
              <a:defRPr/>
            </a:pPr>
            <a:endParaRPr lang="fr-FR" sz="32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smtClean="0">
                <a:latin typeface="Calibri" pitchFamily="34" charset="0"/>
              </a:rPr>
              <a:t>Die </a:t>
            </a:r>
            <a:r>
              <a:rPr lang="fr-FR" sz="3200" dirty="0" err="1" smtClean="0">
                <a:latin typeface="Calibri" pitchFamily="34" charset="0"/>
              </a:rPr>
              <a:t>Gruppe</a:t>
            </a:r>
            <a:r>
              <a:rPr lang="fr-FR" sz="3200" dirty="0" smtClean="0">
                <a:latin typeface="Calibri" pitchFamily="34" charset="0"/>
              </a:rPr>
              <a:t> 1 </a:t>
            </a:r>
            <a:r>
              <a:rPr lang="fr-FR" sz="3200" dirty="0" err="1" smtClean="0">
                <a:latin typeface="Calibri" pitchFamily="34" charset="0"/>
              </a:rPr>
              <a:t>sucht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Vornamen</a:t>
            </a:r>
            <a:r>
              <a:rPr lang="fr-FR" sz="3200" dirty="0" smtClean="0">
                <a:latin typeface="Calibri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smtClean="0">
                <a:latin typeface="Calibri" pitchFamily="34" charset="0"/>
              </a:rPr>
              <a:t>Die </a:t>
            </a:r>
            <a:r>
              <a:rPr lang="fr-FR" sz="3200" dirty="0" err="1" smtClean="0">
                <a:latin typeface="Calibri" pitchFamily="34" charset="0"/>
              </a:rPr>
              <a:t>Gruppe</a:t>
            </a:r>
            <a:r>
              <a:rPr lang="fr-FR" sz="3200" dirty="0" smtClean="0">
                <a:latin typeface="Calibri" pitchFamily="34" charset="0"/>
              </a:rPr>
              <a:t> 2 </a:t>
            </a:r>
            <a:r>
              <a:rPr lang="fr-FR" sz="3200" dirty="0" err="1" smtClean="0">
                <a:latin typeface="Calibri" pitchFamily="34" charset="0"/>
              </a:rPr>
              <a:t>sucht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Familienmitglieder</a:t>
            </a:r>
            <a:r>
              <a:rPr lang="fr-FR" sz="3200" dirty="0">
                <a:latin typeface="Calibri" pitchFamily="34" charset="0"/>
              </a:rPr>
              <a:t>.</a:t>
            </a:r>
            <a:endParaRPr lang="fr-FR" sz="3200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smtClean="0">
                <a:latin typeface="Calibri" pitchFamily="34" charset="0"/>
              </a:rPr>
              <a:t>Die </a:t>
            </a:r>
            <a:r>
              <a:rPr lang="fr-FR" sz="3200" dirty="0" err="1" smtClean="0">
                <a:latin typeface="Calibri" pitchFamily="34" charset="0"/>
              </a:rPr>
              <a:t>Gruppe</a:t>
            </a:r>
            <a:r>
              <a:rPr lang="fr-FR" sz="3200" dirty="0" smtClean="0">
                <a:latin typeface="Calibri" pitchFamily="34" charset="0"/>
              </a:rPr>
              <a:t> 3 </a:t>
            </a:r>
            <a:r>
              <a:rPr lang="fr-FR" sz="3200" dirty="0" err="1" smtClean="0">
                <a:latin typeface="Calibri" pitchFamily="34" charset="0"/>
              </a:rPr>
              <a:t>sucht</a:t>
            </a:r>
            <a:r>
              <a:rPr lang="fr-FR" sz="3200" dirty="0" smtClean="0">
                <a:latin typeface="Calibri" pitchFamily="34" charset="0"/>
              </a:rPr>
              <a:t> Alter.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smtClean="0">
                <a:latin typeface="Calibri" pitchFamily="34" charset="0"/>
              </a:rPr>
              <a:t>Die </a:t>
            </a:r>
            <a:r>
              <a:rPr lang="fr-FR" sz="3200" dirty="0" err="1" smtClean="0">
                <a:latin typeface="Calibri" pitchFamily="34" charset="0"/>
              </a:rPr>
              <a:t>Gruppe</a:t>
            </a:r>
            <a:r>
              <a:rPr lang="fr-FR" sz="3200" dirty="0" smtClean="0">
                <a:latin typeface="Calibri" pitchFamily="34" charset="0"/>
              </a:rPr>
              <a:t> 4 </a:t>
            </a:r>
            <a:r>
              <a:rPr lang="fr-FR" sz="3200" dirty="0" err="1" smtClean="0">
                <a:latin typeface="Calibri" pitchFamily="34" charset="0"/>
              </a:rPr>
              <a:t>sucht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weitere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Informationen</a:t>
            </a:r>
            <a:r>
              <a:rPr lang="fr-FR" sz="3200" dirty="0" smtClean="0">
                <a:latin typeface="Calibri" pitchFamily="34" charset="0"/>
              </a:rPr>
              <a:t>.</a:t>
            </a:r>
            <a:endParaRPr lang="fr-F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16323"/>
              </p:ext>
            </p:extLst>
          </p:nvPr>
        </p:nvGraphicFramePr>
        <p:xfrm>
          <a:off x="2135560" y="1484784"/>
          <a:ext cx="9680624" cy="510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08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VORNAMEN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FAMILIEN-MITGLIEDER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WEITERE</a:t>
                      </a:r>
                    </a:p>
                    <a:p>
                      <a:pPr algn="ctr"/>
                      <a:r>
                        <a:rPr lang="fr-FR" dirty="0" smtClean="0"/>
                        <a:t>INFORMATIONEN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80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BESUCH AUS FRANKRE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488" y="116632"/>
            <a:ext cx="609600" cy="6096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215714" y="229330"/>
            <a:ext cx="432048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23592" y="255752"/>
            <a:ext cx="39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Frankreich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9217" t="25014" r="52751" b="59866"/>
          <a:stretch/>
        </p:blipFill>
        <p:spPr>
          <a:xfrm>
            <a:off x="5342322" y="557379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0951" t="25014" r="31962" b="59866"/>
          <a:stretch/>
        </p:blipFill>
        <p:spPr>
          <a:xfrm>
            <a:off x="7556844" y="56596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32838" t="48534" r="59602" b="35506"/>
          <a:stretch/>
        </p:blipFill>
        <p:spPr>
          <a:xfrm>
            <a:off x="3767507" y="2754082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4887" t="50214" r="48498" b="35506"/>
          <a:stretch/>
        </p:blipFill>
        <p:spPr>
          <a:xfrm>
            <a:off x="5567707" y="2773512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55988" t="48533" r="37869" b="35507"/>
          <a:stretch/>
        </p:blipFill>
        <p:spPr>
          <a:xfrm>
            <a:off x="7752184" y="2799974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69218" t="48534" r="23222" b="35506"/>
          <a:stretch/>
        </p:blipFill>
        <p:spPr>
          <a:xfrm>
            <a:off x="9414107" y="2744211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3493" t="73638" r="59893" b="12082"/>
          <a:stretch/>
        </p:blipFill>
        <p:spPr>
          <a:xfrm>
            <a:off x="3174770" y="5042345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44832" t="73638" r="47609" b="12082"/>
          <a:stretch/>
        </p:blipFill>
        <p:spPr>
          <a:xfrm>
            <a:off x="5921718" y="5061653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67781" t="72377" r="25605" b="12083"/>
          <a:stretch/>
        </p:blipFill>
        <p:spPr>
          <a:xfrm>
            <a:off x="8636964" y="4901813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6929830" y="1121393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6970002" y="1531368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7073846" y="2381534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5104600" y="3692908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5095510" y="3717827"/>
            <a:ext cx="152304" cy="2520278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arenthèse ouvrante 42"/>
          <p:cNvSpPr/>
          <p:nvPr/>
        </p:nvSpPr>
        <p:spPr>
          <a:xfrm rot="16200000">
            <a:off x="9034341" y="3535669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</p:cNvCxnSpPr>
          <p:nvPr/>
        </p:nvCxnSpPr>
        <p:spPr>
          <a:xfrm flipH="1">
            <a:off x="9141020" y="4701789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240000" flipH="1">
            <a:off x="5169741" y="4684314"/>
            <a:ext cx="26165" cy="370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2"/>
          <a:stretch/>
        </p:blipFill>
        <p:spPr>
          <a:xfrm>
            <a:off x="4488816" y="5061653"/>
            <a:ext cx="1251363" cy="1826722"/>
          </a:xfrm>
          <a:prstGeom prst="rect">
            <a:avLst/>
          </a:prstGeom>
        </p:spPr>
      </p:pic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4718000" y="6312450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Jana</a:t>
            </a:r>
          </a:p>
        </p:txBody>
      </p:sp>
      <p:pic>
        <p:nvPicPr>
          <p:cNvPr id="1026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29" y="979806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11" y="3303908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ésultat de recherche d'images pour &quot;anneaux mariag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57" y="3281110"/>
            <a:ext cx="547250" cy="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1199456" y="-21299"/>
            <a:ext cx="11449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 smtClean="0">
                <a:latin typeface="Calibri" pitchFamily="34" charset="0"/>
              </a:rPr>
              <a:t>Hör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noch</a:t>
            </a:r>
            <a:r>
              <a:rPr lang="fr-FR" sz="2800" dirty="0" smtClean="0">
                <a:latin typeface="Calibri" pitchFamily="34" charset="0"/>
              </a:rPr>
              <a:t> mal </a:t>
            </a:r>
            <a:r>
              <a:rPr lang="fr-FR" sz="2800" dirty="0" err="1" smtClean="0">
                <a:latin typeface="Calibri" pitchFamily="34" charset="0"/>
              </a:rPr>
              <a:t>zu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und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versuche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die </a:t>
            </a:r>
            <a:r>
              <a:rPr lang="fr-FR" sz="2800" dirty="0" err="1" smtClean="0">
                <a:latin typeface="Calibri" pitchFamily="34" charset="0"/>
              </a:rPr>
              <a:t>Informationen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zu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ordnen</a:t>
            </a:r>
            <a:r>
              <a:rPr lang="fr-FR" sz="2800" dirty="0" smtClean="0">
                <a:latin typeface="Calibri" pitchFamily="34" charset="0"/>
              </a:rPr>
              <a:t>!</a:t>
            </a:r>
            <a:endParaRPr lang="fr-FR" sz="2800" dirty="0">
              <a:latin typeface="Calibri" pitchFamily="34" charset="0"/>
            </a:endParaRPr>
          </a:p>
        </p:txBody>
      </p:sp>
      <p:pic>
        <p:nvPicPr>
          <p:cNvPr id="25" name="BESUCH AUS FRANKRE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6235" y="224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797" y="980729"/>
            <a:ext cx="1052063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BESCHREIBE FOLGENDE SITUATION!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789040"/>
            <a:ext cx="172819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t="2739" r="4507" b="9610"/>
          <a:stretch>
            <a:fillRect/>
          </a:stretch>
        </p:blipFill>
        <p:spPr bwMode="auto">
          <a:xfrm>
            <a:off x="5265598" y="2421988"/>
            <a:ext cx="34563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lèche droite 6"/>
          <p:cNvSpPr>
            <a:spLocks noChangeArrowheads="1"/>
          </p:cNvSpPr>
          <p:nvPr/>
        </p:nvSpPr>
        <p:spPr bwMode="auto">
          <a:xfrm rot="1728780">
            <a:off x="4144628" y="2345688"/>
            <a:ext cx="2101917" cy="477837"/>
          </a:xfrm>
          <a:prstGeom prst="rightArrow">
            <a:avLst>
              <a:gd name="adj1" fmla="val 50000"/>
              <a:gd name="adj2" fmla="val 499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8" name="Flèche droite 7"/>
          <p:cNvSpPr>
            <a:spLocks noChangeArrowheads="1"/>
          </p:cNvSpPr>
          <p:nvPr/>
        </p:nvSpPr>
        <p:spPr bwMode="auto">
          <a:xfrm rot="2643066" flipH="1">
            <a:off x="6276240" y="4487326"/>
            <a:ext cx="1435100" cy="477837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" name="Flèche droite 8"/>
          <p:cNvSpPr>
            <a:spLocks noChangeArrowheads="1"/>
          </p:cNvSpPr>
          <p:nvPr/>
        </p:nvSpPr>
        <p:spPr bwMode="auto">
          <a:xfrm rot="8649516">
            <a:off x="6900154" y="1804922"/>
            <a:ext cx="1935162" cy="477837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9438" b="25896"/>
          <a:stretch/>
        </p:blipFill>
        <p:spPr>
          <a:xfrm>
            <a:off x="7675628" y="4954515"/>
            <a:ext cx="2457367" cy="174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4630" r="6978" b="10468"/>
          <a:stretch/>
        </p:blipFill>
        <p:spPr>
          <a:xfrm>
            <a:off x="1620901" y="237463"/>
            <a:ext cx="2538691" cy="180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/>
          <a:stretch/>
        </p:blipFill>
        <p:spPr bwMode="auto">
          <a:xfrm>
            <a:off x="9144431" y="493171"/>
            <a:ext cx="1977127" cy="192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11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o many file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9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hème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358</TotalTime>
  <Words>474</Words>
  <Application>Microsoft Office PowerPoint</Application>
  <PresentationFormat>Grand écran</PresentationFormat>
  <Paragraphs>266</Paragraphs>
  <Slides>28</Slides>
  <Notes>9</Notes>
  <HiddenSlides>0</HiddenSlides>
  <MMClips>3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</vt:lpstr>
      <vt:lpstr>Lucida Sans Unicode</vt:lpstr>
      <vt:lpstr>Times New Roman</vt:lpstr>
      <vt:lpstr>Trebuchet MS</vt:lpstr>
      <vt:lpstr>Wingdings</vt:lpstr>
      <vt:lpstr>Wingdings 3</vt:lpstr>
      <vt:lpstr>Thème11</vt:lpstr>
      <vt:lpstr>1_Too many files design template</vt:lpstr>
      <vt:lpstr>Thème9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BINET</cp:lastModifiedBy>
  <cp:revision>58</cp:revision>
  <dcterms:created xsi:type="dcterms:W3CDTF">2009-10-30T07:43:42Z</dcterms:created>
  <dcterms:modified xsi:type="dcterms:W3CDTF">2020-01-21T08:48:48Z</dcterms:modified>
</cp:coreProperties>
</file>