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2"/>
  </p:sldMasterIdLst>
  <p:notesMasterIdLst>
    <p:notesMasterId r:id="rId31"/>
  </p:notesMasterIdLst>
  <p:sldIdLst>
    <p:sldId id="256" r:id="rId3"/>
    <p:sldId id="257" r:id="rId4"/>
    <p:sldId id="278" r:id="rId5"/>
    <p:sldId id="273" r:id="rId6"/>
    <p:sldId id="276" r:id="rId7"/>
    <p:sldId id="258" r:id="rId8"/>
    <p:sldId id="259" r:id="rId9"/>
    <p:sldId id="277" r:id="rId10"/>
    <p:sldId id="270" r:id="rId11"/>
    <p:sldId id="279" r:id="rId12"/>
    <p:sldId id="296" r:id="rId13"/>
    <p:sldId id="280" r:id="rId14"/>
    <p:sldId id="264" r:id="rId15"/>
    <p:sldId id="281" r:id="rId16"/>
    <p:sldId id="271" r:id="rId17"/>
    <p:sldId id="292" r:id="rId18"/>
    <p:sldId id="272" r:id="rId19"/>
    <p:sldId id="295" r:id="rId20"/>
    <p:sldId id="294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>
      <p:cViewPr varScale="1">
        <p:scale>
          <a:sx n="91" d="100"/>
          <a:sy n="91" d="100"/>
        </p:scale>
        <p:origin x="390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FC806-0020-4C1B-A139-3DFE00F80CA0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AD66F-804E-4A58-ABFA-8AB7BA0A1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74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C316E6-98FB-4076-A7F2-2EE1A0C9981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13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755A29-E989-4F94-AF08-292EE853289C}" type="slidenum">
              <a:rPr lang="fr-FR" smtClean="0"/>
              <a:pPr eaLnBrk="1" hangingPunct="1"/>
              <a:t>21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9584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FC4119-E637-49DC-9999-88607A577D10}" type="slidenum">
              <a:rPr lang="fr-FR" smtClean="0"/>
              <a:pPr eaLnBrk="1" hangingPunct="1"/>
              <a:t>22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3482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55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91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928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8020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03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542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84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163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0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78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5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90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00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97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02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84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04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17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302334-7E8B-4320-A1E2-4B05AC15A670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320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" name="Picture 60" descr="C:\Users\Tom\AppData\Local\Microsoft\Windows\Temporary Internet Files\Content.IE5\KVSBUKP6\MPj043832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69115" y="332656"/>
            <a:ext cx="5713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17 ODER U 19?</a:t>
            </a:r>
            <a:endParaRPr lang="fr-F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5231904" y="1412776"/>
            <a:ext cx="6624736" cy="2592288"/>
          </a:xfrm>
          <a:prstGeom prst="wedgeRoundRectCallout">
            <a:avLst>
              <a:gd name="adj1" fmla="val -62790"/>
              <a:gd name="adj2" fmla="val 203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sz="28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Nachnamen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r-FR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r>
              <a:rPr lang="fr-FR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</a:p>
          <a:p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6082" r="8647" b="12736"/>
          <a:stretch/>
        </p:blipFill>
        <p:spPr>
          <a:xfrm>
            <a:off x="551384" y="2492896"/>
            <a:ext cx="3751839" cy="272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6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illon dévoile la répartition des 1.000 postes d'enseignants dans le prima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496" y="4005064"/>
            <a:ext cx="2963269" cy="197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5231904" y="1412776"/>
            <a:ext cx="6624736" cy="2592288"/>
          </a:xfrm>
          <a:prstGeom prst="wedgeRoundRectCallout">
            <a:avLst>
              <a:gd name="adj1" fmla="val -81646"/>
              <a:gd name="adj2" fmla="val 7202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sz="28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Nachnamen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r-FR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r>
              <a:rPr lang="fr-FR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</a:p>
          <a:p>
            <a:endParaRPr lang="fr-FR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88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67808" y="357301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5)</a:t>
            </a:r>
            <a:endParaRPr lang="fr-FR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07" y="2060848"/>
            <a:ext cx="1224161" cy="122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7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2780"/>
            <a:ext cx="1200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 Welche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Fragen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passen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zu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jeder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Info?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Verbinde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 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2426" y="1844824"/>
            <a:ext cx="12072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Erik			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			   A. Welche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Nummer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hast du?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TILLMANN</a:t>
            </a: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</a:t>
            </a: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   B.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Wo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wohnst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du?</a:t>
            </a:r>
            <a:endParaRPr lang="fr-FR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</a:t>
            </a: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</a:t>
            </a: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   C.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Und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mit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Nachnamen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?</a:t>
            </a:r>
            <a:endParaRPr lang="fr-FR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	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</a:t>
            </a: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   D.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Wie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alt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bist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du?</a:t>
            </a:r>
            <a:endParaRPr lang="fr-FR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Trikotnummer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</a:t>
            </a: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   E.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Wie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heißt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du</a:t>
            </a: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?</a:t>
            </a:r>
            <a:endParaRPr lang="fr-FR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fr-FR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4151784" y="2276873"/>
            <a:ext cx="2520280" cy="2520279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4161791" y="2881486"/>
            <a:ext cx="2438265" cy="619522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4161791" y="2924944"/>
            <a:ext cx="2438265" cy="57900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4120783" y="4149080"/>
            <a:ext cx="2551281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4151784" y="2276873"/>
            <a:ext cx="2520280" cy="2520279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00" y="2204864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-408384" y="1268760"/>
            <a:ext cx="1264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 3" panose="05040102010807070707" pitchFamily="18" charset="2"/>
              <a:buChar char="Æ"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Spiel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einen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Dialog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zu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zweit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 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2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6082" r="8647" b="12736"/>
          <a:stretch/>
        </p:blipFill>
        <p:spPr>
          <a:xfrm>
            <a:off x="1982706" y="1340768"/>
            <a:ext cx="5229538" cy="379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ulle ronde 4"/>
          <p:cNvSpPr/>
          <p:nvPr/>
        </p:nvSpPr>
        <p:spPr>
          <a:xfrm>
            <a:off x="7903377" y="2060848"/>
            <a:ext cx="2016224" cy="1008112"/>
          </a:xfrm>
          <a:prstGeom prst="wedgeEllipseCallout">
            <a:avLst>
              <a:gd name="adj1" fmla="val -92360"/>
              <a:gd name="adj2" fmla="val -3712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Comic Sans MS" panose="030F0702030302020204" pitchFamily="66" charset="0"/>
              </a:rPr>
              <a:t>Wie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heißt</a:t>
            </a:r>
            <a:r>
              <a:rPr lang="fr-FR" dirty="0">
                <a:latin typeface="Comic Sans MS" panose="030F0702030302020204" pitchFamily="66" charset="0"/>
              </a:rPr>
              <a:t> du?</a:t>
            </a:r>
          </a:p>
        </p:txBody>
      </p:sp>
      <p:sp>
        <p:nvSpPr>
          <p:cNvPr id="6" name="Bulle ronde 5"/>
          <p:cNvSpPr/>
          <p:nvPr/>
        </p:nvSpPr>
        <p:spPr>
          <a:xfrm>
            <a:off x="6307115" y="2889339"/>
            <a:ext cx="1596262" cy="900680"/>
          </a:xfrm>
          <a:prstGeom prst="wedgeEllipseCallout">
            <a:avLst>
              <a:gd name="adj1" fmla="val -19879"/>
              <a:gd name="adj2" fmla="val -8257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Comic Sans MS" panose="030F0702030302020204" pitchFamily="66" charset="0"/>
              </a:rPr>
              <a:t>Ich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heiße</a:t>
            </a:r>
            <a:r>
              <a:rPr lang="fr-FR" dirty="0">
                <a:latin typeface="Comic Sans MS" panose="030F0702030302020204" pitchFamily="66" charset="0"/>
              </a:rPr>
              <a:t> …</a:t>
            </a:r>
          </a:p>
        </p:txBody>
      </p:sp>
      <p:sp>
        <p:nvSpPr>
          <p:cNvPr id="7" name="Bulle ronde 6"/>
          <p:cNvSpPr/>
          <p:nvPr/>
        </p:nvSpPr>
        <p:spPr>
          <a:xfrm rot="174796" flipH="1">
            <a:off x="5602951" y="679950"/>
            <a:ext cx="2060126" cy="1008112"/>
          </a:xfrm>
          <a:prstGeom prst="wedgeEllipseCallout">
            <a:avLst>
              <a:gd name="adj1" fmla="val 11591"/>
              <a:gd name="adj2" fmla="val 9062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Comic Sans MS" panose="030F0702030302020204" pitchFamily="66" charset="0"/>
              </a:rPr>
              <a:t>Wie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alt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bist</a:t>
            </a:r>
            <a:r>
              <a:rPr lang="fr-FR" dirty="0">
                <a:latin typeface="Comic Sans MS" panose="030F0702030302020204" pitchFamily="66" charset="0"/>
              </a:rPr>
              <a:t> du?</a:t>
            </a:r>
          </a:p>
        </p:txBody>
      </p:sp>
      <p:sp>
        <p:nvSpPr>
          <p:cNvPr id="8" name="Bulle ronde 7"/>
          <p:cNvSpPr/>
          <p:nvPr/>
        </p:nvSpPr>
        <p:spPr>
          <a:xfrm flipH="1">
            <a:off x="3863752" y="366531"/>
            <a:ext cx="1913535" cy="889167"/>
          </a:xfrm>
          <a:prstGeom prst="wedgeEllipseCallout">
            <a:avLst>
              <a:gd name="adj1" fmla="val 24057"/>
              <a:gd name="adj2" fmla="val 14036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Comic Sans MS" panose="030F0702030302020204" pitchFamily="66" charset="0"/>
              </a:rPr>
              <a:t>Ich</a:t>
            </a:r>
            <a:r>
              <a:rPr lang="fr-FR" dirty="0">
                <a:latin typeface="Comic Sans MS" panose="030F0702030302020204" pitchFamily="66" charset="0"/>
              </a:rPr>
              <a:t> bin … </a:t>
            </a:r>
            <a:r>
              <a:rPr lang="fr-FR" dirty="0" err="1">
                <a:latin typeface="Comic Sans MS" panose="030F0702030302020204" pitchFamily="66" charset="0"/>
              </a:rPr>
              <a:t>Jahre</a:t>
            </a:r>
            <a:r>
              <a:rPr lang="fr-FR" dirty="0">
                <a:latin typeface="Comic Sans MS" panose="030F0702030302020204" pitchFamily="66" charset="0"/>
              </a:rPr>
              <a:t> alt.</a:t>
            </a:r>
          </a:p>
        </p:txBody>
      </p:sp>
      <p:sp>
        <p:nvSpPr>
          <p:cNvPr id="9" name="Bulle ronde 8"/>
          <p:cNvSpPr/>
          <p:nvPr/>
        </p:nvSpPr>
        <p:spPr>
          <a:xfrm rot="20648646">
            <a:off x="1631505" y="530637"/>
            <a:ext cx="2031405" cy="991266"/>
          </a:xfrm>
          <a:prstGeom prst="wedgeEllipseCallout">
            <a:avLst>
              <a:gd name="adj1" fmla="val -8888"/>
              <a:gd name="adj2" fmla="val 1068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Comic Sans MS" panose="030F0702030302020204" pitchFamily="66" charset="0"/>
              </a:rPr>
              <a:t>Wo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wohnst</a:t>
            </a:r>
            <a:r>
              <a:rPr lang="fr-FR" dirty="0">
                <a:latin typeface="Comic Sans MS" panose="030F0702030302020204" pitchFamily="66" charset="0"/>
              </a:rPr>
              <a:t> du?</a:t>
            </a:r>
          </a:p>
        </p:txBody>
      </p:sp>
      <p:sp>
        <p:nvSpPr>
          <p:cNvPr id="10" name="Bulle ronde 9"/>
          <p:cNvSpPr/>
          <p:nvPr/>
        </p:nvSpPr>
        <p:spPr>
          <a:xfrm>
            <a:off x="2432155" y="3609853"/>
            <a:ext cx="2031405" cy="991266"/>
          </a:xfrm>
          <a:prstGeom prst="wedgeEllipseCallout">
            <a:avLst>
              <a:gd name="adj1" fmla="val -13956"/>
              <a:gd name="adj2" fmla="val -13480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Comic Sans MS" panose="030F0702030302020204" pitchFamily="66" charset="0"/>
              </a:rPr>
              <a:t>Ich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wohne</a:t>
            </a:r>
            <a:r>
              <a:rPr lang="fr-FR" dirty="0">
                <a:latin typeface="Comic Sans MS" panose="030F0702030302020204" pitchFamily="66" charset="0"/>
              </a:rPr>
              <a:t> in… .</a:t>
            </a:r>
          </a:p>
        </p:txBody>
      </p:sp>
      <p:sp>
        <p:nvSpPr>
          <p:cNvPr id="11" name="Bulle ronde 10"/>
          <p:cNvSpPr/>
          <p:nvPr/>
        </p:nvSpPr>
        <p:spPr>
          <a:xfrm>
            <a:off x="5274184" y="3992002"/>
            <a:ext cx="2232248" cy="1008112"/>
          </a:xfrm>
          <a:prstGeom prst="wedgeEllipseCallout">
            <a:avLst>
              <a:gd name="adj1" fmla="val -33596"/>
              <a:gd name="adj2" fmla="val -19670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Comic Sans MS" panose="030F0702030302020204" pitchFamily="66" charset="0"/>
              </a:rPr>
              <a:t>Und</a:t>
            </a:r>
            <a:r>
              <a:rPr lang="fr-FR" dirty="0">
                <a:latin typeface="Comic Sans MS" panose="030F0702030302020204" pitchFamily="66" charset="0"/>
              </a:rPr>
              <a:t> mit </a:t>
            </a:r>
            <a:r>
              <a:rPr lang="fr-FR" dirty="0" err="1">
                <a:latin typeface="Comic Sans MS" panose="030F0702030302020204" pitchFamily="66" charset="0"/>
              </a:rPr>
              <a:t>Nachnamen</a:t>
            </a:r>
            <a:r>
              <a:rPr lang="fr-FR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2" name="Bulle ronde 11"/>
          <p:cNvSpPr/>
          <p:nvPr/>
        </p:nvSpPr>
        <p:spPr>
          <a:xfrm>
            <a:off x="3863752" y="5085184"/>
            <a:ext cx="2304256" cy="1008112"/>
          </a:xfrm>
          <a:prstGeom prst="wedgeEllipseCallout">
            <a:avLst>
              <a:gd name="adj1" fmla="val -10403"/>
              <a:gd name="adj2" fmla="val -29618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TILLMANN</a:t>
            </a:r>
          </a:p>
        </p:txBody>
      </p:sp>
    </p:spTree>
    <p:extLst>
      <p:ext uri="{BB962C8B-B14F-4D97-AF65-F5344CB8AC3E}">
        <p14:creationId xmlns:p14="http://schemas.microsoft.com/office/powerpoint/2010/main" val="356027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00" y="2492896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295800" y="400506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68696" y="767606"/>
            <a:ext cx="12648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 3" panose="05040102010807070707" pitchFamily="18" charset="2"/>
              <a:buChar char="Æ"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Spiel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den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Dialog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zweimal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(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Dialog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1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Dialog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2)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(Du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bist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neu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im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Fußballclub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27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200" y="-27384"/>
            <a:ext cx="60923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A: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Guten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Tag, </a:t>
            </a:r>
            <a:r>
              <a:rPr lang="fr-F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heißt</a:t>
            </a: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du?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844" y="476672"/>
            <a:ext cx="540337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Hallo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heiße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Lennart.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280" y="980728"/>
            <a:ext cx="5426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A: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mit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Nachnamen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539" y="1484784"/>
            <a:ext cx="1644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B: GRILL.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772" y="1988840"/>
            <a:ext cx="267274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bitte?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772" y="2492896"/>
            <a:ext cx="65343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heiße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Lennart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GRILL, G-R-I-L-L.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6904" y="3019659"/>
            <a:ext cx="63037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bist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du?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938" y="3501008"/>
            <a:ext cx="475938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bin 17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Jahre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8938" y="4005064"/>
            <a:ext cx="747123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A: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wohnst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du?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938" y="4459819"/>
            <a:ext cx="686491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wohne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Mainz.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702" y="4941168"/>
            <a:ext cx="738762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A: Welche </a:t>
            </a:r>
            <a:r>
              <a:rPr lang="fr-F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Trikotnummer</a:t>
            </a: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hast 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du?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9772" y="5445224"/>
            <a:ext cx="796491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habe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Nummer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12.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2484205" y="1917880"/>
            <a:ext cx="696262" cy="60773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Parchemin vertical 22"/>
          <p:cNvSpPr/>
          <p:nvPr/>
        </p:nvSpPr>
        <p:spPr>
          <a:xfrm>
            <a:off x="6960096" y="1627008"/>
            <a:ext cx="4464496" cy="2162032"/>
          </a:xfrm>
          <a:prstGeom prst="vertic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7392144" y="2161006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Vorname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Lennart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Nachname</a:t>
            </a:r>
            <a:r>
              <a:rPr lang="fr-FR" dirty="0" smtClean="0">
                <a:solidFill>
                  <a:schemeClr val="bg1"/>
                </a:solidFill>
              </a:rPr>
              <a:t>:	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GRILL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Alter:		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Wohnort</a:t>
            </a:r>
            <a:r>
              <a:rPr lang="fr-FR" dirty="0" smtClean="0">
                <a:solidFill>
                  <a:schemeClr val="bg1"/>
                </a:solidFill>
              </a:rPr>
              <a:t>:	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Mainz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Trikotnummer</a:t>
            </a:r>
            <a:r>
              <a:rPr lang="fr-FR" dirty="0" smtClean="0">
                <a:solidFill>
                  <a:schemeClr val="bg1"/>
                </a:solidFill>
              </a:rPr>
              <a:t>:	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4174" y="5877272"/>
            <a:ext cx="384914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A: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Danke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Tschüs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87078" y="1585754"/>
            <a:ext cx="390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Mannschaft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U 17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Junioren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9772" y="6309320"/>
            <a:ext cx="796491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Auf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Wiedersehen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  <p:bldP spid="19" grpId="0"/>
      <p:bldP spid="20" grpId="0"/>
      <p:bldP spid="25" grpId="0" animBg="1"/>
      <p:bldP spid="31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344989"/>
              </p:ext>
            </p:extLst>
          </p:nvPr>
        </p:nvGraphicFramePr>
        <p:xfrm>
          <a:off x="1775520" y="1628801"/>
          <a:ext cx="8840340" cy="208823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756624">
                  <a:extLst>
                    <a:ext uri="{9D8B030D-6E8A-4147-A177-3AD203B41FA5}">
                      <a16:colId xmlns:a16="http://schemas.microsoft.com/office/drawing/2014/main" val="197640906"/>
                    </a:ext>
                  </a:extLst>
                </a:gridCol>
                <a:gridCol w="1756624">
                  <a:extLst>
                    <a:ext uri="{9D8B030D-6E8A-4147-A177-3AD203B41FA5}">
                      <a16:colId xmlns:a16="http://schemas.microsoft.com/office/drawing/2014/main" val="4221398020"/>
                    </a:ext>
                  </a:extLst>
                </a:gridCol>
                <a:gridCol w="1756624">
                  <a:extLst>
                    <a:ext uri="{9D8B030D-6E8A-4147-A177-3AD203B41FA5}">
                      <a16:colId xmlns:a16="http://schemas.microsoft.com/office/drawing/2014/main" val="1896509165"/>
                    </a:ext>
                  </a:extLst>
                </a:gridCol>
                <a:gridCol w="1756624">
                  <a:extLst>
                    <a:ext uri="{9D8B030D-6E8A-4147-A177-3AD203B41FA5}">
                      <a16:colId xmlns:a16="http://schemas.microsoft.com/office/drawing/2014/main" val="3867422308"/>
                    </a:ext>
                  </a:extLst>
                </a:gridCol>
                <a:gridCol w="1813844">
                  <a:extLst>
                    <a:ext uri="{9D8B030D-6E8A-4147-A177-3AD203B41FA5}">
                      <a16:colId xmlns:a16="http://schemas.microsoft.com/office/drawing/2014/main" val="3163326085"/>
                    </a:ext>
                  </a:extLst>
                </a:gridCol>
              </a:tblGrid>
              <a:tr h="974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Vorname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Nachname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Alter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Wohnort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Trikotnummer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3856381"/>
                  </a:ext>
                </a:extLst>
              </a:tr>
              <a:tr h="1113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………………………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………………………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………………………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………………………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………………………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765930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67408" y="1886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6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21698"/>
              </p:ext>
            </p:extLst>
          </p:nvPr>
        </p:nvGraphicFramePr>
        <p:xfrm>
          <a:off x="1775520" y="1628801"/>
          <a:ext cx="8840340" cy="208823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756624">
                  <a:extLst>
                    <a:ext uri="{9D8B030D-6E8A-4147-A177-3AD203B41FA5}">
                      <a16:colId xmlns:a16="http://schemas.microsoft.com/office/drawing/2014/main" val="197640906"/>
                    </a:ext>
                  </a:extLst>
                </a:gridCol>
                <a:gridCol w="1756624">
                  <a:extLst>
                    <a:ext uri="{9D8B030D-6E8A-4147-A177-3AD203B41FA5}">
                      <a16:colId xmlns:a16="http://schemas.microsoft.com/office/drawing/2014/main" val="4221398020"/>
                    </a:ext>
                  </a:extLst>
                </a:gridCol>
                <a:gridCol w="1756624">
                  <a:extLst>
                    <a:ext uri="{9D8B030D-6E8A-4147-A177-3AD203B41FA5}">
                      <a16:colId xmlns:a16="http://schemas.microsoft.com/office/drawing/2014/main" val="1896509165"/>
                    </a:ext>
                  </a:extLst>
                </a:gridCol>
                <a:gridCol w="1756624">
                  <a:extLst>
                    <a:ext uri="{9D8B030D-6E8A-4147-A177-3AD203B41FA5}">
                      <a16:colId xmlns:a16="http://schemas.microsoft.com/office/drawing/2014/main" val="3867422308"/>
                    </a:ext>
                  </a:extLst>
                </a:gridCol>
                <a:gridCol w="1813844">
                  <a:extLst>
                    <a:ext uri="{9D8B030D-6E8A-4147-A177-3AD203B41FA5}">
                      <a16:colId xmlns:a16="http://schemas.microsoft.com/office/drawing/2014/main" val="3163326085"/>
                    </a:ext>
                  </a:extLst>
                </a:gridCol>
              </a:tblGrid>
              <a:tr h="974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Vorname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Nachname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Alter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Wohnort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Trikotnummer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3856381"/>
                  </a:ext>
                </a:extLst>
              </a:tr>
              <a:tr h="1113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………………………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………………………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………………………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………………………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………………………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765930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67408" y="1886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5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92530" y="1844824"/>
            <a:ext cx="2246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17 =</a:t>
            </a:r>
            <a:endParaRPr lang="fr-F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2530" y="3140968"/>
            <a:ext cx="2246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19 =</a:t>
            </a:r>
            <a:endParaRPr lang="fr-F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71464" y="692696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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weiß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,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U 17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oder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U 19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edeutet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5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337" y="174099"/>
            <a:ext cx="540726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</a:t>
            </a:r>
            <a:r>
              <a:rPr lang="fr-FR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grammatical :</a:t>
            </a:r>
            <a:endParaRPr lang="fr-FR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9335" y="859800"/>
            <a:ext cx="884825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La </a:t>
            </a:r>
            <a:r>
              <a:rPr lang="fr-FR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conjugaison au présent (singulier</a:t>
            </a:r>
            <a:r>
              <a:rPr lang="fr-FR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:</a:t>
            </a:r>
            <a:endParaRPr lang="fr-FR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9336" y="1579305"/>
            <a:ext cx="11809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allemand, l’infinitif se termine toujours par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9336" y="2627313"/>
            <a:ext cx="1380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9336" y="3302575"/>
            <a:ext cx="2375921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9335" y="3872484"/>
            <a:ext cx="2375921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76931" y="2636015"/>
            <a:ext cx="1097840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63952" y="3302575"/>
            <a:ext cx="106506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676931" y="3864777"/>
            <a:ext cx="106506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432230" y="3294554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85809" y="3871766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98960" y="3288061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946458" y="3873086"/>
            <a:ext cx="928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307296" y="2627313"/>
            <a:ext cx="7143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218186" y="2627314"/>
            <a:ext cx="3633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(verbe être)</a:t>
            </a:r>
            <a:endParaRPr lang="fr-F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089958" y="2627312"/>
            <a:ext cx="1380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093791" y="3302575"/>
            <a:ext cx="2375921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093791" y="3866818"/>
            <a:ext cx="2375921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924563" y="2615528"/>
            <a:ext cx="7143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630772" y="3292597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614578" y="3842568"/>
            <a:ext cx="928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378231" y="3911025"/>
            <a:ext cx="648072" cy="57606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8683648" y="2635506"/>
            <a:ext cx="1097840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670669" y="3302066"/>
            <a:ext cx="2177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683648" y="3864268"/>
            <a:ext cx="106506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206089" y="3310258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9392526" y="3871257"/>
            <a:ext cx="10959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519464" y="2635506"/>
            <a:ext cx="3633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(verbe avoir)</a:t>
            </a:r>
            <a:endParaRPr lang="fr-F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856" y="49244"/>
            <a:ext cx="1296144" cy="129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9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6" grpId="0"/>
      <p:bldP spid="17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19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67407" y="1185220"/>
            <a:ext cx="7488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Comment </a:t>
            </a:r>
            <a:r>
              <a:rPr lang="fr-FR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poser une </a:t>
            </a:r>
            <a:r>
              <a:rPr lang="fr-FR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(I) :</a:t>
            </a:r>
            <a:endParaRPr lang="fr-FR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67408" y="2191677"/>
            <a:ext cx="635793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</a:t>
            </a:r>
            <a:r>
              <a:rPr lang="fr-FR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partielles :</a:t>
            </a:r>
            <a:endParaRPr lang="fr-FR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7408" y="3356992"/>
            <a:ext cx="10452099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Elles commencent par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mot interrogatif 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portent sur un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élément précis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01501" y="4907446"/>
            <a:ext cx="3635697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 panose="05040102010807070707" pitchFamily="18" charset="2"/>
              </a:rPr>
              <a:t>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/>
              </a:rPr>
              <a:t>      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/>
              </a:rPr>
              <a:t>wohnst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/>
              </a:rPr>
              <a:t> du?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1976409" y="5493189"/>
            <a:ext cx="1285879" cy="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2392045" y="5559882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FF0000"/>
                </a:solidFill>
              </a:rPr>
              <a:t>V2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519936" y="4907402"/>
            <a:ext cx="235743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/>
              </a:rPr>
              <a:t>Ich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/>
              </a:rPr>
              <a:t>wohne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/>
              </a:rPr>
              <a:t> 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786566" y="4912435"/>
            <a:ext cx="25717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in Clermont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089822" y="4907446"/>
            <a:ext cx="8572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Wo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lèche droite à entaille 36"/>
          <p:cNvSpPr/>
          <p:nvPr/>
        </p:nvSpPr>
        <p:spPr>
          <a:xfrm>
            <a:off x="4551666" y="5133737"/>
            <a:ext cx="789329" cy="326735"/>
          </a:xfrm>
          <a:prstGeom prst="notch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4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31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839416" y="705070"/>
            <a:ext cx="10369152" cy="5328592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67690" y="1287280"/>
            <a:ext cx="2651998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/>
              </a:rPr>
              <a:t>wohnst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/>
              </a:rPr>
              <a:t> du?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98512" y="2083461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heißt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 du?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86832" y="3396689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bist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 du?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70833" y="1240699"/>
            <a:ext cx="8572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Wo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596894" y="2054342"/>
            <a:ext cx="1000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Wie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580991" y="3389615"/>
            <a:ext cx="1725591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Wie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alt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298512" y="4168002"/>
            <a:ext cx="2156176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b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ist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 du?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570041" y="4136633"/>
            <a:ext cx="1500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Wer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042718" y="1300865"/>
            <a:ext cx="1500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/>
              </a:rPr>
              <a:t>(où) </a:t>
            </a:r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081461" y="2317743"/>
            <a:ext cx="3286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/>
              </a:rPr>
              <a:t>(comment) </a:t>
            </a:r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081461" y="4107793"/>
            <a:ext cx="1500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/>
              </a:rPr>
              <a:t>(qui) </a:t>
            </a:r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072283" y="3369366"/>
            <a:ext cx="3286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/>
              </a:rPr>
              <a:t>(quel âge) </a:t>
            </a:r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596894" y="2573504"/>
            <a:ext cx="1500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298512" y="2572729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g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eht’s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?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4" name="Accolade fermante 3"/>
          <p:cNvSpPr/>
          <p:nvPr/>
        </p:nvSpPr>
        <p:spPr>
          <a:xfrm>
            <a:off x="5791855" y="2150936"/>
            <a:ext cx="504056" cy="1106255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1537359" y="4894860"/>
            <a:ext cx="1812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Welche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254634" y="4918536"/>
            <a:ext cx="4713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Trikotnummer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 hast du?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042718" y="4858651"/>
            <a:ext cx="38859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/>
              </a:rPr>
              <a:t>(</a:t>
            </a:r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/>
              </a:rPr>
              <a:t>quel / quelle) </a:t>
            </a:r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61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14" grpId="0"/>
      <p:bldP spid="15" grpId="0"/>
      <p:bldP spid="18" grpId="0"/>
      <p:bldP spid="19" grpId="0"/>
      <p:bldP spid="20" grpId="0"/>
      <p:bldP spid="24" grpId="0"/>
      <p:bldP spid="25" grpId="0"/>
      <p:bldP spid="27" grpId="0"/>
      <p:bldP spid="28" grpId="0"/>
      <p:bldP spid="31" grpId="0"/>
      <p:bldP spid="26" grpId="0"/>
      <p:bldP spid="32" grpId="0"/>
      <p:bldP spid="33" grpId="0"/>
      <p:bldP spid="4" grpId="0" animBg="1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67808" y="357301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</a:t>
            </a:r>
            <a:endParaRPr lang="fr-FR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060848"/>
            <a:ext cx="1296144" cy="129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6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836712"/>
            <a:ext cx="8743809" cy="451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0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6593"/>
            <a:ext cx="12192000" cy="702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67808" y="357301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17)</a:t>
            </a:r>
            <a:endParaRPr lang="fr-FR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060848"/>
            <a:ext cx="1296144" cy="129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6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19"/>
          <a:stretch/>
        </p:blipFill>
        <p:spPr>
          <a:xfrm>
            <a:off x="2063552" y="908720"/>
            <a:ext cx="8291534" cy="388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52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3" b="8545"/>
          <a:stretch/>
        </p:blipFill>
        <p:spPr>
          <a:xfrm>
            <a:off x="2351584" y="1484784"/>
            <a:ext cx="7507197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"/>
          <a:stretch/>
        </p:blipFill>
        <p:spPr>
          <a:xfrm>
            <a:off x="1703512" y="2348880"/>
            <a:ext cx="6287853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332656"/>
            <a:ext cx="2571750" cy="32861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23299"/>
            <a:ext cx="1200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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Frankreich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im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Juni 2019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organisiert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764704"/>
            <a:ext cx="1200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 Welche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Mannschaft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gewonnen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71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412776"/>
            <a:ext cx="8496944" cy="477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0" y="23299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 Hier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deutsche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Mannschaft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Kennst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du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einige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Fußballspielerinnen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5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67808" y="357301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5)</a:t>
            </a:r>
            <a:endParaRPr lang="fr-FR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13" y="2132856"/>
            <a:ext cx="129795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8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1504" y="3955831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Selma:</a:t>
            </a:r>
            <a:endParaRPr lang="fr-F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3323" y="4541879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Luzie</a:t>
            </a: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fr-F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3322" y="5200724"/>
            <a:ext cx="1047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Lara:</a:t>
            </a:r>
            <a:endParaRPr lang="fr-F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5438" y="3955831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Leonie</a:t>
            </a: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fr-F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9867" y="4561043"/>
            <a:ext cx="1933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Charlotte:</a:t>
            </a:r>
            <a:endParaRPr lang="fr-F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1874" y="5234948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Anna:</a:t>
            </a:r>
            <a:endParaRPr lang="fr-F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51746" y="3937560"/>
            <a:ext cx="623889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3650" y="4541879"/>
            <a:ext cx="623889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3650" y="5160610"/>
            <a:ext cx="623889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16280" y="3962927"/>
            <a:ext cx="623889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08099" y="4561043"/>
            <a:ext cx="623889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08099" y="5234948"/>
            <a:ext cx="623889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23299"/>
            <a:ext cx="1087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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alt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Fußballspielerinnen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 17, 18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oder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19?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U 17 ODER U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48528" y="188640"/>
            <a:ext cx="487363" cy="48736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6082" r="8647" b="12736"/>
          <a:stretch/>
        </p:blipFill>
        <p:spPr>
          <a:xfrm>
            <a:off x="3935760" y="893326"/>
            <a:ext cx="3751839" cy="272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1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62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204877"/>
              </p:ext>
            </p:extLst>
          </p:nvPr>
        </p:nvGraphicFramePr>
        <p:xfrm>
          <a:off x="1725212" y="3952383"/>
          <a:ext cx="7920879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+mj-lt"/>
                        </a:rPr>
                        <a:t>U 17-Juniorinnen</a:t>
                      </a:r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fr-FR" sz="2400" dirty="0" smtClean="0">
                          <a:latin typeface="+mj-lt"/>
                        </a:rPr>
                        <a:t>Team</a:t>
                      </a:r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latin typeface="+mj-lt"/>
                        </a:rPr>
                        <a:t>Trikot</a:t>
                      </a:r>
                      <a:r>
                        <a:rPr lang="fr-FR" sz="2400" dirty="0" smtClean="0">
                          <a:latin typeface="+mj-lt"/>
                        </a:rPr>
                        <a:t> Nr.</a:t>
                      </a:r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+mj-lt"/>
                        </a:rPr>
                        <a:t>Name</a:t>
                      </a:r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latin typeface="+mj-lt"/>
                        </a:rPr>
                        <a:t>Ort</a:t>
                      </a:r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+mj-lt"/>
                        </a:rPr>
                        <a:t>Anna </a:t>
                      </a:r>
                      <a:r>
                        <a:rPr lang="fr-FR" sz="2400" dirty="0" err="1" smtClean="0">
                          <a:latin typeface="+mj-lt"/>
                        </a:rPr>
                        <a:t>Trapp</a:t>
                      </a:r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latin typeface="+mj-lt"/>
                        </a:rPr>
                        <a:t>Dresden</a:t>
                      </a:r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01933" y="5317941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2602" y="5683071"/>
            <a:ext cx="582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2601" y="6051733"/>
            <a:ext cx="582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6728" y="5693586"/>
            <a:ext cx="2496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Luzie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Kleusch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70407" y="5693586"/>
            <a:ext cx="1858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München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3698" y="6075246"/>
            <a:ext cx="220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Lara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Wetzel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75540" y="6075246"/>
            <a:ext cx="1670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Frankfurt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2780"/>
            <a:ext cx="1200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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Notier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weitere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Informationen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über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Fußballspielerinnen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U 17 ODER U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48528" y="649645"/>
            <a:ext cx="487363" cy="48736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6082" r="8647" b="12736"/>
          <a:stretch/>
        </p:blipFill>
        <p:spPr>
          <a:xfrm>
            <a:off x="3935760" y="893326"/>
            <a:ext cx="3751839" cy="272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01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25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657130"/>
              </p:ext>
            </p:extLst>
          </p:nvPr>
        </p:nvGraphicFramePr>
        <p:xfrm>
          <a:off x="191345" y="3952383"/>
          <a:ext cx="11737302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+mj-lt"/>
                        </a:rPr>
                        <a:t>U 19-Frauen</a:t>
                      </a:r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fr-FR" sz="2400" dirty="0" smtClean="0">
                          <a:latin typeface="+mj-lt"/>
                        </a:rPr>
                        <a:t>Team</a:t>
                      </a:r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latin typeface="+mj-lt"/>
                        </a:rPr>
                        <a:t>Trikot</a:t>
                      </a:r>
                      <a:r>
                        <a:rPr lang="fr-FR" sz="2400" dirty="0" smtClean="0">
                          <a:latin typeface="+mj-lt"/>
                        </a:rPr>
                        <a:t> Nr.</a:t>
                      </a:r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+mj-lt"/>
                        </a:rPr>
                        <a:t>Name</a:t>
                      </a:r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latin typeface="+mj-lt"/>
                        </a:rPr>
                        <a:t>Ort</a:t>
                      </a:r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0" y="23299"/>
            <a:ext cx="1200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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Notier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weitere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Informationen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über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Fußballspielerinnen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9009" y="524466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13838" y="568247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3838" y="608697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96497" y="5679951"/>
            <a:ext cx="2619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Leonie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Rössler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603" y="5679951"/>
            <a:ext cx="1604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Stuttgart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68653" y="6056795"/>
            <a:ext cx="3818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Charlotte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Weißtuch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88783" y="6043119"/>
            <a:ext cx="938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Köln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6285" y="5255352"/>
            <a:ext cx="2188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Selma Vogt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45501" y="5262675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Erfurt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5" name="U 17 ODER U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48528" y="649645"/>
            <a:ext cx="487363" cy="48736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6082" r="8647" b="12736"/>
          <a:stretch/>
        </p:blipFill>
        <p:spPr>
          <a:xfrm>
            <a:off x="3935760" y="893326"/>
            <a:ext cx="3751839" cy="272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38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6258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5231904" y="1412776"/>
            <a:ext cx="6624736" cy="2592288"/>
          </a:xfrm>
          <a:prstGeom prst="wedgeRoundRectCallout">
            <a:avLst>
              <a:gd name="adj1" fmla="val -62790"/>
              <a:gd name="adj2" fmla="val 203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8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Trapp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Nachnamen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r-FR" sz="2800" b="1" i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Dresden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r>
              <a:rPr lang="fr-FR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</a:p>
          <a:p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6082" r="8647" b="12736"/>
          <a:stretch/>
        </p:blipFill>
        <p:spPr>
          <a:xfrm>
            <a:off x="551384" y="2492896"/>
            <a:ext cx="3751839" cy="272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19" y="0"/>
            <a:ext cx="134076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6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A0CEB57-E02A-4A24-B5AE-1D94B745A7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15741</TotalTime>
  <Words>559</Words>
  <Application>Microsoft Office PowerPoint</Application>
  <PresentationFormat>Grand écran</PresentationFormat>
  <Paragraphs>223</Paragraphs>
  <Slides>28</Slides>
  <Notes>3</Notes>
  <HiddenSlides>0</HiddenSlides>
  <MMClips>3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Comic Sans MS</vt:lpstr>
      <vt:lpstr>Times New Roman</vt:lpstr>
      <vt:lpstr>Wingdings</vt:lpstr>
      <vt:lpstr>Wingdings 3</vt:lpstr>
      <vt:lpstr>Secteur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17 ODER U19?</dc:title>
  <dc:creator>fred vanpe</dc:creator>
  <cp:keywords/>
  <cp:lastModifiedBy>BINET</cp:lastModifiedBy>
  <cp:revision>72</cp:revision>
  <dcterms:created xsi:type="dcterms:W3CDTF">2016-09-20T17:41:45Z</dcterms:created>
  <dcterms:modified xsi:type="dcterms:W3CDTF">2019-11-08T07:51:45Z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TC300073359990</vt:lpwstr>
  </property>
</Properties>
</file>