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8" r:id="rId1"/>
  </p:sldMasterIdLst>
  <p:sldIdLst>
    <p:sldId id="256" r:id="rId2"/>
    <p:sldId id="260" r:id="rId3"/>
    <p:sldId id="262" r:id="rId4"/>
    <p:sldId id="263" r:id="rId5"/>
    <p:sldId id="264" r:id="rId6"/>
    <p:sldId id="273" r:id="rId7"/>
    <p:sldId id="271" r:id="rId8"/>
    <p:sldId id="265" r:id="rId9"/>
    <p:sldId id="266" r:id="rId10"/>
    <p:sldId id="267" r:id="rId11"/>
    <p:sldId id="268" r:id="rId12"/>
    <p:sldId id="269" r:id="rId13"/>
    <p:sldId id="270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61" autoAdjust="0"/>
    <p:restoredTop sz="94660"/>
  </p:normalViewPr>
  <p:slideViewPr>
    <p:cSldViewPr snapToGrid="0">
      <p:cViewPr varScale="1">
        <p:scale>
          <a:sx n="94" d="100"/>
          <a:sy n="94" d="100"/>
        </p:scale>
        <p:origin x="274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F6BB1-CE60-4EAC-BB4C-DECEE504AF51}" type="datetimeFigureOut">
              <a:rPr lang="fr-FR" smtClean="0"/>
              <a:t>30/09/2019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64C77-1EFE-4BBD-BBA4-8715E5CF63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3667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F6BB1-CE60-4EAC-BB4C-DECEE504AF51}" type="datetimeFigureOut">
              <a:rPr lang="fr-FR" smtClean="0"/>
              <a:t>30/09/2019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64C77-1EFE-4BBD-BBA4-8715E5CF63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7300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F6BB1-CE60-4EAC-BB4C-DECEE504AF51}" type="datetimeFigureOut">
              <a:rPr lang="fr-FR" smtClean="0"/>
              <a:t>30/09/2019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64C77-1EFE-4BBD-BBA4-8715E5CF63C6}" type="slidenum">
              <a:rPr lang="fr-FR" smtClean="0"/>
              <a:t>‹N°›</a:t>
            </a:fld>
            <a:endParaRPr lang="fr-F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458321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F6BB1-CE60-4EAC-BB4C-DECEE504AF51}" type="datetimeFigureOut">
              <a:rPr lang="fr-FR" smtClean="0"/>
              <a:t>30/09/2019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64C77-1EFE-4BBD-BBA4-8715E5CF63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00641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F6BB1-CE60-4EAC-BB4C-DECEE504AF51}" type="datetimeFigureOut">
              <a:rPr lang="fr-FR" smtClean="0"/>
              <a:t>30/09/2019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64C77-1EFE-4BBD-BBA4-8715E5CF63C6}" type="slidenum">
              <a:rPr lang="fr-FR" smtClean="0"/>
              <a:t>‹N°›</a:t>
            </a:fld>
            <a:endParaRPr lang="fr-F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767636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F6BB1-CE60-4EAC-BB4C-DECEE504AF51}" type="datetimeFigureOut">
              <a:rPr lang="fr-FR" smtClean="0"/>
              <a:t>30/09/2019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64C77-1EFE-4BBD-BBA4-8715E5CF63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71908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F6BB1-CE60-4EAC-BB4C-DECEE504AF51}" type="datetimeFigureOut">
              <a:rPr lang="fr-FR" smtClean="0"/>
              <a:t>30/09/2019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64C77-1EFE-4BBD-BBA4-8715E5CF63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76396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F6BB1-CE60-4EAC-BB4C-DECEE504AF51}" type="datetimeFigureOut">
              <a:rPr lang="fr-FR" smtClean="0"/>
              <a:t>30/09/2019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64C77-1EFE-4BBD-BBA4-8715E5CF63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5810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F6BB1-CE60-4EAC-BB4C-DECEE504AF51}" type="datetimeFigureOut">
              <a:rPr lang="fr-FR" smtClean="0"/>
              <a:t>30/09/2019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64C77-1EFE-4BBD-BBA4-8715E5CF63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6912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F6BB1-CE60-4EAC-BB4C-DECEE504AF51}" type="datetimeFigureOut">
              <a:rPr lang="fr-FR" smtClean="0"/>
              <a:t>30/09/2019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64C77-1EFE-4BBD-BBA4-8715E5CF63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1925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F6BB1-CE60-4EAC-BB4C-DECEE504AF51}" type="datetimeFigureOut">
              <a:rPr lang="fr-FR" smtClean="0"/>
              <a:t>30/09/2019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64C77-1EFE-4BBD-BBA4-8715E5CF63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0555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F6BB1-CE60-4EAC-BB4C-DECEE504AF51}" type="datetimeFigureOut">
              <a:rPr lang="fr-FR" smtClean="0"/>
              <a:t>30/09/2019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64C77-1EFE-4BBD-BBA4-8715E5CF63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5879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F6BB1-CE60-4EAC-BB4C-DECEE504AF51}" type="datetimeFigureOut">
              <a:rPr lang="fr-FR" smtClean="0"/>
              <a:t>30/09/2019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64C77-1EFE-4BBD-BBA4-8715E5CF63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1740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F6BB1-CE60-4EAC-BB4C-DECEE504AF51}" type="datetimeFigureOut">
              <a:rPr lang="fr-FR" smtClean="0"/>
              <a:t>30/09/2019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64C77-1EFE-4BBD-BBA4-8715E5CF63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3789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F6BB1-CE60-4EAC-BB4C-DECEE504AF51}" type="datetimeFigureOut">
              <a:rPr lang="fr-FR" smtClean="0"/>
              <a:t>30/09/2019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64C77-1EFE-4BBD-BBA4-8715E5CF63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1038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64C77-1EFE-4BBD-BBA4-8715E5CF63C6}" type="slidenum">
              <a:rPr lang="fr-FR" smtClean="0"/>
              <a:t>‹N°›</a:t>
            </a:fld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F6BB1-CE60-4EAC-BB4C-DECEE504AF51}" type="datetimeFigureOut">
              <a:rPr lang="fr-FR" smtClean="0"/>
              <a:t>30/09/2019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3471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0F6BB1-CE60-4EAC-BB4C-DECEE504AF51}" type="datetimeFigureOut">
              <a:rPr lang="fr-FR" smtClean="0"/>
              <a:t>30/09/2019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6664C77-1EFE-4BBD-BBA4-8715E5CF63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0941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  <p:sldLayoutId id="214748376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613"/>
          <a:stretch/>
        </p:blipFill>
        <p:spPr>
          <a:xfrm>
            <a:off x="7324833" y="1624393"/>
            <a:ext cx="2213793" cy="3445193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25"/>
          <a:stretch/>
        </p:blipFill>
        <p:spPr>
          <a:xfrm>
            <a:off x="998319" y="487379"/>
            <a:ext cx="1654774" cy="344519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998319" y="4053923"/>
            <a:ext cx="639687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ANTONIN RUFT AN</a:t>
            </a:r>
            <a:endParaRPr lang="fr-FR" sz="60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2" name="Ellipse 1"/>
          <p:cNvSpPr/>
          <p:nvPr/>
        </p:nvSpPr>
        <p:spPr>
          <a:xfrm>
            <a:off x="3741185" y="1246138"/>
            <a:ext cx="440871" cy="40005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5891776" y="2186206"/>
            <a:ext cx="440871" cy="40005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6130784" y="1725481"/>
            <a:ext cx="440871" cy="40005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4125072" y="1680292"/>
            <a:ext cx="440871" cy="40005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4558645" y="911037"/>
            <a:ext cx="941029" cy="844404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5479248" y="1604590"/>
            <a:ext cx="440871" cy="40005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/>
          <p:cNvSpPr/>
          <p:nvPr/>
        </p:nvSpPr>
        <p:spPr>
          <a:xfrm>
            <a:off x="3202967" y="1296827"/>
            <a:ext cx="269123" cy="26185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/>
          <p:cNvSpPr/>
          <p:nvPr/>
        </p:nvSpPr>
        <p:spPr>
          <a:xfrm>
            <a:off x="2699357" y="1415304"/>
            <a:ext cx="269123" cy="26185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/>
          <p:cNvSpPr/>
          <p:nvPr/>
        </p:nvSpPr>
        <p:spPr>
          <a:xfrm>
            <a:off x="6519982" y="2317134"/>
            <a:ext cx="269123" cy="26185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/>
          <p:cNvSpPr/>
          <p:nvPr/>
        </p:nvSpPr>
        <p:spPr>
          <a:xfrm>
            <a:off x="7011695" y="2603685"/>
            <a:ext cx="269123" cy="26185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/>
          <p:cNvSpPr/>
          <p:nvPr/>
        </p:nvSpPr>
        <p:spPr>
          <a:xfrm>
            <a:off x="6967681" y="2186206"/>
            <a:ext cx="269123" cy="26185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/>
          <p:cNvSpPr/>
          <p:nvPr/>
        </p:nvSpPr>
        <p:spPr>
          <a:xfrm>
            <a:off x="3399698" y="1750288"/>
            <a:ext cx="269123" cy="26185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/>
          <p:cNvSpPr/>
          <p:nvPr/>
        </p:nvSpPr>
        <p:spPr>
          <a:xfrm>
            <a:off x="4710480" y="2004640"/>
            <a:ext cx="781278" cy="730104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416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613"/>
          <a:stretch>
            <a:fillRect/>
          </a:stretch>
        </p:blipFill>
        <p:spPr bwMode="auto">
          <a:xfrm>
            <a:off x="8031616" y="2148379"/>
            <a:ext cx="1701821" cy="2649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Imag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25"/>
          <a:stretch>
            <a:fillRect/>
          </a:stretch>
        </p:blipFill>
        <p:spPr bwMode="auto">
          <a:xfrm>
            <a:off x="627290" y="3053670"/>
            <a:ext cx="1272268" cy="2652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à coins arrondis 1"/>
          <p:cNvSpPr/>
          <p:nvPr/>
        </p:nvSpPr>
        <p:spPr>
          <a:xfrm>
            <a:off x="1263424" y="1600200"/>
            <a:ext cx="3437164" cy="1061358"/>
          </a:xfrm>
          <a:prstGeom prst="wedgeRoundRectCallout">
            <a:avLst>
              <a:gd name="adj1" fmla="val -32569"/>
              <a:gd name="adj2" fmla="val 97500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à coins arrondis 4"/>
          <p:cNvSpPr/>
          <p:nvPr/>
        </p:nvSpPr>
        <p:spPr>
          <a:xfrm>
            <a:off x="4700588" y="3603928"/>
            <a:ext cx="3437164" cy="1061358"/>
          </a:xfrm>
          <a:prstGeom prst="wedgeRoundRectCallout">
            <a:avLst>
              <a:gd name="adj1" fmla="val 46528"/>
              <a:gd name="adj2" fmla="val -83269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1649186" y="1600200"/>
            <a:ext cx="1469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err="1" smtClean="0">
                <a:solidFill>
                  <a:srgbClr val="FF0000"/>
                </a:solidFill>
              </a:rPr>
              <a:t>Hallo</a:t>
            </a:r>
            <a:r>
              <a:rPr lang="fr-FR" sz="2800" b="1" dirty="0" smtClean="0">
                <a:solidFill>
                  <a:srgbClr val="FF0000"/>
                </a:solidFill>
              </a:rPr>
              <a:t>!</a:t>
            </a:r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649185" y="2057866"/>
            <a:ext cx="1469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err="1" smtClean="0">
                <a:solidFill>
                  <a:srgbClr val="FF0000"/>
                </a:solidFill>
              </a:rPr>
              <a:t>Ich</a:t>
            </a:r>
            <a:r>
              <a:rPr lang="fr-FR" sz="2800" b="1" dirty="0" smtClean="0">
                <a:solidFill>
                  <a:srgbClr val="FF0000"/>
                </a:solidFill>
              </a:rPr>
              <a:t> bin</a:t>
            </a:r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898729" y="2057866"/>
            <a:ext cx="16184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/>
              <a:t>Antonin!</a:t>
            </a:r>
            <a:endParaRPr lang="fr-FR" sz="2800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5010831" y="3603928"/>
            <a:ext cx="2084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err="1" smtClean="0">
                <a:solidFill>
                  <a:srgbClr val="FF0000"/>
                </a:solidFill>
              </a:rPr>
              <a:t>Guten</a:t>
            </a:r>
            <a:r>
              <a:rPr lang="fr-FR" sz="2800" b="1" dirty="0" smtClean="0">
                <a:solidFill>
                  <a:srgbClr val="FF0000"/>
                </a:solidFill>
              </a:rPr>
              <a:t> Tag!</a:t>
            </a:r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010831" y="4118431"/>
            <a:ext cx="1469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err="1" smtClean="0">
                <a:solidFill>
                  <a:srgbClr val="FF0000"/>
                </a:solidFill>
              </a:rPr>
              <a:t>Ich</a:t>
            </a:r>
            <a:r>
              <a:rPr lang="fr-FR" sz="2800" b="1" dirty="0" smtClean="0">
                <a:solidFill>
                  <a:srgbClr val="FF0000"/>
                </a:solidFill>
              </a:rPr>
              <a:t> bin</a:t>
            </a:r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6231146" y="4116715"/>
            <a:ext cx="16184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/>
              <a:t>Laura!</a:t>
            </a:r>
            <a:endParaRPr lang="fr-FR" sz="2800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204108" y="134610"/>
            <a:ext cx="49067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Ergänze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3498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613"/>
          <a:stretch>
            <a:fillRect/>
          </a:stretch>
        </p:blipFill>
        <p:spPr bwMode="auto">
          <a:xfrm flipH="1">
            <a:off x="282160" y="2881480"/>
            <a:ext cx="1425154" cy="2649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Imag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25"/>
          <a:stretch>
            <a:fillRect/>
          </a:stretch>
        </p:blipFill>
        <p:spPr bwMode="auto">
          <a:xfrm flipH="1">
            <a:off x="8211312" y="2356286"/>
            <a:ext cx="1362947" cy="2652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à coins arrondis 1"/>
          <p:cNvSpPr/>
          <p:nvPr/>
        </p:nvSpPr>
        <p:spPr>
          <a:xfrm>
            <a:off x="1263424" y="1600200"/>
            <a:ext cx="3437164" cy="1061358"/>
          </a:xfrm>
          <a:prstGeom prst="wedgeRoundRectCallout">
            <a:avLst>
              <a:gd name="adj1" fmla="val -32569"/>
              <a:gd name="adj2" fmla="val 97500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à coins arrondis 4"/>
          <p:cNvSpPr/>
          <p:nvPr/>
        </p:nvSpPr>
        <p:spPr>
          <a:xfrm>
            <a:off x="4700588" y="3603928"/>
            <a:ext cx="3437164" cy="1061358"/>
          </a:xfrm>
          <a:prstGeom prst="wedgeRoundRectCallout">
            <a:avLst>
              <a:gd name="adj1" fmla="val 46528"/>
              <a:gd name="adj2" fmla="val -83269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1680823" y="1869269"/>
            <a:ext cx="26023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err="1" smtClean="0">
                <a:solidFill>
                  <a:srgbClr val="FF0000"/>
                </a:solidFill>
              </a:rPr>
              <a:t>Wie</a:t>
            </a:r>
            <a:r>
              <a:rPr lang="fr-FR" sz="2800" b="1" dirty="0" smtClean="0">
                <a:solidFill>
                  <a:srgbClr val="FF0000"/>
                </a:solidFill>
              </a:rPr>
              <a:t> </a:t>
            </a:r>
            <a:r>
              <a:rPr lang="fr-FR" sz="2800" b="1" dirty="0" err="1" smtClean="0">
                <a:solidFill>
                  <a:srgbClr val="FF0000"/>
                </a:solidFill>
              </a:rPr>
              <a:t>geht’s</a:t>
            </a:r>
            <a:r>
              <a:rPr lang="fr-FR" sz="2800" b="1" dirty="0" smtClean="0">
                <a:solidFill>
                  <a:srgbClr val="FF0000"/>
                </a:solidFill>
              </a:rPr>
              <a:t>?</a:t>
            </a:r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106965" y="3872997"/>
            <a:ext cx="262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FF0000"/>
                </a:solidFill>
              </a:rPr>
              <a:t>Super, </a:t>
            </a:r>
            <a:r>
              <a:rPr lang="fr-FR" sz="2800" b="1" dirty="0" err="1" smtClean="0">
                <a:solidFill>
                  <a:srgbClr val="FF0000"/>
                </a:solidFill>
              </a:rPr>
              <a:t>danke</a:t>
            </a:r>
            <a:r>
              <a:rPr lang="fr-FR" sz="2800" b="1" dirty="0" smtClean="0">
                <a:solidFill>
                  <a:srgbClr val="FF0000"/>
                </a:solidFill>
              </a:rPr>
              <a:t>!</a:t>
            </a:r>
            <a:endParaRPr lang="fr-FR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383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613"/>
          <a:stretch>
            <a:fillRect/>
          </a:stretch>
        </p:blipFill>
        <p:spPr bwMode="auto">
          <a:xfrm>
            <a:off x="8029187" y="2279195"/>
            <a:ext cx="1701821" cy="2649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Imag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25"/>
          <a:stretch>
            <a:fillRect/>
          </a:stretch>
        </p:blipFill>
        <p:spPr bwMode="auto">
          <a:xfrm>
            <a:off x="627290" y="3053670"/>
            <a:ext cx="1272268" cy="2652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à coins arrondis 1"/>
          <p:cNvSpPr/>
          <p:nvPr/>
        </p:nvSpPr>
        <p:spPr>
          <a:xfrm>
            <a:off x="1263424" y="1600200"/>
            <a:ext cx="3437164" cy="1061358"/>
          </a:xfrm>
          <a:prstGeom prst="wedgeRoundRectCallout">
            <a:avLst>
              <a:gd name="adj1" fmla="val -32569"/>
              <a:gd name="adj2" fmla="val 97500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à coins arrondis 4"/>
          <p:cNvSpPr/>
          <p:nvPr/>
        </p:nvSpPr>
        <p:spPr>
          <a:xfrm>
            <a:off x="4643439" y="3603928"/>
            <a:ext cx="3437164" cy="1061358"/>
          </a:xfrm>
          <a:prstGeom prst="wedgeRoundRectCallout">
            <a:avLst>
              <a:gd name="adj1" fmla="val 46528"/>
              <a:gd name="adj2" fmla="val -83269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2146963" y="1869269"/>
            <a:ext cx="1670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err="1" smtClean="0">
                <a:solidFill>
                  <a:srgbClr val="FF0000"/>
                </a:solidFill>
              </a:rPr>
              <a:t>Tschüss</a:t>
            </a:r>
            <a:r>
              <a:rPr lang="fr-FR" sz="2800" b="1" dirty="0" smtClean="0">
                <a:solidFill>
                  <a:srgbClr val="FF0000"/>
                </a:solidFill>
              </a:rPr>
              <a:t>!</a:t>
            </a:r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752004" y="3872997"/>
            <a:ext cx="32200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err="1" smtClean="0">
                <a:solidFill>
                  <a:srgbClr val="FF0000"/>
                </a:solidFill>
              </a:rPr>
              <a:t>Auf</a:t>
            </a:r>
            <a:r>
              <a:rPr lang="fr-FR" sz="2800" b="1" dirty="0" smtClean="0">
                <a:solidFill>
                  <a:srgbClr val="FF0000"/>
                </a:solidFill>
              </a:rPr>
              <a:t> </a:t>
            </a:r>
            <a:r>
              <a:rPr lang="fr-FR" sz="2800" b="1" dirty="0" err="1" smtClean="0">
                <a:solidFill>
                  <a:srgbClr val="FF0000"/>
                </a:solidFill>
              </a:rPr>
              <a:t>Wiedersehen</a:t>
            </a:r>
            <a:r>
              <a:rPr lang="fr-FR" sz="2800" b="1" dirty="0" smtClean="0">
                <a:solidFill>
                  <a:srgbClr val="FF0000"/>
                </a:solidFill>
              </a:rPr>
              <a:t>!</a:t>
            </a:r>
            <a:endParaRPr lang="fr-FR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365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2" t="6025" r="91943" b="54851"/>
          <a:stretch/>
        </p:blipFill>
        <p:spPr>
          <a:xfrm>
            <a:off x="2710543" y="2147207"/>
            <a:ext cx="661307" cy="2041071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5804808" y="2222267"/>
            <a:ext cx="266155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s</a:t>
            </a:r>
            <a:r>
              <a:rPr lang="fr-FR" dirty="0" err="1" smtClean="0"/>
              <a:t>o</a:t>
            </a:r>
            <a:r>
              <a:rPr lang="fr-FR" dirty="0" smtClean="0"/>
              <a:t> lala</a:t>
            </a:r>
          </a:p>
          <a:p>
            <a:endParaRPr lang="fr-FR" dirty="0"/>
          </a:p>
          <a:p>
            <a:r>
              <a:rPr lang="fr-FR" dirty="0" err="1"/>
              <a:t>n</a:t>
            </a:r>
            <a:r>
              <a:rPr lang="fr-FR" dirty="0" err="1" smtClean="0"/>
              <a:t>icht</a:t>
            </a:r>
            <a:r>
              <a:rPr lang="fr-FR" dirty="0" smtClean="0"/>
              <a:t> </a:t>
            </a:r>
            <a:r>
              <a:rPr lang="fr-FR" dirty="0" err="1" smtClean="0"/>
              <a:t>gut</a:t>
            </a:r>
            <a:endParaRPr lang="fr-FR" dirty="0" smtClean="0"/>
          </a:p>
          <a:p>
            <a:endParaRPr lang="fr-FR" dirty="0"/>
          </a:p>
          <a:p>
            <a:r>
              <a:rPr lang="fr-FR" dirty="0"/>
              <a:t>s</a:t>
            </a:r>
            <a:r>
              <a:rPr lang="fr-FR" dirty="0" smtClean="0"/>
              <a:t>uper</a:t>
            </a:r>
          </a:p>
          <a:p>
            <a:endParaRPr lang="fr-FR" dirty="0"/>
          </a:p>
          <a:p>
            <a:r>
              <a:rPr lang="fr-FR" dirty="0" err="1" smtClean="0"/>
              <a:t>gut</a:t>
            </a:r>
            <a:endParaRPr lang="fr-FR" dirty="0"/>
          </a:p>
        </p:txBody>
      </p:sp>
      <p:cxnSp>
        <p:nvCxnSpPr>
          <p:cNvPr id="8" name="Connecteur droit avec flèche 7"/>
          <p:cNvCxnSpPr/>
          <p:nvPr/>
        </p:nvCxnSpPr>
        <p:spPr>
          <a:xfrm>
            <a:off x="3477986" y="2563586"/>
            <a:ext cx="2326822" cy="100420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3477986" y="3045278"/>
            <a:ext cx="2326822" cy="100420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flipV="1">
            <a:off x="3477986" y="2490107"/>
            <a:ext cx="2326822" cy="106385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flipV="1">
            <a:off x="3477986" y="2985628"/>
            <a:ext cx="2326822" cy="106385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204108" y="134610"/>
            <a:ext cx="49067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Verbinde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mit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einem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Pfeil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  <a:p>
            <a:endParaRPr lang="fr-FR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2400" dirty="0" err="1" smtClean="0"/>
              <a:t>Wie</a:t>
            </a:r>
            <a:r>
              <a:rPr lang="fr-FR" sz="2400" dirty="0" smtClean="0"/>
              <a:t> </a:t>
            </a:r>
            <a:r>
              <a:rPr lang="fr-FR" sz="2400" dirty="0" err="1" smtClean="0"/>
              <a:t>geht’s</a:t>
            </a:r>
            <a:r>
              <a:rPr lang="fr-FR" sz="2400" dirty="0" smtClean="0"/>
              <a:t>?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320599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ierre\Pictures\Bibliothèque multimédia Microsoft\j043393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6224" y="0"/>
            <a:ext cx="1329191" cy="1327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1110340" y="2630481"/>
            <a:ext cx="90052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 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Combien de personnes 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entends-tu dans 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 document ?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110339" y="3615010"/>
            <a:ext cx="90052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 Quels prénoms entends-tu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110338" y="4662490"/>
            <a:ext cx="90052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 Comment s’appellent les deux personnes qui parlent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110337" y="5647019"/>
            <a:ext cx="90052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 Quels mots reconnais-tu dans ce document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110337" y="1637865"/>
            <a:ext cx="90052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 Quel est ce document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?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ANTONIN RUFT A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57961" y="14908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912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304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  <p:bldP spid="6" grpId="0"/>
      <p:bldP spid="7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613"/>
          <a:stretch/>
        </p:blipFill>
        <p:spPr>
          <a:xfrm>
            <a:off x="7128891" y="1931523"/>
            <a:ext cx="2213793" cy="3445193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25"/>
          <a:stretch/>
        </p:blipFill>
        <p:spPr>
          <a:xfrm>
            <a:off x="914400" y="340422"/>
            <a:ext cx="1654774" cy="3445193"/>
          </a:xfrm>
          <a:prstGeom prst="rect">
            <a:avLst/>
          </a:prstGeom>
        </p:spPr>
      </p:pic>
      <p:cxnSp>
        <p:nvCxnSpPr>
          <p:cNvPr id="3" name="Connecteur droit avec flèche 2"/>
          <p:cNvCxnSpPr/>
          <p:nvPr/>
        </p:nvCxnSpPr>
        <p:spPr>
          <a:xfrm flipH="1" flipV="1">
            <a:off x="2569174" y="2231136"/>
            <a:ext cx="1106714" cy="142646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/>
          <p:cNvSpPr txBox="1"/>
          <p:nvPr/>
        </p:nvSpPr>
        <p:spPr>
          <a:xfrm>
            <a:off x="2532888" y="3718126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Antonin</a:t>
            </a:r>
            <a:endParaRPr lang="fr-F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0" name="Connecteur droit avec flèche 9"/>
          <p:cNvCxnSpPr/>
          <p:nvPr/>
        </p:nvCxnSpPr>
        <p:spPr>
          <a:xfrm flipV="1">
            <a:off x="6179393" y="3748621"/>
            <a:ext cx="949498" cy="123167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4842891" y="505355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Laura</a:t>
            </a:r>
            <a:endParaRPr lang="fr-F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09819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110340" y="2630481"/>
            <a:ext cx="90052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 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Que dit Laura en répondant au téléphone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Et </a:t>
            </a:r>
            <a:r>
              <a:rPr lang="fr-FR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France ?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110339" y="3615010"/>
            <a:ext cx="90052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 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Quelle question pose Antonin à Laura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?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110338" y="4662490"/>
            <a:ext cx="90052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 Comment dire bonjour 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110337" y="5647019"/>
            <a:ext cx="90052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 Comment dire au revoir 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110337" y="1637865"/>
            <a:ext cx="90052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 Qui téléphone ? Laura ou Antonin ?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ANTONIN RUFT A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57961" y="14908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041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3043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5" grpId="0"/>
      <p:bldP spid="6" grpId="0"/>
      <p:bldP spid="7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ierre\Pictures\Bibliothèque multimédia Microsoft\j043393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9056" y="99078"/>
            <a:ext cx="1493601" cy="1493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2001557" y="2357995"/>
            <a:ext cx="5713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A:</a:t>
            </a:r>
            <a:r>
              <a:rPr lang="fr-FR" sz="2400" dirty="0" smtClean="0"/>
              <a:t>	</a:t>
            </a:r>
            <a:r>
              <a:rPr lang="fr-FR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Guten</a:t>
            </a:r>
            <a:r>
              <a:rPr lang="fr-FR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Tag / </a:t>
            </a:r>
            <a:r>
              <a:rPr lang="fr-FR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Hallo</a:t>
            </a:r>
            <a:r>
              <a:rPr lang="fr-FR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fr-FR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…….</a:t>
            </a:r>
            <a:endParaRPr lang="fr-FR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001557" y="3134465"/>
            <a:ext cx="5713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fr-FR" sz="2400" dirty="0" smtClean="0"/>
              <a:t>	</a:t>
            </a:r>
            <a:r>
              <a:rPr lang="fr-FR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Guten</a:t>
            </a:r>
            <a:r>
              <a:rPr lang="fr-FR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Tag / </a:t>
            </a:r>
            <a:r>
              <a:rPr lang="fr-FR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Hallo</a:t>
            </a:r>
            <a:r>
              <a:rPr lang="fr-FR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fr-FR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…….</a:t>
            </a:r>
            <a:endParaRPr lang="fr-FR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43239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001557" y="2357995"/>
            <a:ext cx="5713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A:</a:t>
            </a:r>
            <a:r>
              <a:rPr lang="fr-FR" sz="2400" dirty="0" smtClean="0"/>
              <a:t>	</a:t>
            </a:r>
            <a:r>
              <a:rPr lang="fr-FR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Wie</a:t>
            </a:r>
            <a:r>
              <a:rPr lang="fr-FR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geht’s</a:t>
            </a:r>
            <a:r>
              <a:rPr lang="fr-FR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fr-FR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001557" y="3134465"/>
            <a:ext cx="5713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fr-FR" sz="2400" dirty="0" smtClean="0"/>
              <a:t>	</a:t>
            </a:r>
            <a:r>
              <a:rPr lang="fr-FR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Super, </a:t>
            </a:r>
            <a:r>
              <a:rPr lang="fr-FR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danke</a:t>
            </a:r>
            <a:r>
              <a:rPr lang="fr-FR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fr-FR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40484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001557" y="1394610"/>
            <a:ext cx="5713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A:</a:t>
            </a:r>
            <a:r>
              <a:rPr lang="fr-FR" sz="2400" dirty="0" smtClean="0"/>
              <a:t>	</a:t>
            </a:r>
            <a:r>
              <a:rPr lang="fr-FR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Guten</a:t>
            </a:r>
            <a:r>
              <a:rPr lang="fr-FR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Tag / </a:t>
            </a:r>
            <a:r>
              <a:rPr lang="fr-FR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Hallo</a:t>
            </a:r>
            <a:r>
              <a:rPr lang="fr-FR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fr-FR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…….</a:t>
            </a:r>
            <a:endParaRPr lang="fr-FR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001557" y="2171080"/>
            <a:ext cx="5713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fr-FR" sz="2400" dirty="0" smtClean="0"/>
              <a:t>	</a:t>
            </a:r>
            <a:r>
              <a:rPr lang="fr-FR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Guten</a:t>
            </a:r>
            <a:r>
              <a:rPr lang="fr-FR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Tag / </a:t>
            </a:r>
            <a:r>
              <a:rPr lang="fr-FR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Hallo</a:t>
            </a:r>
            <a:r>
              <a:rPr lang="fr-FR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fr-FR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…….</a:t>
            </a:r>
            <a:endParaRPr lang="fr-FR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001557" y="2632745"/>
            <a:ext cx="352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… … ?</a:t>
            </a:r>
            <a:endParaRPr lang="fr-FR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955647" y="3272301"/>
            <a:ext cx="4507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A:</a:t>
            </a:r>
            <a:r>
              <a:rPr lang="fr-FR" sz="2400" i="1" dirty="0" smtClean="0"/>
              <a:t>	</a:t>
            </a:r>
            <a:r>
              <a:rPr lang="fr-FR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Super, </a:t>
            </a:r>
            <a:r>
              <a:rPr lang="fr-FR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danke</a:t>
            </a:r>
            <a:r>
              <a:rPr lang="fr-FR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fr-FR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955647" y="4008031"/>
            <a:ext cx="4507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fr-FR" sz="2400" dirty="0" smtClean="0"/>
              <a:t>	</a:t>
            </a:r>
            <a:r>
              <a:rPr lang="fr-FR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Tschüss</a:t>
            </a:r>
            <a:r>
              <a:rPr lang="fr-FR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fr-FR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955647" y="4748294"/>
            <a:ext cx="4507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fr-FR" sz="2400" dirty="0" smtClean="0"/>
              <a:t>	</a:t>
            </a:r>
            <a:r>
              <a:rPr lang="fr-FR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Tschüss</a:t>
            </a:r>
            <a:r>
              <a:rPr lang="fr-FR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fr-FR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78458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9"/>
          <a:stretch/>
        </p:blipFill>
        <p:spPr>
          <a:xfrm>
            <a:off x="1869621" y="1640984"/>
            <a:ext cx="8300385" cy="5217016"/>
          </a:xfrm>
          <a:prstGeom prst="rect">
            <a:avLst/>
          </a:prstGeom>
        </p:spPr>
      </p:pic>
      <p:sp>
        <p:nvSpPr>
          <p:cNvPr id="5" name="Rectangle à coins arrondis 4"/>
          <p:cNvSpPr/>
          <p:nvPr/>
        </p:nvSpPr>
        <p:spPr>
          <a:xfrm>
            <a:off x="2558156" y="163285"/>
            <a:ext cx="4544773" cy="677635"/>
          </a:xfrm>
          <a:prstGeom prst="wedgeRoundRectCallout">
            <a:avLst>
              <a:gd name="adj1" fmla="val -28381"/>
              <a:gd name="adj2" fmla="val 92428"/>
              <a:gd name="adj3" fmla="val 1666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err="1" smtClean="0">
                <a:solidFill>
                  <a:schemeClr val="tx1"/>
                </a:solidFill>
              </a:rPr>
              <a:t>Guten</a:t>
            </a:r>
            <a:r>
              <a:rPr lang="fr-FR" sz="2400" dirty="0" smtClean="0">
                <a:solidFill>
                  <a:schemeClr val="tx1"/>
                </a:solidFill>
              </a:rPr>
              <a:t> Tag / </a:t>
            </a:r>
            <a:r>
              <a:rPr lang="fr-FR" sz="2400" dirty="0" err="1" smtClean="0">
                <a:solidFill>
                  <a:schemeClr val="tx1"/>
                </a:solidFill>
              </a:rPr>
              <a:t>Hallo</a:t>
            </a:r>
            <a:r>
              <a:rPr lang="fr-FR" sz="2400" dirty="0" smtClean="0">
                <a:solidFill>
                  <a:schemeClr val="tx1"/>
                </a:solidFill>
              </a:rPr>
              <a:t>, </a:t>
            </a:r>
            <a:r>
              <a:rPr lang="fr-FR" sz="2400" dirty="0" err="1" smtClean="0">
                <a:solidFill>
                  <a:schemeClr val="tx1"/>
                </a:solidFill>
              </a:rPr>
              <a:t>ich</a:t>
            </a:r>
            <a:r>
              <a:rPr lang="fr-FR" sz="2400" dirty="0" smtClean="0">
                <a:solidFill>
                  <a:schemeClr val="tx1"/>
                </a:solidFill>
              </a:rPr>
              <a:t> bin …</a:t>
            </a:r>
            <a:r>
              <a:rPr lang="fr-FR" sz="2400" b="1" dirty="0" smtClean="0">
                <a:solidFill>
                  <a:srgbClr val="FF0000"/>
                </a:solidFill>
              </a:rPr>
              <a:t>(1)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7437664" y="163285"/>
            <a:ext cx="4555671" cy="677635"/>
          </a:xfrm>
          <a:prstGeom prst="wedgeRoundRectCallout">
            <a:avLst>
              <a:gd name="adj1" fmla="val -8485"/>
              <a:gd name="adj2" fmla="val 82789"/>
              <a:gd name="adj3" fmla="val 1666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err="1" smtClean="0">
                <a:solidFill>
                  <a:schemeClr val="tx1"/>
                </a:solidFill>
              </a:rPr>
              <a:t>Guten</a:t>
            </a:r>
            <a:r>
              <a:rPr lang="fr-FR" sz="2400" dirty="0" smtClean="0">
                <a:solidFill>
                  <a:schemeClr val="tx1"/>
                </a:solidFill>
              </a:rPr>
              <a:t> Tag / </a:t>
            </a:r>
            <a:r>
              <a:rPr lang="fr-FR" sz="2400" dirty="0" err="1" smtClean="0">
                <a:solidFill>
                  <a:schemeClr val="tx1"/>
                </a:solidFill>
              </a:rPr>
              <a:t>Hallo</a:t>
            </a:r>
            <a:r>
              <a:rPr lang="fr-FR" sz="2400" dirty="0" smtClean="0">
                <a:solidFill>
                  <a:schemeClr val="tx1"/>
                </a:solidFill>
              </a:rPr>
              <a:t>, </a:t>
            </a:r>
            <a:r>
              <a:rPr lang="fr-FR" sz="2400" dirty="0" err="1" smtClean="0">
                <a:solidFill>
                  <a:schemeClr val="tx1"/>
                </a:solidFill>
              </a:rPr>
              <a:t>ich</a:t>
            </a:r>
            <a:r>
              <a:rPr lang="fr-FR" sz="2400" dirty="0" smtClean="0">
                <a:solidFill>
                  <a:schemeClr val="tx1"/>
                </a:solidFill>
              </a:rPr>
              <a:t> bin …</a:t>
            </a:r>
            <a:r>
              <a:rPr lang="fr-FR" sz="2400" b="1" dirty="0" smtClean="0">
                <a:solidFill>
                  <a:srgbClr val="FF0000"/>
                </a:solidFill>
              </a:rPr>
              <a:t>(2)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7437664" y="1172935"/>
            <a:ext cx="4555671" cy="677635"/>
          </a:xfrm>
          <a:prstGeom prst="wedgeRoundRectCallout">
            <a:avLst>
              <a:gd name="adj1" fmla="val -8290"/>
              <a:gd name="adj2" fmla="val 88814"/>
              <a:gd name="adj3" fmla="val 1666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err="1" smtClean="0">
                <a:solidFill>
                  <a:schemeClr val="tx1"/>
                </a:solidFill>
              </a:rPr>
              <a:t>Wie</a:t>
            </a:r>
            <a:r>
              <a:rPr lang="fr-FR" sz="2400" dirty="0" smtClean="0">
                <a:solidFill>
                  <a:schemeClr val="tx1"/>
                </a:solidFill>
              </a:rPr>
              <a:t> </a:t>
            </a:r>
            <a:r>
              <a:rPr lang="fr-FR" sz="2400" dirty="0" err="1" smtClean="0">
                <a:solidFill>
                  <a:schemeClr val="tx1"/>
                </a:solidFill>
              </a:rPr>
              <a:t>geht’s</a:t>
            </a:r>
            <a:r>
              <a:rPr lang="fr-FR" sz="2400" dirty="0" smtClean="0">
                <a:solidFill>
                  <a:schemeClr val="tx1"/>
                </a:solidFill>
              </a:rPr>
              <a:t>? </a:t>
            </a:r>
            <a:r>
              <a:rPr lang="fr-FR" sz="2400" b="1" dirty="0" smtClean="0">
                <a:solidFill>
                  <a:srgbClr val="FF0000"/>
                </a:solidFill>
              </a:rPr>
              <a:t>(3)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2550034" y="1172935"/>
            <a:ext cx="4552895" cy="677635"/>
          </a:xfrm>
          <a:prstGeom prst="wedgeRoundRectCallout">
            <a:avLst>
              <a:gd name="adj1" fmla="val -29747"/>
              <a:gd name="adj2" fmla="val 92428"/>
              <a:gd name="adj3" fmla="val 1666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… … </a:t>
            </a:r>
            <a:r>
              <a:rPr lang="fr-FR" sz="2400" b="1" dirty="0" smtClean="0">
                <a:solidFill>
                  <a:srgbClr val="FF0000"/>
                </a:solidFill>
              </a:rPr>
              <a:t>(4)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7437665" y="2182585"/>
            <a:ext cx="4555670" cy="677635"/>
          </a:xfrm>
          <a:prstGeom prst="wedgeRoundRectCallout">
            <a:avLst>
              <a:gd name="adj1" fmla="val -8290"/>
              <a:gd name="adj2" fmla="val 88814"/>
              <a:gd name="adj3" fmla="val 1666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err="1" smtClean="0">
                <a:solidFill>
                  <a:schemeClr val="tx1"/>
                </a:solidFill>
              </a:rPr>
              <a:t>Tschüss</a:t>
            </a:r>
            <a:r>
              <a:rPr lang="fr-FR" sz="2400" dirty="0" smtClean="0">
                <a:solidFill>
                  <a:schemeClr val="tx1"/>
                </a:solidFill>
              </a:rPr>
              <a:t>! </a:t>
            </a:r>
            <a:r>
              <a:rPr lang="fr-FR" sz="2400" b="1" dirty="0" smtClean="0">
                <a:solidFill>
                  <a:srgbClr val="FF0000"/>
                </a:solidFill>
              </a:rPr>
              <a:t>(5)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2558156" y="2182585"/>
            <a:ext cx="4544773" cy="677635"/>
          </a:xfrm>
          <a:prstGeom prst="wedgeRoundRectCallout">
            <a:avLst>
              <a:gd name="adj1" fmla="val -29747"/>
              <a:gd name="adj2" fmla="val 92428"/>
              <a:gd name="adj3" fmla="val 1666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err="1" smtClean="0">
                <a:solidFill>
                  <a:schemeClr val="tx1"/>
                </a:solidFill>
              </a:rPr>
              <a:t>Tschüss</a:t>
            </a:r>
            <a:r>
              <a:rPr lang="fr-FR" sz="2400" dirty="0" smtClean="0">
                <a:solidFill>
                  <a:schemeClr val="tx1"/>
                </a:solidFill>
              </a:rPr>
              <a:t>! </a:t>
            </a:r>
            <a:r>
              <a:rPr lang="fr-FR" sz="2400" b="1" dirty="0" smtClean="0">
                <a:solidFill>
                  <a:srgbClr val="FF0000"/>
                </a:solidFill>
              </a:rPr>
              <a:t>(6)</a:t>
            </a:r>
            <a:endParaRPr lang="fr-FR" sz="2400" b="1" dirty="0">
              <a:solidFill>
                <a:srgbClr val="FF0000"/>
              </a:solidFill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055" b="50339"/>
          <a:stretch/>
        </p:blipFill>
        <p:spPr>
          <a:xfrm>
            <a:off x="220490" y="216333"/>
            <a:ext cx="2207079" cy="2590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480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Pierre\Pictures\Bibliothèque multimédia Microsoft\j043395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379" y="2019478"/>
            <a:ext cx="1356405" cy="1354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4441938" y="3559628"/>
            <a:ext cx="24492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i="1" dirty="0" smtClean="0"/>
              <a:t>(</a:t>
            </a:r>
            <a:r>
              <a:rPr lang="fr-FR" sz="2000" i="1" dirty="0" err="1" smtClean="0"/>
              <a:t>Arbeitsblatt</a:t>
            </a:r>
            <a:r>
              <a:rPr lang="fr-FR" sz="2000" i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7511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t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127</TotalTime>
  <Words>185</Words>
  <Application>Microsoft Office PowerPoint</Application>
  <PresentationFormat>Grand écran</PresentationFormat>
  <Paragraphs>51</Paragraphs>
  <Slides>13</Slides>
  <Notes>0</Notes>
  <HiddenSlides>0</HiddenSlides>
  <MMClips>2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8" baseType="lpstr">
      <vt:lpstr>Arial</vt:lpstr>
      <vt:lpstr>Trebuchet MS</vt:lpstr>
      <vt:lpstr>Wingdings</vt:lpstr>
      <vt:lpstr>Wingdings 3</vt:lpstr>
      <vt:lpstr>Facette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 GEHT LOS !</dc:title>
  <dc:creator>Torsten Kluczka</dc:creator>
  <cp:lastModifiedBy>PB</cp:lastModifiedBy>
  <cp:revision>17</cp:revision>
  <dcterms:created xsi:type="dcterms:W3CDTF">2016-09-13T13:46:38Z</dcterms:created>
  <dcterms:modified xsi:type="dcterms:W3CDTF">2019-09-30T13:46:04Z</dcterms:modified>
</cp:coreProperties>
</file>