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1" r:id="rId2"/>
    <p:sldId id="296" r:id="rId3"/>
    <p:sldId id="290" r:id="rId4"/>
    <p:sldId id="291" r:id="rId5"/>
    <p:sldId id="292" r:id="rId6"/>
    <p:sldId id="293" r:id="rId7"/>
    <p:sldId id="294" r:id="rId8"/>
    <p:sldId id="295" r:id="rId9"/>
    <p:sldId id="258" r:id="rId10"/>
    <p:sldId id="259" r:id="rId11"/>
    <p:sldId id="260" r:id="rId12"/>
    <p:sldId id="262" r:id="rId13"/>
    <p:sldId id="297" r:id="rId14"/>
    <p:sldId id="298" r:id="rId15"/>
    <p:sldId id="299" r:id="rId16"/>
    <p:sldId id="300" r:id="rId17"/>
    <p:sldId id="301" r:id="rId18"/>
    <p:sldId id="256" r:id="rId19"/>
    <p:sldId id="276" r:id="rId20"/>
    <p:sldId id="302" r:id="rId21"/>
    <p:sldId id="286" r:id="rId22"/>
    <p:sldId id="277" r:id="rId23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50" autoAdjust="0"/>
  </p:normalViewPr>
  <p:slideViewPr>
    <p:cSldViewPr>
      <p:cViewPr varScale="1">
        <p:scale>
          <a:sx n="73" d="100"/>
          <a:sy n="73" d="100"/>
        </p:scale>
        <p:origin x="6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7F428B-C4A5-4581-A301-5AABD1A7EA61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7AB263-4001-4830-B12C-C27B5C88F89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17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EAA88-A3BD-438C-BF44-4471170EA981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25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7221EC-98BF-45E5-9A48-14229EE4180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131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F1B949-928E-48BD-9554-5043454D3427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319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04D3E-022C-4129-AD22-6D5E1B7685EA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92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04D3E-022C-4129-AD22-6D5E1B7685EA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37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04D3E-022C-4129-AD22-6D5E1B7685EA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615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04D3E-022C-4129-AD22-6D5E1B7685EA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830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904D3E-022C-4129-AD22-6D5E1B7685EA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231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A8FAF-F4C1-4B79-B7B2-FA0DC07DB2CB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374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1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374390-9BBD-4E40-9A81-31B6FA014D3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17122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D9366-E637-481D-AF48-D31513A1D67D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7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EAA88-A3BD-438C-BF44-4471170EA98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3617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A8FAF-F4C1-4B79-B7B2-FA0DC07DB2CB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414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8B7B09-BAEC-47D6-91CE-2BDBACE6F7F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181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1E66BA-44EF-4181-9E27-0EE7CF97576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714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0D26-B122-49CA-8685-0B59C29B65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59871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0D26-B122-49CA-8685-0B59C29B65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008362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0D26-B122-49CA-8685-0B59C29B65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8450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0D26-B122-49CA-8685-0B59C29B65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786633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F0D26-B122-49CA-8685-0B59C29B657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333908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BEAA88-A3BD-438C-BF44-4471170EA981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872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FBB8A7-6ABE-4597-8D58-42F4C962482D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80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1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e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orme lib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necteur droit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1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B8C4768-DF5B-42D6-941D-C744273100F6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12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CC13CD-7C9A-4753-A0AE-4BE78A7B79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482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2"/>
            <a:ext cx="10972800" cy="438607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CF522-1AD8-46C3-87FF-F098DB015C31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2622-38C3-4E14-8F98-2966B1E566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5161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25351" y="274643"/>
            <a:ext cx="2369960" cy="5592761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9F76A-E687-4E9B-866C-42181321A016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2313A-674D-46A8-8930-8D12AC93E8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9099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E033-42E1-456A-AED5-BAF4B1C32E2B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C0DF-F3E8-48E6-8DC6-619929A00C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1804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4599519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9C97BA-6776-47CF-B348-D4147D9C999B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16D7D1-2CE8-4156-8D9E-C6762D0B9E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768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48133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52A6-62E3-460A-866E-6AF2FC37C2FB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D1F16-E928-455E-AE9A-838C57799A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2448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70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1444297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1444297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AE849E-669F-4811-804E-12C7637C9086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A01246-ECD8-4272-9C7A-DFAE76A172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4430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75FA-0347-41F5-A1B0-5703A1CEEBC5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D822-066B-4005-AC30-7ABBDB48A1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7072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B0C1-EBA6-489A-89C6-F10386FD9BF1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ED9C3-B796-483A-8428-C77C3C4023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86931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D800E-2BC4-48F5-A4C5-D43C753CCFD3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AB0530-AFBA-4D49-A8BF-C0D321C009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93794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e libre 4"/>
          <p:cNvSpPr>
            <a:spLocks/>
          </p:cNvSpPr>
          <p:nvPr/>
        </p:nvSpPr>
        <p:spPr bwMode="auto">
          <a:xfrm>
            <a:off x="666752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>
            <a:off x="647701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angle rect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9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1303002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1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F42855E-1465-4A4B-849A-24CAD26EE331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12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210FA7-3EB4-45AC-9E99-46BFF2928F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3790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666752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647701" y="5938838"/>
            <a:ext cx="49212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3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8970433" y="6408741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BF37E4-2B11-4135-AE3D-68427A271EF6}" type="datetimeFigureOut">
              <a:rPr lang="fr-FR"/>
              <a:pPr>
                <a:defRPr/>
              </a:pPr>
              <a:t>11/03/2018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5839884" y="6408741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1529484" y="6408741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1AA51EA-A938-4BE9-A8C5-2F3680167E2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53" r:id="rId2"/>
    <p:sldLayoutId id="2147483860" r:id="rId3"/>
    <p:sldLayoutId id="2147483854" r:id="rId4"/>
    <p:sldLayoutId id="2147483861" r:id="rId5"/>
    <p:sldLayoutId id="2147483855" r:id="rId6"/>
    <p:sldLayoutId id="2147483856" r:id="rId7"/>
    <p:sldLayoutId id="2147483862" r:id="rId8"/>
    <p:sldLayoutId id="2147483863" r:id="rId9"/>
    <p:sldLayoutId id="2147483857" r:id="rId10"/>
    <p:sldLayoutId id="2147483858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2.jpe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2.gif"/><Relationship Id="rId10" Type="http://schemas.openxmlformats.org/officeDocument/2006/relationships/image" Target="../media/image9.gif"/><Relationship Id="rId4" Type="http://schemas.openxmlformats.org/officeDocument/2006/relationships/image" Target="../media/image13.gif"/><Relationship Id="rId9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6829" y="1340768"/>
            <a:ext cx="12192000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HAST DU FABIAN GESEHEN?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5211907" y="2852936"/>
            <a:ext cx="1768186" cy="2912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819751"/>
              </p:ext>
            </p:extLst>
          </p:nvPr>
        </p:nvGraphicFramePr>
        <p:xfrm>
          <a:off x="3309941" y="1785941"/>
          <a:ext cx="5929311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76437"/>
                <a:gridCol w="1976437"/>
                <a:gridCol w="197643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2.</a:t>
                      </a:r>
                      <a:r>
                        <a:rPr lang="fr-FR" sz="3200" baseline="0" dirty="0" smtClean="0"/>
                        <a:t> </a:t>
                      </a:r>
                      <a:r>
                        <a:rPr lang="fr-FR" sz="3200" baseline="0" dirty="0" err="1" smtClean="0"/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2.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(8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30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9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15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4108" name="ZoneTexte 6"/>
          <p:cNvSpPr txBox="1">
            <a:spLocks noChangeArrowheads="1"/>
          </p:cNvSpPr>
          <p:nvPr/>
        </p:nvSpPr>
        <p:spPr bwMode="auto">
          <a:xfrm>
            <a:off x="1703512" y="481391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/>
              <a:t>zweiten</a:t>
            </a:r>
            <a:r>
              <a:rPr lang="fr-FR" sz="2800" dirty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/>
              <a:t>Deutsch!</a:t>
            </a:r>
          </a:p>
        </p:txBody>
      </p:sp>
      <p:pic>
        <p:nvPicPr>
          <p:cNvPr id="9229" name="Picture 5" descr="mat2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000375"/>
            <a:ext cx="998538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524000" y="357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/>
              <a:t>zweiten</a:t>
            </a:r>
            <a:r>
              <a:rPr lang="fr-FR" sz="2800" dirty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1919536" y="5337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Deutschunterricht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9413711" y="242766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530897"/>
              </p:ext>
            </p:extLst>
          </p:nvPr>
        </p:nvGraphicFramePr>
        <p:xfrm>
          <a:off x="2881316" y="1714503"/>
          <a:ext cx="5715017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14502"/>
                <a:gridCol w="2000250"/>
                <a:gridCol w="2000265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3.</a:t>
                      </a:r>
                      <a:r>
                        <a:rPr lang="fr-FR" sz="3200" baseline="0" dirty="0" smtClean="0"/>
                        <a:t> </a:t>
                      </a:r>
                      <a:r>
                        <a:rPr lang="fr-FR" sz="3200" baseline="0" dirty="0" err="1" smtClean="0"/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3.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(9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50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10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35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5132" name="ZoneTexte 6"/>
          <p:cNvSpPr txBox="1">
            <a:spLocks noChangeArrowheads="1"/>
          </p:cNvSpPr>
          <p:nvPr/>
        </p:nvSpPr>
        <p:spPr bwMode="auto">
          <a:xfrm>
            <a:off x="1271464" y="472514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/>
              <a:t>dritten</a:t>
            </a:r>
            <a:r>
              <a:rPr lang="fr-FR" sz="2800" dirty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 err="1"/>
              <a:t>Englisch</a:t>
            </a:r>
            <a:r>
              <a:rPr lang="fr-FR" sz="2800" dirty="0"/>
              <a:t>!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271856" y="40466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/>
              <a:t>dritten</a:t>
            </a:r>
            <a:r>
              <a:rPr lang="fr-FR" sz="2800" dirty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pic>
        <p:nvPicPr>
          <p:cNvPr id="8" name="Picture 22" descr="mati2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0" y="2928934"/>
            <a:ext cx="952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6"/>
          <p:cNvSpPr txBox="1">
            <a:spLocks noChangeArrowheads="1"/>
          </p:cNvSpPr>
          <p:nvPr/>
        </p:nvSpPr>
        <p:spPr bwMode="auto">
          <a:xfrm>
            <a:off x="1280173" y="537835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Englischunterricht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10" name="ZoneTexte 9"/>
          <p:cNvSpPr txBox="1"/>
          <p:nvPr/>
        </p:nvSpPr>
        <p:spPr>
          <a:xfrm>
            <a:off x="9413711" y="242766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7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41156"/>
              </p:ext>
            </p:extLst>
          </p:nvPr>
        </p:nvGraphicFramePr>
        <p:xfrm>
          <a:off x="3524253" y="1785941"/>
          <a:ext cx="5572125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57375"/>
                <a:gridCol w="2085163"/>
                <a:gridCol w="162958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bg1"/>
                          </a:solidFill>
                        </a:rPr>
                        <a:t>4.</a:t>
                      </a:r>
                      <a:r>
                        <a:rPr lang="fr-FR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200" b="1" baseline="0" dirty="0" err="1" smtClean="0">
                          <a:solidFill>
                            <a:schemeClr val="bg1"/>
                          </a:solidFill>
                        </a:rPr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4.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(10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40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11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25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6156" name="ZoneTexte 6"/>
          <p:cNvSpPr txBox="1">
            <a:spLocks noChangeArrowheads="1"/>
          </p:cNvSpPr>
          <p:nvPr/>
        </p:nvSpPr>
        <p:spPr bwMode="auto">
          <a:xfrm>
            <a:off x="1775520" y="4653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/>
              <a:t>vierten</a:t>
            </a:r>
            <a:r>
              <a:rPr lang="fr-FR" sz="2800" dirty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 err="1"/>
              <a:t>Kunst</a:t>
            </a:r>
            <a:r>
              <a:rPr lang="fr-FR" sz="2800" dirty="0"/>
              <a:t>!</a:t>
            </a:r>
          </a:p>
        </p:txBody>
      </p:sp>
      <p:pic>
        <p:nvPicPr>
          <p:cNvPr id="11277" name="Picture 8" descr="mat2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2928941"/>
            <a:ext cx="925512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524000" y="357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/>
              <a:t>vierten</a:t>
            </a:r>
            <a:r>
              <a:rPr lang="fr-FR" sz="2800" dirty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919536" y="5337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Kunstunterricht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9413711" y="242766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5" grpId="0"/>
      <p:bldP spid="7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80808"/>
              </p:ext>
            </p:extLst>
          </p:nvPr>
        </p:nvGraphicFramePr>
        <p:xfrm>
          <a:off x="3524253" y="1785941"/>
          <a:ext cx="5572125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57375"/>
                <a:gridCol w="2085163"/>
                <a:gridCol w="162958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bg1"/>
                          </a:solidFill>
                        </a:rPr>
                        <a:t>5.</a:t>
                      </a:r>
                      <a:r>
                        <a:rPr lang="fr-FR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200" b="1" baseline="0" dirty="0" err="1" smtClean="0">
                          <a:solidFill>
                            <a:schemeClr val="bg1"/>
                          </a:solidFill>
                        </a:rPr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5.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(11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45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12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30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6156" name="ZoneTexte 6"/>
          <p:cNvSpPr txBox="1">
            <a:spLocks noChangeArrowheads="1"/>
          </p:cNvSpPr>
          <p:nvPr/>
        </p:nvSpPr>
        <p:spPr bwMode="auto">
          <a:xfrm>
            <a:off x="1666875" y="472514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 smtClean="0"/>
              <a:t>fünften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Sport!</a:t>
            </a:r>
            <a:endParaRPr lang="fr-FR" sz="2800" dirty="0"/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709871" y="40466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 smtClean="0"/>
              <a:t>fünften</a:t>
            </a:r>
            <a:r>
              <a:rPr lang="fr-FR" sz="2800" dirty="0" smtClean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pic>
        <p:nvPicPr>
          <p:cNvPr id="7" name="Picture 6" descr="mat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2852936"/>
            <a:ext cx="1224000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9413711" y="242766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919536" y="5337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Sportunterricht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76214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9348"/>
              </p:ext>
            </p:extLst>
          </p:nvPr>
        </p:nvGraphicFramePr>
        <p:xfrm>
          <a:off x="3524253" y="1785941"/>
          <a:ext cx="5572125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57375"/>
                <a:gridCol w="2085163"/>
                <a:gridCol w="162958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bg1"/>
                          </a:solidFill>
                        </a:rPr>
                        <a:t>6.</a:t>
                      </a:r>
                      <a:r>
                        <a:rPr lang="fr-FR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200" b="1" baseline="0" dirty="0" err="1" smtClean="0">
                          <a:solidFill>
                            <a:schemeClr val="bg1"/>
                          </a:solidFill>
                        </a:rPr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6.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(12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30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13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15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6156" name="ZoneTexte 6"/>
          <p:cNvSpPr txBox="1">
            <a:spLocks noChangeArrowheads="1"/>
          </p:cNvSpPr>
          <p:nvPr/>
        </p:nvSpPr>
        <p:spPr bwMode="auto">
          <a:xfrm>
            <a:off x="1709871" y="473430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 smtClean="0"/>
              <a:t>sechsten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Sport!</a:t>
            </a:r>
            <a:endParaRPr lang="fr-FR" sz="2800" dirty="0"/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524000" y="357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 smtClean="0"/>
              <a:t>sechsten</a:t>
            </a:r>
            <a:r>
              <a:rPr lang="fr-FR" sz="2800" dirty="0" smtClean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pic>
        <p:nvPicPr>
          <p:cNvPr id="7" name="Picture 6" descr="mat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80176" y="2852936"/>
            <a:ext cx="1224000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9413711" y="2427668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1919536" y="5337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Sportunterricht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200514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5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86866"/>
              </p:ext>
            </p:extLst>
          </p:nvPr>
        </p:nvGraphicFramePr>
        <p:xfrm>
          <a:off x="3524253" y="1785941"/>
          <a:ext cx="5572125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57375"/>
                <a:gridCol w="2085163"/>
                <a:gridCol w="162958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bg1"/>
                          </a:solidFill>
                        </a:rPr>
                        <a:t>7.</a:t>
                      </a:r>
                      <a:r>
                        <a:rPr lang="fr-FR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200" b="1" baseline="0" dirty="0" err="1" smtClean="0">
                          <a:solidFill>
                            <a:schemeClr val="bg1"/>
                          </a:solidFill>
                        </a:rPr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7.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(13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15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14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00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6156" name="ZoneTexte 6"/>
          <p:cNvSpPr txBox="1">
            <a:spLocks noChangeArrowheads="1"/>
          </p:cNvSpPr>
          <p:nvPr/>
        </p:nvSpPr>
        <p:spPr bwMode="auto">
          <a:xfrm>
            <a:off x="1666875" y="4929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 smtClean="0"/>
              <a:t>siebten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 err="1" smtClean="0"/>
              <a:t>Kantine</a:t>
            </a:r>
            <a:r>
              <a:rPr lang="fr-FR" sz="2800" dirty="0" smtClean="0"/>
              <a:t>!</a:t>
            </a:r>
            <a:endParaRPr lang="fr-FR" sz="2800" dirty="0"/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524000" y="357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 smtClean="0"/>
              <a:t>siebten</a:t>
            </a:r>
            <a:r>
              <a:rPr lang="fr-FR" sz="2800" dirty="0" smtClean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pic>
        <p:nvPicPr>
          <p:cNvPr id="1026" name="Picture 2" descr="cuillere 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2780928"/>
            <a:ext cx="1080120" cy="1543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1694507" y="55344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nicht</a:t>
            </a:r>
            <a:r>
              <a:rPr lang="fr-FR" sz="2800" dirty="0" smtClean="0"/>
              <a:t> in der </a:t>
            </a:r>
            <a:r>
              <a:rPr lang="fr-FR" sz="2800" dirty="0" err="1" smtClean="0"/>
              <a:t>Kantine</a:t>
            </a:r>
            <a:r>
              <a:rPr lang="fr-FR" sz="2800" dirty="0" smtClean="0"/>
              <a:t>!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7423653" y="269891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X</a:t>
            </a:r>
            <a:endParaRPr lang="fr-FR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4931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5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468820"/>
              </p:ext>
            </p:extLst>
          </p:nvPr>
        </p:nvGraphicFramePr>
        <p:xfrm>
          <a:off x="3524253" y="1785941"/>
          <a:ext cx="5572125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57375"/>
                <a:gridCol w="2085163"/>
                <a:gridCol w="1629587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bg1"/>
                          </a:solidFill>
                        </a:rPr>
                        <a:t>8.</a:t>
                      </a:r>
                      <a:r>
                        <a:rPr lang="fr-FR" sz="3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3200" b="1" baseline="0" dirty="0" err="1" smtClean="0">
                          <a:solidFill>
                            <a:schemeClr val="bg1"/>
                          </a:solidFill>
                        </a:rPr>
                        <a:t>Stunde</a:t>
                      </a:r>
                      <a:endParaRPr lang="fr-FR" sz="3200" b="0" dirty="0">
                        <a:solidFill>
                          <a:srgbClr val="C00000"/>
                        </a:solidFill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8.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(14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00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14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45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6156" name="ZoneTexte 6"/>
          <p:cNvSpPr txBox="1">
            <a:spLocks noChangeArrowheads="1"/>
          </p:cNvSpPr>
          <p:nvPr/>
        </p:nvSpPr>
        <p:spPr bwMode="auto">
          <a:xfrm>
            <a:off x="1666875" y="4929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 smtClean="0"/>
              <a:t>achten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 err="1" smtClean="0"/>
              <a:t>Physik</a:t>
            </a:r>
            <a:r>
              <a:rPr lang="fr-FR" sz="2800" dirty="0" smtClean="0"/>
              <a:t>!</a:t>
            </a:r>
            <a:endParaRPr lang="fr-FR" sz="2800" dirty="0"/>
          </a:p>
        </p:txBody>
      </p:sp>
      <p:sp>
        <p:nvSpPr>
          <p:cNvPr id="5" name="ZoneTexte 6"/>
          <p:cNvSpPr txBox="1">
            <a:spLocks noChangeArrowheads="1"/>
          </p:cNvSpPr>
          <p:nvPr/>
        </p:nvSpPr>
        <p:spPr bwMode="auto">
          <a:xfrm>
            <a:off x="1524000" y="35719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 smtClean="0"/>
              <a:t>achten</a:t>
            </a:r>
            <a:r>
              <a:rPr lang="fr-FR" sz="2800" dirty="0" smtClean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1694507" y="55344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nicht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Physikunterricht</a:t>
            </a:r>
            <a:r>
              <a:rPr lang="fr-FR" sz="2800" dirty="0" smtClean="0"/>
              <a:t>!</a:t>
            </a: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160" y="2996952"/>
            <a:ext cx="1478837" cy="90373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423653" y="2698914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X</a:t>
            </a:r>
            <a:endParaRPr lang="fr-FR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004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5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39616" y="3212976"/>
            <a:ext cx="7537484" cy="160043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WIR FASSEN ZUSAMMEN!</a:t>
            </a:r>
            <a:endParaRPr lang="fr-FR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1268760"/>
            <a:ext cx="1656184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7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946376"/>
              </p:ext>
            </p:extLst>
          </p:nvPr>
        </p:nvGraphicFramePr>
        <p:xfrm>
          <a:off x="435414" y="95173"/>
          <a:ext cx="4652475" cy="67182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0825"/>
                <a:gridCol w="1550825"/>
                <a:gridCol w="1550825"/>
              </a:tblGrid>
              <a:tr h="67092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baseline="3000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986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Große</a:t>
                      </a:r>
                      <a:r>
                        <a:rPr lang="fr-FR" sz="32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3200" b="1" dirty="0" smtClean="0">
                          <a:solidFill>
                            <a:srgbClr val="FF0000"/>
                          </a:solidFill>
                          <a:effectLst/>
                        </a:rPr>
                        <a:t>Pause</a:t>
                      </a:r>
                      <a:endParaRPr lang="fr-FR" sz="3200" b="1" dirty="0" smtClean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30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3.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4.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err="1" smtClean="0">
                          <a:solidFill>
                            <a:srgbClr val="FF0000"/>
                          </a:solidFill>
                        </a:rPr>
                        <a:t>Kleine</a:t>
                      </a:r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 Pause</a:t>
                      </a:r>
                      <a:endParaRPr lang="fr-FR" sz="2000" b="1" dirty="0" smtClean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5.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6.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7.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  <a:tr h="6709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8. </a:t>
                      </a:r>
                      <a:r>
                        <a:rPr lang="fr-FR" sz="2000" dirty="0" err="1" smtClean="0"/>
                        <a:t>Stunde</a:t>
                      </a:r>
                      <a:endParaRPr lang="fr-FR" sz="2000" b="1" dirty="0" smtClean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baseline="30000" dirty="0" smtClean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20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3791744" y="210480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err="1">
                <a:latin typeface="Calibri" pitchFamily="34" charset="0"/>
              </a:rPr>
              <a:t>Mathe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8" name="ZoneTexte 7"/>
          <p:cNvSpPr txBox="1">
            <a:spLocks noChangeArrowheads="1"/>
          </p:cNvSpPr>
          <p:nvPr/>
        </p:nvSpPr>
        <p:spPr bwMode="auto">
          <a:xfrm>
            <a:off x="3778780" y="2888304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err="1">
                <a:latin typeface="Calibri" pitchFamily="34" charset="0"/>
              </a:rPr>
              <a:t>Kunst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3791744" y="890389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>
                <a:latin typeface="Calibri" pitchFamily="34" charset="0"/>
              </a:rPr>
              <a:t>Deutsch</a:t>
            </a:r>
          </a:p>
        </p:txBody>
      </p:sp>
      <p:sp>
        <p:nvSpPr>
          <p:cNvPr id="12322" name="ZoneTexte 40"/>
          <p:cNvSpPr txBox="1">
            <a:spLocks noChangeArrowheads="1"/>
          </p:cNvSpPr>
          <p:nvPr/>
        </p:nvSpPr>
        <p:spPr bwMode="auto">
          <a:xfrm>
            <a:off x="6312024" y="3673841"/>
            <a:ext cx="551723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… </a:t>
            </a:r>
            <a:r>
              <a:rPr lang="fr-FR" sz="2800" dirty="0" err="1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/>
              <a:t>… </a:t>
            </a:r>
          </a:p>
        </p:txBody>
      </p: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3791744" y="2250208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err="1">
                <a:latin typeface="Calibri" pitchFamily="34" charset="0"/>
              </a:rPr>
              <a:t>Englisch</a:t>
            </a:r>
            <a:endParaRPr lang="fr-FR" sz="2000" b="1" dirty="0">
              <a:latin typeface="Calibri" pitchFamily="34" charset="0"/>
            </a:endParaRPr>
          </a:p>
        </p:txBody>
      </p:sp>
      <p:pic>
        <p:nvPicPr>
          <p:cNvPr id="13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8040216" y="1031035"/>
            <a:ext cx="1455907" cy="23979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584" y="6237312"/>
            <a:ext cx="792087" cy="484054"/>
          </a:xfrm>
          <a:prstGeom prst="rect">
            <a:avLst/>
          </a:prstGeom>
        </p:spPr>
      </p:pic>
      <p:pic>
        <p:nvPicPr>
          <p:cNvPr id="11" name="Picture 2" descr="cuillere 09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8141">
            <a:off x="2369610" y="5236031"/>
            <a:ext cx="756032" cy="1080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mat1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40543" y="4868911"/>
            <a:ext cx="576561" cy="5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mat1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59345" y="4178190"/>
            <a:ext cx="576561" cy="576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 descr="mat20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74" y="796022"/>
            <a:ext cx="555304" cy="55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mat21"/>
          <p:cNvPicPr>
            <a:picLocks noChangeAspect="1" noChangeArrowheads="1" noCrop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396" y="2852699"/>
            <a:ext cx="499232" cy="57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774665" y="4219351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smtClean="0">
                <a:latin typeface="Calibri" pitchFamily="34" charset="0"/>
              </a:rPr>
              <a:t>Sport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19" name="ZoneTexte 18"/>
          <p:cNvSpPr txBox="1">
            <a:spLocks noChangeArrowheads="1"/>
          </p:cNvSpPr>
          <p:nvPr/>
        </p:nvSpPr>
        <p:spPr bwMode="auto">
          <a:xfrm>
            <a:off x="3753771" y="4963672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smtClean="0">
                <a:latin typeface="Calibri" pitchFamily="34" charset="0"/>
              </a:rPr>
              <a:t>Sport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3774665" y="5576029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err="1" smtClean="0">
                <a:latin typeface="Calibri" pitchFamily="34" charset="0"/>
              </a:rPr>
              <a:t>Kantine</a:t>
            </a:r>
            <a:endParaRPr lang="fr-FR" sz="2000" b="1" dirty="0">
              <a:latin typeface="Calibri" pitchFamily="34" charset="0"/>
            </a:endParaRPr>
          </a:p>
        </p:txBody>
      </p:sp>
      <p:sp>
        <p:nvSpPr>
          <p:cNvPr id="21" name="ZoneTexte 20"/>
          <p:cNvSpPr txBox="1">
            <a:spLocks noChangeArrowheads="1"/>
          </p:cNvSpPr>
          <p:nvPr/>
        </p:nvSpPr>
        <p:spPr bwMode="auto">
          <a:xfrm>
            <a:off x="3725636" y="6276257"/>
            <a:ext cx="107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b="1" dirty="0" err="1" smtClean="0">
                <a:latin typeface="Calibri" pitchFamily="34" charset="0"/>
              </a:rPr>
              <a:t>Physik</a:t>
            </a:r>
            <a:endParaRPr lang="fr-FR" sz="2000" b="1" dirty="0">
              <a:latin typeface="Calibri" pitchFamily="34" charset="0"/>
            </a:endParaRPr>
          </a:p>
        </p:txBody>
      </p:sp>
      <p:pic>
        <p:nvPicPr>
          <p:cNvPr id="23" name="Picture 13" descr="C:\Users\Pierre\Documents\Enseignement de l'allemand\COLLEGE\GUTE FAHRT\DIAPORAMAS\GIFS\personnages-homme-2.gif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653" y="191052"/>
            <a:ext cx="458253" cy="493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2" descr="mati2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148" y="2154307"/>
            <a:ext cx="509756" cy="611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ZoneTexte 40"/>
          <p:cNvSpPr txBox="1">
            <a:spLocks noChangeArrowheads="1"/>
          </p:cNvSpPr>
          <p:nvPr/>
        </p:nvSpPr>
        <p:spPr bwMode="auto">
          <a:xfrm>
            <a:off x="6328182" y="4357463"/>
            <a:ext cx="551723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 </a:t>
            </a:r>
            <a:r>
              <a:rPr lang="fr-FR" sz="2800" dirty="0"/>
              <a:t>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5" grpId="0"/>
      <p:bldP spid="36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168" y="233973"/>
            <a:ext cx="10715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ZoneTexte 3"/>
          <p:cNvSpPr txBox="1">
            <a:spLocks noChangeArrowheads="1"/>
          </p:cNvSpPr>
          <p:nvPr/>
        </p:nvSpPr>
        <p:spPr bwMode="auto">
          <a:xfrm>
            <a:off x="599320" y="2102041"/>
            <a:ext cx="7128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smtClean="0"/>
              <a:t>In der </a:t>
            </a:r>
            <a:r>
              <a:rPr lang="fr-FR" sz="2800" dirty="0" err="1" smtClean="0"/>
              <a:t>ersten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 smtClean="0"/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hatte</a:t>
            </a:r>
            <a:r>
              <a:rPr lang="fr-FR" sz="2800" dirty="0"/>
              <a:t> Fabian</a:t>
            </a: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6096000" y="5049024"/>
            <a:ext cx="4056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 smtClean="0">
                <a:latin typeface="Tempus Sans ITC" panose="04020404030D07020202" pitchFamily="82" charset="0"/>
              </a:rPr>
              <a:t>Mathe</a:t>
            </a:r>
            <a:r>
              <a:rPr lang="fr-FR" sz="3200" b="1" dirty="0" smtClean="0">
                <a:latin typeface="Tempus Sans ITC" panose="04020404030D07020202" pitchFamily="82" charset="0"/>
              </a:rPr>
              <a:t>.</a:t>
            </a:r>
            <a:endParaRPr lang="fr-FR" sz="3200" b="1" dirty="0">
              <a:latin typeface="Tempus Sans ITC" panose="04020404030D07020202" pitchFamily="82" charset="0"/>
            </a:endParaRPr>
          </a:p>
        </p:txBody>
      </p:sp>
      <p:sp>
        <p:nvSpPr>
          <p:cNvPr id="24581" name="ZoneTexte 5"/>
          <p:cNvSpPr txBox="1">
            <a:spLocks noChangeArrowheads="1"/>
          </p:cNvSpPr>
          <p:nvPr/>
        </p:nvSpPr>
        <p:spPr bwMode="auto">
          <a:xfrm>
            <a:off x="617509" y="1465477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/>
              <a:t>Ihr</a:t>
            </a:r>
            <a:r>
              <a:rPr lang="fr-FR" sz="2800" dirty="0" smtClean="0"/>
              <a:t> </a:t>
            </a:r>
            <a:r>
              <a:rPr lang="fr-FR" sz="2800" dirty="0" err="1" smtClean="0"/>
              <a:t>Sohn</a:t>
            </a:r>
            <a:r>
              <a:rPr lang="fr-FR" sz="2800" dirty="0" smtClean="0"/>
              <a:t> Fabian</a:t>
            </a:r>
            <a:endParaRPr lang="fr-FR" sz="2800" dirty="0"/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8760887" y="5280471"/>
            <a:ext cx="3109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 smtClean="0">
                <a:latin typeface="Tempus Sans ITC" panose="04020404030D07020202" pitchFamily="82" charset="0"/>
              </a:rPr>
              <a:t>Matheunterricht</a:t>
            </a:r>
            <a:r>
              <a:rPr lang="fr-FR" sz="3200" b="1" dirty="0" smtClean="0">
                <a:latin typeface="Tempus Sans ITC" panose="04020404030D07020202" pitchFamily="82" charset="0"/>
              </a:rPr>
              <a:t>.</a:t>
            </a:r>
            <a:endParaRPr lang="fr-FR" sz="3200" b="1" dirty="0">
              <a:latin typeface="Tempus Sans ITC" panose="04020404030D07020202" pitchFamily="82" charset="0"/>
            </a:endParaRPr>
          </a:p>
        </p:txBody>
      </p:sp>
      <p:sp>
        <p:nvSpPr>
          <p:cNvPr id="24583" name="ZoneTexte 7"/>
          <p:cNvSpPr txBox="1">
            <a:spLocks noChangeArrowheads="1"/>
          </p:cNvSpPr>
          <p:nvPr/>
        </p:nvSpPr>
        <p:spPr bwMode="auto">
          <a:xfrm>
            <a:off x="617509" y="824921"/>
            <a:ext cx="2714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/>
              <a:t>Frau Werner </a:t>
            </a:r>
            <a:r>
              <a:rPr lang="fr-FR" sz="2800" dirty="0" err="1"/>
              <a:t>ist</a:t>
            </a:r>
            <a:endParaRPr lang="fr-FR" sz="2800" dirty="0"/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9891747" y="6053729"/>
            <a:ext cx="16072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>
                <a:latin typeface="Tempus Sans ITC" panose="04020404030D07020202" pitchFamily="82" charset="0"/>
              </a:rPr>
              <a:t>nervös</a:t>
            </a:r>
            <a:r>
              <a:rPr lang="fr-FR" sz="3200" b="1" dirty="0">
                <a:latin typeface="Tempus Sans ITC" panose="04020404030D07020202" pitchFamily="82" charset="0"/>
              </a:rPr>
              <a:t>.</a:t>
            </a:r>
          </a:p>
        </p:txBody>
      </p:sp>
      <p:sp>
        <p:nvSpPr>
          <p:cNvPr id="24585" name="ZoneTexte 9"/>
          <p:cNvSpPr txBox="1">
            <a:spLocks noChangeArrowheads="1"/>
          </p:cNvSpPr>
          <p:nvPr/>
        </p:nvSpPr>
        <p:spPr bwMode="auto">
          <a:xfrm>
            <a:off x="617509" y="2795093"/>
            <a:ext cx="3890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smtClean="0"/>
              <a:t>Er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endParaRPr lang="fr-FR" sz="2800" dirty="0"/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>
            <a:off x="6045818" y="6071388"/>
            <a:ext cx="33674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 smtClean="0">
                <a:latin typeface="Tempus Sans ITC" panose="04020404030D07020202" pitchFamily="82" charset="0"/>
              </a:rPr>
              <a:t>Physikunterricht</a:t>
            </a:r>
            <a:r>
              <a:rPr lang="fr-FR" sz="3200" b="1" dirty="0">
                <a:latin typeface="Tempus Sans ITC" panose="04020404030D07020202" pitchFamily="82" charset="0"/>
              </a:rPr>
              <a:t>!</a:t>
            </a:r>
          </a:p>
        </p:txBody>
      </p:sp>
      <p:sp>
        <p:nvSpPr>
          <p:cNvPr id="24587" name="ZoneTexte 11"/>
          <p:cNvSpPr txBox="1">
            <a:spLocks noChangeArrowheads="1"/>
          </p:cNvSpPr>
          <p:nvPr/>
        </p:nvSpPr>
        <p:spPr bwMode="auto">
          <a:xfrm>
            <a:off x="599320" y="3458880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dirty="0" smtClean="0"/>
              <a:t>In der </a:t>
            </a:r>
            <a:r>
              <a:rPr lang="fr-FR" sz="2800" dirty="0" err="1" smtClean="0"/>
              <a:t>achten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 smtClean="0"/>
              <a:t> </a:t>
            </a:r>
            <a:r>
              <a:rPr lang="fr-F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hatte</a:t>
            </a:r>
            <a:r>
              <a:rPr lang="fr-FR" sz="2800" dirty="0"/>
              <a:t> er</a:t>
            </a: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468824" y="5721843"/>
            <a:ext cx="17045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 smtClean="0">
                <a:latin typeface="Tempus Sans ITC" panose="04020404030D07020202" pitchFamily="82" charset="0"/>
              </a:rPr>
              <a:t>Physik</a:t>
            </a:r>
            <a:r>
              <a:rPr lang="fr-FR" sz="3200" b="1" dirty="0" smtClean="0">
                <a:latin typeface="Tempus Sans ITC" panose="04020404030D07020202" pitchFamily="82" charset="0"/>
              </a:rPr>
              <a:t>.</a:t>
            </a:r>
            <a:endParaRPr lang="fr-FR" sz="3200" b="1" dirty="0">
              <a:latin typeface="Tempus Sans ITC" panose="04020404030D07020202" pitchFamily="82" charset="0"/>
            </a:endParaRPr>
          </a:p>
        </p:txBody>
      </p:sp>
      <p:sp>
        <p:nvSpPr>
          <p:cNvPr id="24589" name="ZoneTexte 13"/>
          <p:cNvSpPr txBox="1">
            <a:spLocks noChangeArrowheads="1"/>
          </p:cNvSpPr>
          <p:nvPr/>
        </p:nvSpPr>
        <p:spPr bwMode="auto">
          <a:xfrm>
            <a:off x="623392" y="4103691"/>
            <a:ext cx="49291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sz="2800" dirty="0" smtClean="0"/>
              <a:t>Aber er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</a:t>
            </a:r>
            <a:r>
              <a:rPr lang="fr-FR" sz="2800" dirty="0"/>
              <a:t> </a:t>
            </a:r>
            <a:r>
              <a:rPr lang="fr-FR" sz="2800" dirty="0" err="1" smtClean="0"/>
              <a:t>nicht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endParaRPr lang="fr-FR" sz="2800" dirty="0"/>
          </a:p>
        </p:txBody>
      </p:sp>
      <p:sp>
        <p:nvSpPr>
          <p:cNvPr id="15" name="ZoneTexte 14"/>
          <p:cNvSpPr txBox="1">
            <a:spLocks noChangeArrowheads="1"/>
          </p:cNvSpPr>
          <p:nvPr/>
        </p:nvSpPr>
        <p:spPr bwMode="auto">
          <a:xfrm>
            <a:off x="820116" y="5040580"/>
            <a:ext cx="39797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3200" b="1" dirty="0" err="1">
                <a:latin typeface="Tempus Sans ITC" panose="04020404030D07020202" pitchFamily="82" charset="0"/>
              </a:rPr>
              <a:t>i</a:t>
            </a:r>
            <a:r>
              <a:rPr lang="fr-FR" sz="3200" b="1" dirty="0" err="1" smtClean="0">
                <a:latin typeface="Tempus Sans ITC" panose="04020404030D07020202" pitchFamily="82" charset="0"/>
              </a:rPr>
              <a:t>st</a:t>
            </a:r>
            <a:r>
              <a:rPr lang="fr-FR" sz="3200" b="1" dirty="0" smtClean="0">
                <a:latin typeface="Tempus Sans ITC" panose="04020404030D07020202" pitchFamily="82" charset="0"/>
              </a:rPr>
              <a:t> </a:t>
            </a:r>
            <a:r>
              <a:rPr lang="fr-FR" sz="3200" b="1" dirty="0" err="1" smtClean="0">
                <a:latin typeface="Tempus Sans ITC" panose="04020404030D07020202" pitchFamily="82" charset="0"/>
              </a:rPr>
              <a:t>nicht</a:t>
            </a:r>
            <a:r>
              <a:rPr lang="fr-FR" sz="3200" b="1" dirty="0" smtClean="0">
                <a:latin typeface="Tempus Sans ITC" panose="04020404030D07020202" pitchFamily="82" charset="0"/>
              </a:rPr>
              <a:t> </a:t>
            </a:r>
            <a:r>
              <a:rPr lang="fr-FR" sz="3200" b="1" dirty="0" err="1" smtClean="0">
                <a:latin typeface="Tempus Sans ITC" panose="04020404030D07020202" pitchFamily="82" charset="0"/>
              </a:rPr>
              <a:t>zu</a:t>
            </a:r>
            <a:r>
              <a:rPr lang="fr-FR" sz="3200" b="1" dirty="0" smtClean="0">
                <a:latin typeface="Tempus Sans ITC" panose="04020404030D07020202" pitchFamily="82" charset="0"/>
              </a:rPr>
              <a:t> </a:t>
            </a:r>
            <a:r>
              <a:rPr lang="fr-FR" sz="3200" b="1" dirty="0" err="1" smtClean="0">
                <a:latin typeface="Tempus Sans ITC" panose="04020404030D07020202" pitchFamily="82" charset="0"/>
              </a:rPr>
              <a:t>Hause</a:t>
            </a:r>
            <a:r>
              <a:rPr lang="fr-FR" sz="3200" b="1" dirty="0" smtClean="0">
                <a:latin typeface="Tempus Sans ITC" panose="04020404030D07020202" pitchFamily="82" charset="0"/>
              </a:rPr>
              <a:t>.</a:t>
            </a:r>
            <a:endParaRPr lang="fr-FR" sz="3200" b="1" dirty="0">
              <a:latin typeface="Tempus Sans ITC" panose="04020404030D07020202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flipV="1">
            <a:off x="0" y="4869160"/>
            <a:ext cx="12192000" cy="371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7509" y="-12065"/>
            <a:ext cx="8715404" cy="14773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fr-FR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Hast du </a:t>
            </a:r>
            <a:r>
              <a:rPr lang="fr-FR" sz="36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fabian</a:t>
            </a:r>
            <a:r>
              <a:rPr lang="fr-FR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fr-FR" sz="36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gesehen</a:t>
            </a:r>
            <a:r>
              <a:rPr lang="fr-FR" sz="36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</a:p>
          <a:p>
            <a:pPr algn="ctr"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4593" name="Picture 17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0894" y="190816"/>
            <a:ext cx="1071562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5"/>
          <p:cNvSpPr txBox="1">
            <a:spLocks noChangeArrowheads="1"/>
          </p:cNvSpPr>
          <p:nvPr/>
        </p:nvSpPr>
        <p:spPr bwMode="auto">
          <a:xfrm>
            <a:off x="3263615" y="835295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/>
              <a:t>n</a:t>
            </a:r>
            <a:r>
              <a:rPr lang="fr-FR" sz="2800" dirty="0" err="1" smtClean="0"/>
              <a:t>ervös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0" name="ZoneTexte 5"/>
          <p:cNvSpPr txBox="1">
            <a:spLocks noChangeArrowheads="1"/>
          </p:cNvSpPr>
          <p:nvPr/>
        </p:nvSpPr>
        <p:spPr bwMode="auto">
          <a:xfrm>
            <a:off x="3332134" y="1462140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/>
              <a:t>i</a:t>
            </a:r>
            <a:r>
              <a:rPr lang="fr-FR" sz="2800" dirty="0" err="1" smtClean="0"/>
              <a:t>st</a:t>
            </a:r>
            <a:r>
              <a:rPr lang="fr-FR" sz="2800" dirty="0" smtClean="0"/>
              <a:t> </a:t>
            </a:r>
            <a:r>
              <a:rPr lang="fr-FR" sz="2800" dirty="0" err="1" smtClean="0"/>
              <a:t>nicht</a:t>
            </a:r>
            <a:r>
              <a:rPr lang="fr-FR" sz="2800" dirty="0" smtClean="0"/>
              <a:t> </a:t>
            </a:r>
            <a:r>
              <a:rPr lang="fr-FR" sz="2800" dirty="0" err="1" smtClean="0"/>
              <a:t>zu</a:t>
            </a:r>
            <a:r>
              <a:rPr lang="fr-FR" sz="2800" dirty="0" smtClean="0"/>
              <a:t> </a:t>
            </a:r>
            <a:r>
              <a:rPr lang="fr-FR" sz="2800" dirty="0" err="1" smtClean="0"/>
              <a:t>Hause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1" name="ZoneTexte 5"/>
          <p:cNvSpPr txBox="1">
            <a:spLocks noChangeArrowheads="1"/>
          </p:cNvSpPr>
          <p:nvPr/>
        </p:nvSpPr>
        <p:spPr bwMode="auto">
          <a:xfrm>
            <a:off x="6137459" y="2102041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/>
              <a:t>Mathe</a:t>
            </a:r>
            <a:r>
              <a:rPr lang="fr-FR" sz="2800" dirty="0"/>
              <a:t>.</a:t>
            </a:r>
          </a:p>
        </p:txBody>
      </p:sp>
      <p:sp>
        <p:nvSpPr>
          <p:cNvPr id="22" name="ZoneTexte 5"/>
          <p:cNvSpPr txBox="1">
            <a:spLocks noChangeArrowheads="1"/>
          </p:cNvSpPr>
          <p:nvPr/>
        </p:nvSpPr>
        <p:spPr bwMode="auto">
          <a:xfrm>
            <a:off x="2363545" y="2804160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/>
              <a:t>Matheunterricht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3" name="ZoneTexte 5"/>
          <p:cNvSpPr txBox="1">
            <a:spLocks noChangeArrowheads="1"/>
          </p:cNvSpPr>
          <p:nvPr/>
        </p:nvSpPr>
        <p:spPr bwMode="auto">
          <a:xfrm>
            <a:off x="5345853" y="3458880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/>
              <a:t>Physik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24" name="ZoneTexte 5"/>
          <p:cNvSpPr txBox="1">
            <a:spLocks noChangeArrowheads="1"/>
          </p:cNvSpPr>
          <p:nvPr/>
        </p:nvSpPr>
        <p:spPr bwMode="auto">
          <a:xfrm>
            <a:off x="3950662" y="4118043"/>
            <a:ext cx="3174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/>
              <a:t>Physikunterricht</a:t>
            </a:r>
            <a:r>
              <a:rPr lang="fr-FR" sz="2800" dirty="0"/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3503712" y="1806544"/>
            <a:ext cx="1917345" cy="31579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504" y="3572"/>
            <a:ext cx="1358454" cy="135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951984" y="4437112"/>
            <a:ext cx="38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Beschreibe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Fabian!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969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1344" y="2492897"/>
            <a:ext cx="11809312" cy="295465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UND DU? WAS </a:t>
            </a:r>
            <a:r>
              <a:rPr lang="fr-FR" sz="4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HATTEST</a:t>
            </a: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DU AM FREITAG, DEM 23. FEBRUAR 2018?</a:t>
            </a:r>
          </a:p>
          <a:p>
            <a:pPr algn="ctr">
              <a:defRPr/>
            </a:pP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(DAS </a:t>
            </a:r>
            <a:r>
              <a:rPr lang="fr-FR" sz="4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WAR</a:t>
            </a: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VOR DEN </a:t>
            </a:r>
            <a:r>
              <a:rPr lang="fr-FR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winterFERIEN</a:t>
            </a: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!)</a:t>
            </a:r>
            <a:endParaRPr lang="fr-FR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17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928" y="260648"/>
            <a:ext cx="1656184" cy="165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6"/>
          <p:cNvSpPr txBox="1">
            <a:spLocks noChangeArrowheads="1"/>
          </p:cNvSpPr>
          <p:nvPr/>
        </p:nvSpPr>
        <p:spPr bwMode="auto">
          <a:xfrm>
            <a:off x="1704020" y="5301208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 smtClean="0"/>
              <a:t>erst</a:t>
            </a:r>
            <a:r>
              <a:rPr lang="fr-FR" sz="2800" dirty="0" err="1" smtClean="0"/>
              <a:t>en</a:t>
            </a:r>
            <a:r>
              <a:rPr lang="fr-FR" sz="2800" dirty="0" smtClean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</a:t>
            </a:r>
            <a:r>
              <a:rPr lang="fr-FR" sz="2800" dirty="0" err="1" smtClean="0"/>
              <a:t>ich</a:t>
            </a:r>
            <a:r>
              <a:rPr lang="fr-FR" sz="2800" dirty="0" smtClean="0"/>
              <a:t> …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43028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17" y="1650691"/>
            <a:ext cx="1423619" cy="142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ZoneTexte 2"/>
          <p:cNvSpPr txBox="1">
            <a:spLocks noChangeArrowheads="1"/>
          </p:cNvSpPr>
          <p:nvPr/>
        </p:nvSpPr>
        <p:spPr bwMode="auto">
          <a:xfrm>
            <a:off x="4730415" y="4204826"/>
            <a:ext cx="2714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000" i="1" dirty="0" smtClean="0"/>
              <a:t>(</a:t>
            </a:r>
            <a:r>
              <a:rPr lang="fr-FR" sz="2000" i="1" dirty="0" err="1" smtClean="0"/>
              <a:t>Arbeitsblatt</a:t>
            </a:r>
            <a:r>
              <a:rPr lang="fr-FR" sz="2000" i="1" dirty="0" smtClean="0"/>
              <a:t>)</a:t>
            </a:r>
            <a:endParaRPr lang="fr-FR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3015879" y="3268722"/>
            <a:ext cx="6143700" cy="160043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GRAMMATIK</a:t>
            </a:r>
            <a:endParaRPr lang="fr-FR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599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099" y="95719"/>
            <a:ext cx="121443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23268" y="144466"/>
            <a:ext cx="3357563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</a:t>
            </a: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grammatical :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23265" y="684213"/>
            <a:ext cx="75244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 raconter un fait passé </a:t>
            </a:r>
            <a:r>
              <a:rPr lang="fr-F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fr-F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3" name="ZoneTexte 4"/>
          <p:cNvSpPr txBox="1">
            <a:spLocks noChangeArrowheads="1"/>
          </p:cNvSpPr>
          <p:nvPr/>
        </p:nvSpPr>
        <p:spPr bwMode="auto">
          <a:xfrm>
            <a:off x="623268" y="1403353"/>
            <a:ext cx="2428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/>
              <a:t>On utilise un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11624" y="1403353"/>
            <a:ext cx="3929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prétérit                       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4042743" y="1403353"/>
            <a:ext cx="35718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(= imparfait)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861665" y="2627316"/>
            <a:ext cx="2786063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haben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 err="1"/>
              <a:t>ich</a:t>
            </a:r>
            <a:r>
              <a:rPr lang="fr-FR" sz="2800" dirty="0"/>
              <a:t> 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du 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er/</a:t>
            </a:r>
            <a:r>
              <a:rPr lang="fr-FR" sz="2800" dirty="0" err="1"/>
              <a:t>sie</a:t>
            </a:r>
            <a:r>
              <a:rPr lang="fr-FR" sz="2800" dirty="0">
                <a:solidFill>
                  <a:srgbClr val="00B050"/>
                </a:solidFill>
              </a:rPr>
              <a:t>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wir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ihr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sie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hatte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97970" y="2627316"/>
            <a:ext cx="2786062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sein</a:t>
            </a: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 err="1"/>
              <a:t>ich</a:t>
            </a:r>
            <a:r>
              <a:rPr lang="fr-FR" sz="2800" dirty="0"/>
              <a:t> 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du 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er/</a:t>
            </a:r>
            <a:r>
              <a:rPr lang="fr-FR" sz="2800" dirty="0" err="1"/>
              <a:t>sie</a:t>
            </a:r>
            <a:r>
              <a:rPr lang="fr-FR" sz="2800" dirty="0">
                <a:solidFill>
                  <a:srgbClr val="00B050"/>
                </a:solidFill>
              </a:rPr>
              <a:t>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wir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ihr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sie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war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312024" y="2627316"/>
            <a:ext cx="2786062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wollen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 err="1"/>
              <a:t>ich</a:t>
            </a:r>
            <a:r>
              <a:rPr lang="fr-FR" sz="2800" dirty="0"/>
              <a:t> 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du 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er/</a:t>
            </a:r>
            <a:r>
              <a:rPr lang="fr-FR" sz="2800" dirty="0" err="1"/>
              <a:t>sie</a:t>
            </a:r>
            <a:r>
              <a:rPr lang="fr-FR" sz="2800" dirty="0">
                <a:solidFill>
                  <a:srgbClr val="00B050"/>
                </a:solidFill>
              </a:rPr>
              <a:t>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wir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ihr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sie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wollte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286601" y="2627316"/>
            <a:ext cx="2786063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können</a:t>
            </a:r>
          </a:p>
          <a:p>
            <a:pPr>
              <a:defRPr/>
            </a:pPr>
            <a:endParaRPr lang="fr-FR" sz="2800" dirty="0"/>
          </a:p>
          <a:p>
            <a:pPr>
              <a:defRPr/>
            </a:pPr>
            <a:r>
              <a:rPr lang="fr-FR" sz="2800" dirty="0" err="1"/>
              <a:t>ich</a:t>
            </a:r>
            <a:r>
              <a:rPr lang="fr-FR" sz="2800" dirty="0"/>
              <a:t> 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du 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/>
              <a:t>er/</a:t>
            </a:r>
            <a:r>
              <a:rPr lang="fr-FR" sz="2800" dirty="0" err="1"/>
              <a:t>sie</a:t>
            </a:r>
            <a:r>
              <a:rPr lang="fr-FR" sz="2800" dirty="0">
                <a:solidFill>
                  <a:srgbClr val="00B050"/>
                </a:solidFill>
              </a:rPr>
              <a:t>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wir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ihr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fr-FR" sz="2800" dirty="0" err="1"/>
              <a:t>sie</a:t>
            </a:r>
            <a:r>
              <a:rPr lang="fr-FR" sz="2800" dirty="0"/>
              <a:t>	</a:t>
            </a:r>
            <a:r>
              <a:rPr lang="fr-FR" sz="2800" dirty="0" err="1">
                <a:solidFill>
                  <a:srgbClr val="00B050"/>
                </a:solidFill>
              </a:rPr>
              <a:t>konnte</a:t>
            </a:r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90450" y="3492500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109270" y="3492500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112249" y="3492500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266211" y="3492500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266211" y="4356103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112249" y="4356103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109270" y="4319591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590450" y="4356103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Ø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590450" y="4751391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590450" y="5616575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112249" y="4751391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1266211" y="4751391"/>
            <a:ext cx="500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112249" y="5616575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1266211" y="5616575"/>
            <a:ext cx="5000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109270" y="475139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109270" y="5616575"/>
            <a:ext cx="571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590450" y="5184775"/>
            <a:ext cx="571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109270" y="5184775"/>
            <a:ext cx="571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8112249" y="5184775"/>
            <a:ext cx="571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1266211" y="5184775"/>
            <a:ext cx="57150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590450" y="388779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109270" y="388779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8112249" y="388779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1266211" y="3887791"/>
            <a:ext cx="571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 nodeType="clickPar">
                      <p:stCondLst>
                        <p:cond delay="indefinite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253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55915" r="61533"/>
          <a:stretch/>
        </p:blipFill>
        <p:spPr>
          <a:xfrm>
            <a:off x="2814715" y="2092260"/>
            <a:ext cx="1863824" cy="1706528"/>
          </a:xfrm>
          <a:prstGeom prst="rect">
            <a:avLst/>
          </a:prstGeom>
        </p:spPr>
      </p:pic>
      <p:sp>
        <p:nvSpPr>
          <p:cNvPr id="14" name="ZoneTexte 40"/>
          <p:cNvSpPr txBox="1">
            <a:spLocks noChangeArrowheads="1"/>
          </p:cNvSpPr>
          <p:nvPr/>
        </p:nvSpPr>
        <p:spPr bwMode="auto">
          <a:xfrm>
            <a:off x="479376" y="4109756"/>
            <a:ext cx="97733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 an.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nervös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Adrian. Aber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0" t="55915" r="9154"/>
          <a:stretch/>
        </p:blipFill>
        <p:spPr>
          <a:xfrm>
            <a:off x="4871863" y="2092260"/>
            <a:ext cx="2304256" cy="1706528"/>
          </a:xfrm>
          <a:prstGeom prst="rect">
            <a:avLst/>
          </a:prstGeom>
        </p:spPr>
      </p:pic>
      <p:pic>
        <p:nvPicPr>
          <p:cNvPr id="7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20" y="116632"/>
            <a:ext cx="1450678" cy="14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17135" y="116632"/>
            <a:ext cx="2304256" cy="2957112"/>
          </a:xfrm>
          <a:prstGeom prst="wedgeEllipseCallout">
            <a:avLst>
              <a:gd name="adj1" fmla="val 69004"/>
              <a:gd name="adj2" fmla="val 3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777287" y="512494"/>
            <a:ext cx="1323528" cy="217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ulle ronde 9"/>
          <p:cNvSpPr/>
          <p:nvPr/>
        </p:nvSpPr>
        <p:spPr>
          <a:xfrm flipH="1">
            <a:off x="4881736" y="281616"/>
            <a:ext cx="1991444" cy="1285694"/>
          </a:xfrm>
          <a:prstGeom prst="wedgeEllipseCallout">
            <a:avLst>
              <a:gd name="adj1" fmla="val -7523"/>
              <a:gd name="adj2" fmla="val 9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????</a:t>
            </a:r>
            <a:endParaRPr lang="fr-FR" sz="4400" b="1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403812" y="2220480"/>
            <a:ext cx="864096" cy="1627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17134" y="3975730"/>
            <a:ext cx="10027337" cy="243183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997180" y="2020425"/>
            <a:ext cx="38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viel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es?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00815" y="1182589"/>
            <a:ext cx="34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fr-FR" sz="44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50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55915" r="61533"/>
          <a:stretch/>
        </p:blipFill>
        <p:spPr>
          <a:xfrm>
            <a:off x="2814715" y="2092260"/>
            <a:ext cx="1863824" cy="170652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0" t="55915" r="9154"/>
          <a:stretch/>
        </p:blipFill>
        <p:spPr>
          <a:xfrm>
            <a:off x="4871863" y="2092260"/>
            <a:ext cx="2304256" cy="1706528"/>
          </a:xfrm>
          <a:prstGeom prst="rect">
            <a:avLst/>
          </a:prstGeom>
        </p:spPr>
      </p:pic>
      <p:pic>
        <p:nvPicPr>
          <p:cNvPr id="7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20" y="116632"/>
            <a:ext cx="1450678" cy="14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17135" y="116632"/>
            <a:ext cx="2304256" cy="2957112"/>
          </a:xfrm>
          <a:prstGeom prst="wedgeEllipseCallout">
            <a:avLst>
              <a:gd name="adj1" fmla="val 69004"/>
              <a:gd name="adj2" fmla="val 3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777287" y="512494"/>
            <a:ext cx="1323528" cy="217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ulle ronde 9"/>
          <p:cNvSpPr/>
          <p:nvPr/>
        </p:nvSpPr>
        <p:spPr>
          <a:xfrm flipH="1">
            <a:off x="4881736" y="281616"/>
            <a:ext cx="1991444" cy="1285694"/>
          </a:xfrm>
          <a:prstGeom prst="wedgeEllipseCallout">
            <a:avLst>
              <a:gd name="adj1" fmla="val -7523"/>
              <a:gd name="adj2" fmla="val 9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????</a:t>
            </a:r>
            <a:endParaRPr lang="fr-FR" sz="4400" b="1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403812" y="2220480"/>
            <a:ext cx="864096" cy="1627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997180" y="2020425"/>
            <a:ext cx="4194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Frau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Werner?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40"/>
          <p:cNvSpPr txBox="1">
            <a:spLocks noChangeArrowheads="1"/>
          </p:cNvSpPr>
          <p:nvPr/>
        </p:nvSpPr>
        <p:spPr bwMode="auto">
          <a:xfrm>
            <a:off x="479376" y="4109756"/>
            <a:ext cx="97733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 an.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nervös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Adrian. Aber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317134" y="3975730"/>
            <a:ext cx="10027337" cy="243183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00815" y="1182589"/>
            <a:ext cx="34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fr-FR" sz="44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158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55915" r="61533"/>
          <a:stretch/>
        </p:blipFill>
        <p:spPr>
          <a:xfrm>
            <a:off x="2814715" y="2092260"/>
            <a:ext cx="1863824" cy="170652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0" t="55915" r="9154"/>
          <a:stretch/>
        </p:blipFill>
        <p:spPr>
          <a:xfrm>
            <a:off x="4871863" y="2092260"/>
            <a:ext cx="2304256" cy="1706528"/>
          </a:xfrm>
          <a:prstGeom prst="rect">
            <a:avLst/>
          </a:prstGeom>
        </p:spPr>
      </p:pic>
      <p:pic>
        <p:nvPicPr>
          <p:cNvPr id="7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20" y="116632"/>
            <a:ext cx="1450678" cy="14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17135" y="116632"/>
            <a:ext cx="2304256" cy="2957112"/>
          </a:xfrm>
          <a:prstGeom prst="wedgeEllipseCallout">
            <a:avLst>
              <a:gd name="adj1" fmla="val 69004"/>
              <a:gd name="adj2" fmla="val 3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777287" y="512494"/>
            <a:ext cx="1323528" cy="217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ulle ronde 9"/>
          <p:cNvSpPr/>
          <p:nvPr/>
        </p:nvSpPr>
        <p:spPr>
          <a:xfrm flipH="1">
            <a:off x="4881736" y="281616"/>
            <a:ext cx="1991444" cy="1285694"/>
          </a:xfrm>
          <a:prstGeom prst="wedgeEllipseCallout">
            <a:avLst>
              <a:gd name="adj1" fmla="val -7523"/>
              <a:gd name="adj2" fmla="val 9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????</a:t>
            </a:r>
            <a:endParaRPr lang="fr-FR" sz="4400" b="1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403812" y="2220480"/>
            <a:ext cx="864096" cy="1627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997180" y="2020425"/>
            <a:ext cx="3859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Adrian?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40"/>
          <p:cNvSpPr txBox="1">
            <a:spLocks noChangeArrowheads="1"/>
          </p:cNvSpPr>
          <p:nvPr/>
        </p:nvSpPr>
        <p:spPr bwMode="auto">
          <a:xfrm>
            <a:off x="479376" y="4109756"/>
            <a:ext cx="97733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 an.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nervös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Adrian. Aber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317134" y="3975730"/>
            <a:ext cx="10027337" cy="243183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00815" y="1182589"/>
            <a:ext cx="34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fr-FR" sz="44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96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55915" r="61533"/>
          <a:stretch/>
        </p:blipFill>
        <p:spPr>
          <a:xfrm>
            <a:off x="2814715" y="2092260"/>
            <a:ext cx="1863824" cy="170652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0" t="55915" r="9154"/>
          <a:stretch/>
        </p:blipFill>
        <p:spPr>
          <a:xfrm>
            <a:off x="4871863" y="2092260"/>
            <a:ext cx="2304256" cy="1706528"/>
          </a:xfrm>
          <a:prstGeom prst="rect">
            <a:avLst/>
          </a:prstGeom>
        </p:spPr>
      </p:pic>
      <p:pic>
        <p:nvPicPr>
          <p:cNvPr id="7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20" y="116632"/>
            <a:ext cx="1450678" cy="14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17135" y="116632"/>
            <a:ext cx="2304256" cy="2957112"/>
          </a:xfrm>
          <a:prstGeom prst="wedgeEllipseCallout">
            <a:avLst>
              <a:gd name="adj1" fmla="val 69004"/>
              <a:gd name="adj2" fmla="val 3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777287" y="512494"/>
            <a:ext cx="1323528" cy="217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ulle ronde 9"/>
          <p:cNvSpPr/>
          <p:nvPr/>
        </p:nvSpPr>
        <p:spPr>
          <a:xfrm flipH="1">
            <a:off x="4881736" y="281616"/>
            <a:ext cx="1991444" cy="1285694"/>
          </a:xfrm>
          <a:prstGeom prst="wedgeEllipseCallout">
            <a:avLst>
              <a:gd name="adj1" fmla="val -7523"/>
              <a:gd name="adj2" fmla="val 9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????</a:t>
            </a:r>
            <a:endParaRPr lang="fr-FR" sz="4400" b="1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403812" y="2220480"/>
            <a:ext cx="864096" cy="1627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997180" y="2020425"/>
            <a:ext cx="4087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Frau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Werner?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40"/>
          <p:cNvSpPr txBox="1">
            <a:spLocks noChangeArrowheads="1"/>
          </p:cNvSpPr>
          <p:nvPr/>
        </p:nvSpPr>
        <p:spPr bwMode="auto">
          <a:xfrm>
            <a:off x="479376" y="4109756"/>
            <a:ext cx="97733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 an.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nervös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Adrian. Aber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317134" y="3975730"/>
            <a:ext cx="10027337" cy="243183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100815" y="1182589"/>
            <a:ext cx="34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fr-FR" sz="44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2361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55915" r="61533"/>
          <a:stretch/>
        </p:blipFill>
        <p:spPr>
          <a:xfrm>
            <a:off x="2814715" y="2092260"/>
            <a:ext cx="1863824" cy="1706528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0" t="55915" r="9154"/>
          <a:stretch/>
        </p:blipFill>
        <p:spPr>
          <a:xfrm>
            <a:off x="4871863" y="2092260"/>
            <a:ext cx="2304256" cy="1706528"/>
          </a:xfrm>
          <a:prstGeom prst="rect">
            <a:avLst/>
          </a:prstGeom>
        </p:spPr>
      </p:pic>
      <p:pic>
        <p:nvPicPr>
          <p:cNvPr id="7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720" y="116632"/>
            <a:ext cx="1450678" cy="145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ulle ronde 2"/>
          <p:cNvSpPr/>
          <p:nvPr/>
        </p:nvSpPr>
        <p:spPr>
          <a:xfrm>
            <a:off x="317135" y="116632"/>
            <a:ext cx="2304256" cy="2957112"/>
          </a:xfrm>
          <a:prstGeom prst="wedgeEllipseCallout">
            <a:avLst>
              <a:gd name="adj1" fmla="val 69004"/>
              <a:gd name="adj2" fmla="val 337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777287" y="512494"/>
            <a:ext cx="1323528" cy="217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ulle ronde 9"/>
          <p:cNvSpPr/>
          <p:nvPr/>
        </p:nvSpPr>
        <p:spPr>
          <a:xfrm flipH="1">
            <a:off x="4881736" y="281616"/>
            <a:ext cx="1991444" cy="1285694"/>
          </a:xfrm>
          <a:prstGeom prst="wedgeEllipseCallout">
            <a:avLst>
              <a:gd name="adj1" fmla="val -7523"/>
              <a:gd name="adj2" fmla="val 95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/>
              <a:t>????</a:t>
            </a:r>
            <a:endParaRPr lang="fr-FR" sz="4400" b="1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4403812" y="2220480"/>
            <a:ext cx="864096" cy="1627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997180" y="2020425"/>
            <a:ext cx="38594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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Warum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40"/>
          <p:cNvSpPr txBox="1">
            <a:spLocks noChangeArrowheads="1"/>
          </p:cNvSpPr>
          <p:nvPr/>
        </p:nvSpPr>
        <p:spPr bwMode="auto">
          <a:xfrm>
            <a:off x="479376" y="4109756"/>
            <a:ext cx="977339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16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30.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 an.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Sohn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Hause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Frau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Werner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nervös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Fabian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Adrian. Aber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denn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fr-FR" sz="3200" dirty="0"/>
          </a:p>
        </p:txBody>
      </p:sp>
      <p:sp>
        <p:nvSpPr>
          <p:cNvPr id="16" name="Rectangle 15"/>
          <p:cNvSpPr/>
          <p:nvPr/>
        </p:nvSpPr>
        <p:spPr>
          <a:xfrm>
            <a:off x="317134" y="3975730"/>
            <a:ext cx="10027337" cy="243183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100815" y="1182589"/>
            <a:ext cx="341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chemeClr val="bg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fr-FR" sz="4400" b="1" dirty="0">
              <a:solidFill>
                <a:schemeClr val="bg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27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513" y="1700808"/>
            <a:ext cx="1176501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HIER IST </a:t>
            </a:r>
            <a:r>
              <a:rPr lang="fr-FR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FABIANs</a:t>
            </a: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STUNDENPLAN</a:t>
            </a:r>
            <a:endParaRPr lang="fr-FR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Picture 2" descr="C:\Users\Pierre\Documents\Mes numérisations\2010-10 (oct.)\Numériser000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99" t="13017" r="29499" b="34910"/>
          <a:stretch/>
        </p:blipFill>
        <p:spPr bwMode="auto">
          <a:xfrm>
            <a:off x="5447928" y="2996952"/>
            <a:ext cx="1768186" cy="2912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009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580714"/>
              </p:ext>
            </p:extLst>
          </p:nvPr>
        </p:nvGraphicFramePr>
        <p:xfrm>
          <a:off x="3381378" y="1785941"/>
          <a:ext cx="6572277" cy="257175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85931"/>
                <a:gridCol w="1643074"/>
                <a:gridCol w="3143272"/>
              </a:tblGrid>
              <a:tr h="928688">
                <a:tc gridSpan="3"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1.</a:t>
                      </a:r>
                      <a:r>
                        <a:rPr lang="fr-FR" sz="2800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STUNDE</a:t>
                      </a:r>
                      <a:endParaRPr lang="fr-FR" sz="28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643063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1. </a:t>
                      </a:r>
                      <a:r>
                        <a:rPr lang="fr-FR" sz="2800" dirty="0" err="1" smtClean="0">
                          <a:latin typeface="Calibri" pitchFamily="34" charset="0"/>
                        </a:rPr>
                        <a:t>Stunde</a:t>
                      </a:r>
                      <a:endParaRPr lang="fr-FR" sz="2800" dirty="0">
                        <a:solidFill>
                          <a:srgbClr val="C0000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 pitchFamily="34" charset="0"/>
                        </a:rPr>
                        <a:t>(7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45</a:t>
                      </a:r>
                      <a:r>
                        <a:rPr lang="fr-FR" sz="2800" dirty="0" smtClean="0">
                          <a:latin typeface="Calibri" pitchFamily="34" charset="0"/>
                        </a:rPr>
                        <a:t> – 8</a:t>
                      </a:r>
                      <a:r>
                        <a:rPr lang="fr-FR" sz="2800" baseline="30000" dirty="0" smtClean="0">
                          <a:latin typeface="Calibri" pitchFamily="34" charset="0"/>
                        </a:rPr>
                        <a:t>30</a:t>
                      </a:r>
                      <a:r>
                        <a:rPr lang="fr-FR" sz="2800" baseline="0" dirty="0" smtClean="0">
                          <a:latin typeface="Calibri" pitchFamily="34" charset="0"/>
                        </a:rPr>
                        <a:t>)</a:t>
                      </a:r>
                      <a:endParaRPr lang="fr-FR" sz="2800" baseline="0" dirty="0">
                        <a:solidFill>
                          <a:srgbClr val="002060"/>
                        </a:solidFill>
                        <a:latin typeface="Calibri" pitchFamily="34" charset="0"/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1439" marR="91439" anchor="ctr"/>
                </a:tc>
              </a:tr>
            </a:tbl>
          </a:graphicData>
        </a:graphic>
      </p:graphicFrame>
      <p:sp>
        <p:nvSpPr>
          <p:cNvPr id="3085" name="ZoneTexte 6"/>
          <p:cNvSpPr txBox="1">
            <a:spLocks noChangeArrowheads="1"/>
          </p:cNvSpPr>
          <p:nvPr/>
        </p:nvSpPr>
        <p:spPr bwMode="auto">
          <a:xfrm>
            <a:off x="1919536" y="4797152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/>
              <a:t>I</a:t>
            </a:r>
            <a:r>
              <a:rPr lang="fr-FR" sz="2800" dirty="0" smtClean="0"/>
              <a:t>n </a:t>
            </a:r>
            <a:r>
              <a:rPr lang="fr-FR" sz="2800" dirty="0"/>
              <a:t>der </a:t>
            </a:r>
            <a:r>
              <a:rPr lang="fr-FR" sz="2800" dirty="0" err="1"/>
              <a:t>ersten</a:t>
            </a:r>
            <a:r>
              <a:rPr lang="fr-FR" sz="2800" dirty="0"/>
              <a:t> </a:t>
            </a:r>
            <a:r>
              <a:rPr lang="fr-FR" sz="2800" dirty="0" err="1" smtClean="0"/>
              <a:t>Stunde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</a:t>
            </a:r>
            <a:r>
              <a:rPr lang="fr-FR" sz="2800" dirty="0" err="1"/>
              <a:t>Mathe</a:t>
            </a:r>
            <a:r>
              <a:rPr lang="fr-FR" sz="2800" dirty="0"/>
              <a:t>!</a:t>
            </a:r>
          </a:p>
        </p:txBody>
      </p:sp>
      <p:pic>
        <p:nvPicPr>
          <p:cNvPr id="8206" name="Picture 2" descr="C:\Users\Myriam\AppData\Local\Microsoft\Windows\Temporary Internet Files\Content.IE5\09MUTEHU\MCj0433934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217" y="0"/>
            <a:ext cx="1484783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2166942" y="39699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err="1"/>
              <a:t>Was</a:t>
            </a:r>
            <a:r>
              <a:rPr lang="fr-FR" sz="2800" dirty="0"/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hatte</a:t>
            </a:r>
            <a:r>
              <a:rPr lang="fr-FR" sz="2800" dirty="0" smtClean="0"/>
              <a:t> Fabian in </a:t>
            </a:r>
            <a:r>
              <a:rPr lang="fr-FR" sz="2800" dirty="0"/>
              <a:t>der </a:t>
            </a:r>
            <a:r>
              <a:rPr lang="fr-FR" sz="2800" dirty="0" err="1"/>
              <a:t>ersten</a:t>
            </a:r>
            <a:r>
              <a:rPr lang="fr-FR" sz="2800" dirty="0"/>
              <a:t> </a:t>
            </a:r>
            <a:r>
              <a:rPr lang="fr-FR" sz="2800" dirty="0" err="1"/>
              <a:t>Stunde</a:t>
            </a:r>
            <a:r>
              <a:rPr lang="fr-FR" sz="2800" dirty="0"/>
              <a:t>?</a:t>
            </a:r>
          </a:p>
        </p:txBody>
      </p:sp>
      <p:sp>
        <p:nvSpPr>
          <p:cNvPr id="7" name="Pensées 6"/>
          <p:cNvSpPr/>
          <p:nvPr/>
        </p:nvSpPr>
        <p:spPr>
          <a:xfrm>
            <a:off x="6738942" y="2786061"/>
            <a:ext cx="2000250" cy="1071563"/>
          </a:xfrm>
          <a:prstGeom prst="cloudCallout">
            <a:avLst>
              <a:gd name="adj1" fmla="val 67492"/>
              <a:gd name="adj2" fmla="val -17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(a+b)</a:t>
            </a:r>
            <a:r>
              <a:rPr lang="fr-FR" baseline="30000" dirty="0"/>
              <a:t>2 </a:t>
            </a:r>
            <a:r>
              <a:rPr lang="fr-FR" dirty="0"/>
              <a:t>=</a:t>
            </a:r>
          </a:p>
          <a:p>
            <a:pPr algn="ctr">
              <a:defRPr/>
            </a:pPr>
            <a:r>
              <a:rPr lang="fr-FR" dirty="0"/>
              <a:t>a</a:t>
            </a:r>
            <a:r>
              <a:rPr lang="fr-FR" baseline="30000" dirty="0"/>
              <a:t>2 </a:t>
            </a:r>
            <a:r>
              <a:rPr lang="fr-FR" dirty="0"/>
              <a:t>+ b</a:t>
            </a:r>
            <a:r>
              <a:rPr lang="fr-FR" baseline="30000" dirty="0"/>
              <a:t>2</a:t>
            </a:r>
            <a:r>
              <a:rPr lang="fr-FR" dirty="0"/>
              <a:t> +2ab</a:t>
            </a:r>
          </a:p>
        </p:txBody>
      </p:sp>
      <p:pic>
        <p:nvPicPr>
          <p:cNvPr id="9" name="Picture 13" descr="C:\Users\Pierre\Documents\Enseignement de l'allemand\COLLEGE\GUTE FAHRT\DIAPORAMAS\GIFS\personnages-homme-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2085" y="3214689"/>
            <a:ext cx="928687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1919536" y="5337136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sz="2800" dirty="0" smtClean="0"/>
              <a:t>Fabian </a:t>
            </a:r>
            <a:r>
              <a:rPr lang="fr-FR" sz="2800" b="1" dirty="0" err="1" smtClean="0">
                <a:solidFill>
                  <a:srgbClr val="FF0000"/>
                </a:solidFill>
              </a:rPr>
              <a:t>war</a:t>
            </a:r>
            <a:r>
              <a:rPr lang="fr-FR" sz="2800" dirty="0" smtClean="0"/>
              <a:t> </a:t>
            </a:r>
            <a:r>
              <a:rPr lang="fr-FR" sz="2800" dirty="0" err="1" smtClean="0"/>
              <a:t>im</a:t>
            </a:r>
            <a:r>
              <a:rPr lang="fr-FR" sz="2800" dirty="0" smtClean="0"/>
              <a:t> </a:t>
            </a:r>
            <a:r>
              <a:rPr lang="fr-FR" sz="2800" dirty="0" err="1" smtClean="0"/>
              <a:t>Matheunterricht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200456" y="2360397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fornian FB" panose="0207040306080B030204" pitchFamily="18" charset="0"/>
              </a:rPr>
              <a:t>√</a:t>
            </a:r>
            <a:endParaRPr lang="fr-FR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Personnalisé 3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29676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494</TotalTime>
  <Words>747</Words>
  <Application>Microsoft Office PowerPoint</Application>
  <PresentationFormat>Grand écran</PresentationFormat>
  <Paragraphs>224</Paragraphs>
  <Slides>22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Californian FB</vt:lpstr>
      <vt:lpstr>Lucida Sans Unicode</vt:lpstr>
      <vt:lpstr>Tempus Sans ITC</vt:lpstr>
      <vt:lpstr>Verdana</vt:lpstr>
      <vt:lpstr>Wingdings 2</vt:lpstr>
      <vt:lpstr>Wingdings 3</vt:lpstr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Windows User</cp:lastModifiedBy>
  <cp:revision>88</cp:revision>
  <dcterms:created xsi:type="dcterms:W3CDTF">2010-04-08T06:27:07Z</dcterms:created>
  <dcterms:modified xsi:type="dcterms:W3CDTF">2018-03-11T08:26:09Z</dcterms:modified>
</cp:coreProperties>
</file>