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62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3" r:id="rId3"/>
    <p:sldId id="284" r:id="rId4"/>
    <p:sldId id="290" r:id="rId5"/>
    <p:sldId id="264" r:id="rId6"/>
    <p:sldId id="291" r:id="rId7"/>
    <p:sldId id="292" r:id="rId8"/>
    <p:sldId id="293" r:id="rId9"/>
    <p:sldId id="294" r:id="rId10"/>
    <p:sldId id="296" r:id="rId11"/>
    <p:sldId id="295" r:id="rId12"/>
    <p:sldId id="285" r:id="rId13"/>
    <p:sldId id="286" r:id="rId14"/>
    <p:sldId id="288" r:id="rId15"/>
    <p:sldId id="289" r:id="rId16"/>
    <p:sldId id="297" r:id="rId17"/>
    <p:sldId id="260" r:id="rId18"/>
    <p:sldId id="287" r:id="rId19"/>
    <p:sldId id="266" r:id="rId2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0" autoAdjust="0"/>
    <p:restoredTop sz="94607" autoAdjust="0"/>
  </p:normalViewPr>
  <p:slideViewPr>
    <p:cSldViewPr snapToGrid="0">
      <p:cViewPr varScale="1">
        <p:scale>
          <a:sx n="88" d="100"/>
          <a:sy n="88" d="100"/>
        </p:scale>
        <p:origin x="90" y="162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42ACEE-ADD3-4E71-A660-A24D3DC56203}" type="datetime1">
              <a:rPr lang="fr-FR" smtClean="0"/>
              <a:t>17/09/2019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DF69-A0FA-4AD0-BF85-5ABEF9DC2432}" type="datetime1">
              <a:rPr lang="fr-FR" smtClean="0"/>
              <a:pPr/>
              <a:t>17/09/2019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7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25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05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889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9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57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cxnSp>
        <p:nvCxnSpPr>
          <p:cNvPr id="5" name="Connecteur droit 4" descr="Ligne de séparation de diapositive de titre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Logo</a:t>
            </a:r>
          </a:p>
        </p:txBody>
      </p:sp>
      <p:cxnSp>
        <p:nvCxnSpPr>
          <p:cNvPr id="7" name="Connecteur droit 6" descr="Ligne de séparation de diapositive de titre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17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images de puc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e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51" name="Octogone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5" name="Espace réservé du numéro de diapositive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orme libre : Form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8" name="Forme libre : Form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9" name="Forme libre : Form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0" name="Forme libre : Form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2" name="Forme libre : Form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38" name="Espace réservé d’image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9" name="Espace réservé d’image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0" name="Espace réservé d’image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36" name="Ovale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7" name="Ovale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1" name="Ovale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4" name="Octogone 43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5" name="Oval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46" name="Oval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7" name="Oval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49" name="Forme libre : Form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50" name="Forme libre : Form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56" name="Forme libre : Form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57" name="Forme libre : Form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58" name="Forme libre : Form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59" name="Forme libre : Form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0" name="Forme libre : Form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0311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it num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ectangle à coins arrondis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45" name="Rectangle à coins arrondis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6" name="Rectangle : Coins arrondis 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7" name="Rectangle à coins arrondis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8" name="Rectangle à coins arrondis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Placez ici un texte mis en relief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 une image ici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38" name="Forme libre : Form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9" name="Forme libre : Form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0" name="Forme libre : Form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1" name="Forme libre : Form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2" name="Forme libre : Form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2" name="Forme libre : Form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3" name="Forme libre : Form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4" name="Forme libre : Form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5" name="Forme libre : Form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6" name="Forme libre : Form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7" name="Forme libre : Form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8" name="Forme libre : Form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9" name="Forme libre : Form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0" name="Forme libre : Form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62" name="Rectangle à coins arrondis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63" name="Rectangle à coins arrondis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4" name="Rectangle : Coins arrondis 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5" name="Rectangle à coins arrondis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6" name="Rectangle à coins arrondis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67" name="Ovale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68" name="Ovale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69" name="Ovale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82621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de puces en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0" name="Espace réservé d’image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21" name="Espace réservé d’image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’image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Ovale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Ovale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Ovale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9057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s nombre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En-tête de section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En-tête de section</a:t>
            </a:r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En-tête de section</a:t>
            </a: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9" name="Espace réservé du numéro de diapositive 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Espace réservé du texte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32" name="Espace réservé du texte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fr-FR" noProof="0"/>
              <a:t>3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</p:spTree>
    <p:extLst>
      <p:ext uri="{BB962C8B-B14F-4D97-AF65-F5344CB8AC3E}">
        <p14:creationId xmlns:p14="http://schemas.microsoft.com/office/powerpoint/2010/main" val="295516919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4280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pace de march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12" name="Forme libre : Forme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04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s encad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noProof="0"/>
              <a:t>Titre de section 1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fr-FR" noProof="0"/>
              <a:t>Titre de section 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fr-FR" noProof="0"/>
              <a:t>Titre de section 3</a:t>
            </a:r>
          </a:p>
        </p:txBody>
      </p:sp>
    </p:spTree>
    <p:extLst>
      <p:ext uri="{BB962C8B-B14F-4D97-AF65-F5344CB8AC3E}">
        <p14:creationId xmlns:p14="http://schemas.microsoft.com/office/powerpoint/2010/main" val="3103114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cxnSp>
        <p:nvCxnSpPr>
          <p:cNvPr id="15" name="Connecteur droit avec flèche 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1" name="Espace réservé du texte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3" name="Espace réservé du texte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4" name="Espace réservé du texte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5" name="Espace réservé du texte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6" name="Espace réservé du texte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7" name="Espace réservé du texte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8" name="Espace réservé du texte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9" name="Espace réservé du texte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de l’élément</a:t>
            </a:r>
          </a:p>
        </p:txBody>
      </p:sp>
      <p:sp>
        <p:nvSpPr>
          <p:cNvPr id="50" name="Espace réservé du texte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Mois, Année</a:t>
            </a:r>
          </a:p>
        </p:txBody>
      </p:sp>
      <p:cxnSp>
        <p:nvCxnSpPr>
          <p:cNvPr id="51" name="Connecteur droit avec flèche 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003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mbres de l’équip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’imag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Espace réservé d’imag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6" name="Espace réservé d’imag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7" name="Espace réservé d’image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Espace réservé d’image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08007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sous-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15" name="Forme libre : Form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Forme libre : Form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Forme libre : Form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Forme libre : Form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Forme libre : Form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Forme libre : Form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Forme libre : Form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5511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</a:t>
            </a:r>
            <a:br>
              <a:rPr lang="fr-FR" noProof="0"/>
            </a:br>
            <a:r>
              <a:rPr lang="fr-FR" noProof="0"/>
              <a:t>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Zone de text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Zone de text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3563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Forme libre : Form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Forme libre : Form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Forme libre : Form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Forme libre : Form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Forme libre : Form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Forme libre : Form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7516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uniquement Auc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39889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cxnSp>
        <p:nvCxnSpPr>
          <p:cNvPr id="5" name="Connecteur droit 4" descr="Ligne de séparation de diapositive de titre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</a:t>
            </a:r>
            <a:br>
              <a:rPr lang="fr-FR" noProof="0"/>
            </a:br>
            <a:r>
              <a:rPr lang="fr-FR" noProof="0"/>
              <a:t>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Zone de text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et image grand 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</a:t>
            </a:r>
            <a:br>
              <a:rPr lang="fr-FR" noProof="0" dirty="0"/>
            </a:br>
            <a:r>
              <a:rPr lang="fr-FR" noProof="0" dirty="0"/>
              <a:t>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Zone de text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une image ici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 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de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Ovale 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Ovale 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5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32" name="Espace réservé d’image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33" name="Espace réservé d’image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4" name="Espace réservé d’image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’image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image grand 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</a:t>
            </a:r>
            <a:br>
              <a:rPr lang="fr-FR" noProof="0" dirty="0"/>
            </a:br>
            <a:r>
              <a:rPr lang="fr-FR" noProof="0" dirty="0"/>
              <a:t>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Zone de text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une image ici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Zone de text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7900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de puc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Espace réservé d’image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28" name="Espace réservé d’image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9" name="Espace réservé d’image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51" name="Octogone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5" name="Espace réservé du numéro de diapositive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images de puc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e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51" name="Octogone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5" name="Espace réservé du numéro de diapositive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orme libre : Form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8" name="Forme libre : Form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9" name="Forme libre : Form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0" name="Forme libre : Form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2" name="Forme libre : Form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38" name="Espace réservé d’image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9" name="Espace réservé d’image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0" name="Espace réservé d’image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duit num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ectangle à coins arrondis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45" name="Rectangle à coins arrondis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6" name="Rectangle : Coins arrondis 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7" name="Rectangle à coins arrondis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8" name="Rectangle à coins arrondis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Placez ici un texte mis en relief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 une image ici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de puces en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0" name="Espace réservé d’image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21" name="Espace réservé d’image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’image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pace de march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onnes encad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noProof="0"/>
              <a:t>Titre de section 1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fr-FR" noProof="0"/>
              <a:t>Titre de section 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fr-FR" noProof="0"/>
              <a:t>Titre de section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cxnSp>
        <p:nvCxnSpPr>
          <p:cNvPr id="15" name="Connecteur droit avec flèche 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1" name="Espace réservé du texte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3" name="Espace réservé du texte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4" name="Espace réservé du texte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5" name="Espace réservé du texte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6" name="Espace réservé du texte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7" name="Espace réservé du texte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8" name="Espace réservé du texte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9" name="Espace réservé du texte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de l’élément</a:t>
            </a:r>
          </a:p>
        </p:txBody>
      </p:sp>
      <p:sp>
        <p:nvSpPr>
          <p:cNvPr id="50" name="Espace réservé du texte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Mois, Année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mbres de l’équip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’imag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Espace réservé d’imag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6" name="Espace réservé d’imag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7" name="Espace réservé d’image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Espace réservé d’image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sous-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Forme libre : Form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Forme libre : Form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Forme libre : Form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8" name="Forme libre : Form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9" name="Forme libre : Form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0" name="Forme libre : Form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1" name="Forme libre : Form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2" name="Forme libre : Form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3" name="Forme libre : Form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4" name="Forme libre : Form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5" name="Forme libre : Form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6" name="Forme libre : Form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7" name="Forme libre : Form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15341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ment Auc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310794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Merci de votre atten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Merci de votre attention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Coordonnées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8" name="Espace réservé d’image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Logo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Adresse de site web</a:t>
            </a:r>
          </a:p>
        </p:txBody>
      </p:sp>
    </p:spTree>
    <p:extLst>
      <p:ext uri="{BB962C8B-B14F-4D97-AF65-F5344CB8AC3E}">
        <p14:creationId xmlns:p14="http://schemas.microsoft.com/office/powerpoint/2010/main" val="130215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9" name="Espace réservé du numéro de diapositive 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228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057453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7631198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de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Ovale 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Ovale 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5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32" name="Espace réservé d’image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33" name="Espace réservé d’image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4" name="Espace réservé d’image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’image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Ovale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Ovale 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Ovale 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6" name="Ovale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7" name="Ovale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5358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de puc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Espace réservé d’image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28" name="Espace réservé d’image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9" name="Espace réservé d’image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51" name="Octogone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5" name="Espace réservé du numéro de diapositive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3" name="Ovale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Ovale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Ovale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Octogone 3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Oval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33" name="Oval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Oval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5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ogone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fr-FR" sz="1200" noProof="0">
                <a:solidFill>
                  <a:schemeClr val="tx2"/>
                </a:solidFill>
                <a:latin typeface="+mj-lt"/>
              </a:rPr>
              <a:t>Votre logo ou nom ici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Rectangle 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Octogone 14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Ovale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17" name="Ovale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Zone de texte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fr-FR" sz="1200" noProof="0">
                <a:solidFill>
                  <a:schemeClr val="tx2"/>
                </a:solidFill>
                <a:latin typeface="+mj-lt"/>
              </a:rPr>
              <a:t>Votre logo ou nom ici</a:t>
            </a:r>
          </a:p>
        </p:txBody>
      </p:sp>
      <p:sp>
        <p:nvSpPr>
          <p:cNvPr id="23" name="Ovale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Rectangle 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4671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662" r:id="rId22"/>
    <p:sldLayoutId id="2147483663" r:id="rId23"/>
    <p:sldLayoutId id="2147483664" r:id="rId24"/>
    <p:sldLayoutId id="2147483650" r:id="rId25"/>
    <p:sldLayoutId id="2147483652" r:id="rId26"/>
    <p:sldLayoutId id="2147483656" r:id="rId27"/>
    <p:sldLayoutId id="2147483657" r:id="rId28"/>
    <p:sldLayoutId id="2147483665" r:id="rId29"/>
    <p:sldLayoutId id="2147483666" r:id="rId30"/>
    <p:sldLayoutId id="2147483667" r:id="rId31"/>
    <p:sldLayoutId id="2147483668" r:id="rId32"/>
    <p:sldLayoutId id="2147483669" r:id="rId33"/>
    <p:sldLayoutId id="2147483653" r:id="rId34"/>
    <p:sldLayoutId id="2147483672" r:id="rId35"/>
    <p:sldLayoutId id="2147483673" r:id="rId36"/>
    <p:sldLayoutId id="2147483674" r:id="rId37"/>
    <p:sldLayoutId id="2147483677" r:id="rId38"/>
    <p:sldLayoutId id="2147483654" r:id="rId39"/>
    <p:sldLayoutId id="2147483660" r:id="rId40"/>
    <p:sldLayoutId id="2147483661" r:id="rId41"/>
    <p:sldLayoutId id="2147483680" r:id="rId42"/>
    <p:sldLayoutId id="2147483681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gi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gi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wetter.de/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10.gif"/><Relationship Id="rId4" Type="http://schemas.openxmlformats.org/officeDocument/2006/relationships/image" Target="../media/image3.gif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3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gif"/><Relationship Id="rId11" Type="http://schemas.openxmlformats.org/officeDocument/2006/relationships/image" Target="../media/image10.gif"/><Relationship Id="rId5" Type="http://schemas.openxmlformats.org/officeDocument/2006/relationships/image" Target="../media/image12.png"/><Relationship Id="rId10" Type="http://schemas.openxmlformats.org/officeDocument/2006/relationships/image" Target="../media/image6.gif"/><Relationship Id="rId4" Type="http://schemas.openxmlformats.org/officeDocument/2006/relationships/image" Target="../media/image11.png"/><Relationship Id="rId9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gi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Espace réservé d’image 43" descr="Plan rapproché d’une fleur&#10;&#10;Description générée avec un niveau de confiance très élevé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094" y="2232273"/>
            <a:ext cx="9862457" cy="1449788"/>
          </a:xfrm>
        </p:spPr>
        <p:txBody>
          <a:bodyPr rtlCol="0"/>
          <a:lstStyle/>
          <a:p>
            <a:pPr rtl="0"/>
            <a:r>
              <a:rPr lang="fr-FR" dirty="0" smtClean="0"/>
              <a:t>WIE IST DAS WETTER?</a:t>
            </a:r>
            <a:endParaRPr lang="fr-FR" dirty="0"/>
          </a:p>
        </p:txBody>
      </p:sp>
      <p:grpSp>
        <p:nvGrpSpPr>
          <p:cNvPr id="34" name="Groupe 33" title="forme géométrique">
            <a:extLst>
              <a:ext uri="{FF2B5EF4-FFF2-40B4-BE49-F238E27FC236}">
                <a16:creationId xmlns:a16="http://schemas.microsoft.com/office/drawing/2014/main" id="{F83DDF3D-91CE-40FB-BC3D-FFB1B5D89E47}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</p:grpSp>
      <p:pic>
        <p:nvPicPr>
          <p:cNvPr id="8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98" y="725493"/>
            <a:ext cx="5000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Pierre\Documents\Enseignement de l'allemand\COLLEGE\GUTE FAHRT\DIAPORAMAS\GIFS\wetter_003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62" y="1478583"/>
            <a:ext cx="857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96" y="697511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:\Users\Pierre\Documents\Enseignement de l'allemand\COLLEGE\GUTE FAHRT\DIAPORAMAS\GIFS\wolken_000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46" y="497096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eteo-image-animee-01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43" y="4559598"/>
            <a:ext cx="695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0" name="Espace réservé du numéro de diapositive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10</a:t>
            </a:fld>
            <a:endParaRPr lang="fr-FR" noProof="0"/>
          </a:p>
        </p:txBody>
      </p:sp>
      <p:pic>
        <p:nvPicPr>
          <p:cNvPr id="14" name="Espace réservé d’image 104" descr="Image d’espace réservé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127341" y="479451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648" y="5769864"/>
            <a:ext cx="2327529" cy="9372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485" y="2852928"/>
            <a:ext cx="2143125" cy="299008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694610" y="1791827"/>
            <a:ext cx="2580969" cy="749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 Stuttgart.</a:t>
            </a:r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7536190" y="3511329"/>
            <a:ext cx="4392179" cy="504000"/>
          </a:xfrm>
        </p:spPr>
        <p:txBody>
          <a:bodyPr/>
          <a:lstStyle/>
          <a:p>
            <a:r>
              <a:rPr lang="fr-FR" sz="2800" dirty="0" smtClean="0"/>
              <a:t>Es </a:t>
            </a:r>
            <a:r>
              <a:rPr lang="fr-FR" sz="2800" dirty="0" err="1" smtClean="0"/>
              <a:t>ist</a:t>
            </a:r>
            <a:r>
              <a:rPr lang="fr-FR" sz="2800" dirty="0" smtClean="0"/>
              <a:t> warm in Stuttgart.</a:t>
            </a:r>
            <a:endParaRPr lang="fr-FR" sz="2800" dirty="0"/>
          </a:p>
        </p:txBody>
      </p:sp>
      <p:pic>
        <p:nvPicPr>
          <p:cNvPr id="11" name="Picture 2" descr="meteo-image-animee-01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58" y="1416020"/>
            <a:ext cx="695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8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0" name="Espace réservé du numéro de diapositive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11</a:t>
            </a:fld>
            <a:endParaRPr lang="fr-FR" noProof="0"/>
          </a:p>
        </p:txBody>
      </p:sp>
      <p:pic>
        <p:nvPicPr>
          <p:cNvPr id="14" name="Espace réservé d’image 104" descr="Image d’espace réservé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127341" y="479451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648" y="5769864"/>
            <a:ext cx="2327529" cy="9372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485" y="2852928"/>
            <a:ext cx="2143125" cy="299008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694610" y="1791827"/>
            <a:ext cx="2580969" cy="749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 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Dresden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7536190" y="3511329"/>
            <a:ext cx="4131553" cy="504000"/>
          </a:xfrm>
        </p:spPr>
        <p:txBody>
          <a:bodyPr/>
          <a:lstStyle/>
          <a:p>
            <a:r>
              <a:rPr lang="fr-FR" sz="2800" dirty="0" smtClean="0"/>
              <a:t>Es </a:t>
            </a:r>
            <a:r>
              <a:rPr lang="fr-FR" sz="2800" dirty="0" err="1" smtClean="0"/>
              <a:t>regnet</a:t>
            </a:r>
            <a:r>
              <a:rPr lang="fr-FR" sz="2800" dirty="0" smtClean="0"/>
              <a:t> in </a:t>
            </a:r>
            <a:r>
              <a:rPr lang="fr-FR" sz="2800" dirty="0" err="1" smtClean="0"/>
              <a:t>Dresden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pic>
        <p:nvPicPr>
          <p:cNvPr id="12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13" y="1756794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50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12</a:t>
            </a:fld>
            <a:endParaRPr lang="fr-FR" noProof="0"/>
          </a:p>
        </p:txBody>
      </p:sp>
      <p:sp>
        <p:nvSpPr>
          <p:cNvPr id="20" name="Titr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 txBox="1">
            <a:spLocks/>
          </p:cNvSpPr>
          <p:nvPr/>
        </p:nvSpPr>
        <p:spPr>
          <a:xfrm>
            <a:off x="438912" y="4921402"/>
            <a:ext cx="11155679" cy="14497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ANTONIN FLIEGT VON PARIS NACH BERLIN.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648" y="5907024"/>
            <a:ext cx="2327529" cy="80012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2" y="1674966"/>
            <a:ext cx="9525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13</a:t>
            </a:fld>
            <a:endParaRPr lang="fr-FR" noProof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90143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43" y="0"/>
            <a:ext cx="4632432" cy="19293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43" y="3853434"/>
            <a:ext cx="4619625" cy="19240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43" y="1929384"/>
            <a:ext cx="4619625" cy="19240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950" y="5493639"/>
            <a:ext cx="4619625" cy="19240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141" y="4231140"/>
            <a:ext cx="4619625" cy="19240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948" y="6084828"/>
            <a:ext cx="4619625" cy="1924050"/>
          </a:xfrm>
          <a:prstGeom prst="rect">
            <a:avLst/>
          </a:prstGeom>
        </p:spPr>
      </p:pic>
      <p:sp>
        <p:nvSpPr>
          <p:cNvPr id="14" name="Espace réservé du texte 14"/>
          <p:cNvSpPr>
            <a:spLocks noGrp="1"/>
          </p:cNvSpPr>
          <p:nvPr>
            <p:ph type="body" sz="quarter" idx="4294967295"/>
          </p:nvPr>
        </p:nvSpPr>
        <p:spPr>
          <a:xfrm>
            <a:off x="5381223" y="4650450"/>
            <a:ext cx="3919074" cy="504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latin typeface="+mj-lt"/>
              </a:rPr>
              <a:t>Es </a:t>
            </a:r>
            <a:r>
              <a:rPr lang="fr-FR" sz="2400" b="1" dirty="0" err="1" smtClean="0">
                <a:latin typeface="+mj-lt"/>
              </a:rPr>
              <a:t>ist</a:t>
            </a:r>
            <a:r>
              <a:rPr lang="fr-FR" sz="2400" b="1" dirty="0" smtClean="0">
                <a:latin typeface="+mj-lt"/>
              </a:rPr>
              <a:t> </a:t>
            </a:r>
            <a:r>
              <a:rPr lang="fr-FR" sz="2400" b="1" dirty="0" err="1" smtClean="0">
                <a:latin typeface="+mj-lt"/>
              </a:rPr>
              <a:t>sonnig</a:t>
            </a:r>
            <a:r>
              <a:rPr lang="fr-FR" sz="2400" b="1" dirty="0" smtClean="0">
                <a:latin typeface="+mj-lt"/>
              </a:rPr>
              <a:t> in </a:t>
            </a:r>
            <a:r>
              <a:rPr lang="fr-FR" sz="2400" b="1" dirty="0" smtClean="0">
                <a:latin typeface="+mj-lt"/>
              </a:rPr>
              <a:t>Bonn</a:t>
            </a:r>
            <a:r>
              <a:rPr lang="fr-FR" sz="2400" b="1" dirty="0" smtClean="0">
                <a:latin typeface="+mj-lt"/>
              </a:rPr>
              <a:t>.</a:t>
            </a:r>
            <a:endParaRPr lang="fr-FR" sz="2400" b="1" dirty="0" smtClean="0">
              <a:latin typeface="+mj-lt"/>
            </a:endParaRPr>
          </a:p>
          <a:p>
            <a:pPr marL="0" indent="0">
              <a:buNone/>
            </a:pPr>
            <a:r>
              <a:rPr lang="fr-FR" sz="2400" b="1" dirty="0" smtClean="0">
                <a:latin typeface="+mj-lt"/>
              </a:rPr>
              <a:t>Es </a:t>
            </a:r>
            <a:r>
              <a:rPr lang="fr-FR" sz="2400" b="1" dirty="0" smtClean="0">
                <a:latin typeface="+mj-lt"/>
              </a:rPr>
              <a:t>… </a:t>
            </a:r>
            <a:r>
              <a:rPr lang="fr-FR" sz="2400" b="1" dirty="0" smtClean="0">
                <a:latin typeface="+mj-lt"/>
              </a:rPr>
              <a:t>in … .</a:t>
            </a:r>
            <a:endParaRPr lang="fr-FR" sz="2400" b="1" dirty="0">
              <a:latin typeface="+mj-lt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018141" y="4231140"/>
            <a:ext cx="4619625" cy="167980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r="8285"/>
          <a:stretch/>
        </p:blipFill>
        <p:spPr>
          <a:xfrm>
            <a:off x="4421124" y="2370582"/>
            <a:ext cx="489204" cy="520827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H="1">
            <a:off x="4421126" y="2370582"/>
            <a:ext cx="597015" cy="390906"/>
          </a:xfrm>
          <a:prstGeom prst="line">
            <a:avLst/>
          </a:prstGeom>
          <a:ln w="381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8526">
            <a:off x="1247641" y="2848473"/>
            <a:ext cx="2538187" cy="8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29766 -0.264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Espace réservé d’image 104" descr="Image d’espace réservé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77919" y="432000"/>
            <a:ext cx="6208364" cy="6275148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14</a:t>
            </a:fld>
            <a:endParaRPr lang="fr-FR"/>
          </a:p>
        </p:txBody>
      </p:sp>
      <p:cxnSp>
        <p:nvCxnSpPr>
          <p:cNvPr id="79" name="Connecteur droit 78" descr="Première ligne de séparation sur la diapositive">
            <a:extLst>
              <a:ext uri="{FF2B5EF4-FFF2-40B4-BE49-F238E27FC236}">
                <a16:creationId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 descr="Deuxième ligne de séparation sur la diapositive">
            <a:extLst>
              <a:ext uri="{FF2B5EF4-FFF2-40B4-BE49-F238E27FC236}">
                <a16:creationId xmlns:a16="http://schemas.microsoft.com/office/drawing/2014/main" id="{71E28D1F-12FD-4E24-882A-D251729038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648" y="6173748"/>
            <a:ext cx="2327529" cy="5334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498873" y="5151963"/>
            <a:ext cx="2228850" cy="7672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283" y="432000"/>
            <a:ext cx="5797894" cy="432000"/>
          </a:xfrm>
        </p:spPr>
        <p:txBody>
          <a:bodyPr/>
          <a:lstStyle/>
          <a:p>
            <a:pPr algn="ctr"/>
            <a:r>
              <a:rPr lang="fr-FR" dirty="0" err="1" smtClean="0"/>
              <a:t>Jetzt</a:t>
            </a:r>
            <a:r>
              <a:rPr lang="fr-FR" dirty="0" smtClean="0"/>
              <a:t> </a:t>
            </a:r>
            <a:r>
              <a:rPr lang="fr-FR" dirty="0" err="1" smtClean="0"/>
              <a:t>bist</a:t>
            </a:r>
            <a:r>
              <a:rPr lang="fr-FR" dirty="0" smtClean="0"/>
              <a:t> du</a:t>
            </a:r>
            <a:br>
              <a:rPr lang="fr-FR" dirty="0" smtClean="0"/>
            </a:br>
            <a:r>
              <a:rPr lang="fr-FR" dirty="0" err="1" smtClean="0"/>
              <a:t>Wettermoderator</a:t>
            </a:r>
            <a:r>
              <a:rPr lang="fr-FR" dirty="0" smtClean="0"/>
              <a:t>(in)!</a:t>
            </a:r>
            <a:endParaRPr lang="fr-FR" dirty="0"/>
          </a:p>
        </p:txBody>
      </p:sp>
      <p:pic>
        <p:nvPicPr>
          <p:cNvPr id="2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7" r="6249"/>
          <a:stretch/>
        </p:blipFill>
        <p:spPr bwMode="auto">
          <a:xfrm>
            <a:off x="8558206" y="1875685"/>
            <a:ext cx="3370163" cy="3412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69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15</a:t>
            </a:fld>
            <a:endParaRPr lang="fr-FR" noProof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90143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43" y="0"/>
            <a:ext cx="4632432" cy="19293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43" y="3853434"/>
            <a:ext cx="4619625" cy="19240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43" y="1929384"/>
            <a:ext cx="4619625" cy="19240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950" y="5493639"/>
            <a:ext cx="4619625" cy="19240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141" y="4231140"/>
            <a:ext cx="4619625" cy="19240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948" y="6084828"/>
            <a:ext cx="4619625" cy="1924050"/>
          </a:xfrm>
          <a:prstGeom prst="rect">
            <a:avLst/>
          </a:prstGeom>
        </p:spPr>
      </p:pic>
      <p:pic>
        <p:nvPicPr>
          <p:cNvPr id="1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7" r="6249"/>
          <a:stretch/>
        </p:blipFill>
        <p:spPr bwMode="auto">
          <a:xfrm>
            <a:off x="4975099" y="4115824"/>
            <a:ext cx="2721447" cy="2755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à coins arrondis 5"/>
          <p:cNvSpPr/>
          <p:nvPr/>
        </p:nvSpPr>
        <p:spPr>
          <a:xfrm>
            <a:off x="4920767" y="4115824"/>
            <a:ext cx="2778981" cy="273100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>
            <a:hlinkClick r:id="rId2"/>
          </p:cNvPr>
          <p:cNvSpPr txBox="1"/>
          <p:nvPr/>
        </p:nvSpPr>
        <p:spPr>
          <a:xfrm>
            <a:off x="2038121" y="2924102"/>
            <a:ext cx="6874525" cy="16635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Wie</a:t>
            </a: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das</a:t>
            </a: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Wetter </a:t>
            </a:r>
            <a:r>
              <a:rPr lang="fr-F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heute</a:t>
            </a: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</a:t>
            </a:r>
            <a:r>
              <a:rPr lang="fr-F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Deutschland</a:t>
            </a: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620" y="6051129"/>
            <a:ext cx="18478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space réservé d’image 25" descr="Image d’espace réservé">
            <a:extLst>
              <a:ext uri="{FF2B5EF4-FFF2-40B4-BE49-F238E27FC236}">
                <a16:creationId xmlns:a16="http://schemas.microsoft.com/office/drawing/2014/main" id="{925A3C19-2816-4D4F-B6A9-C4A6DA022E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" b="18"/>
          <a:stretch/>
        </p:blipFill>
        <p:spPr>
          <a:xfrm>
            <a:off x="86714" y="173428"/>
            <a:ext cx="4220109" cy="4694340"/>
          </a:xfr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86714"/>
            <a:ext cx="6009287" cy="3552598"/>
          </a:xfrm>
        </p:spPr>
        <p:txBody>
          <a:bodyPr rtlCol="0"/>
          <a:lstStyle/>
          <a:p>
            <a:pPr algn="ctr" rtl="0"/>
            <a:r>
              <a:rPr lang="fr-FR" sz="2800" dirty="0" smtClean="0"/>
              <a:t>(</a:t>
            </a:r>
            <a:r>
              <a:rPr lang="fr-FR" sz="2800" dirty="0" err="1" smtClean="0"/>
              <a:t>Arbeitsblatt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17</a:t>
            </a:fld>
            <a:endParaRPr lang="fr-FR"/>
          </a:p>
        </p:txBody>
      </p:sp>
      <p:grpSp>
        <p:nvGrpSpPr>
          <p:cNvPr id="60" name="Groupe 59" title="forme géométrique">
            <a:extLst>
              <a:ext uri="{FF2B5EF4-FFF2-40B4-BE49-F238E27FC236}">
                <a16:creationId xmlns:a16="http://schemas.microsoft.com/office/drawing/2014/main" id="{502D7333-D43E-4F9D-B14F-59FA693F743A}"/>
              </a:ext>
            </a:extLst>
          </p:cNvPr>
          <p:cNvGrpSpPr/>
          <p:nvPr/>
        </p:nvGrpSpPr>
        <p:grpSpPr>
          <a:xfrm>
            <a:off x="7754821" y="0"/>
            <a:ext cx="3081180" cy="3011457"/>
            <a:chOff x="8203224" y="-109"/>
            <a:chExt cx="3081180" cy="3011457"/>
          </a:xfrm>
        </p:grpSpPr>
        <p:sp>
          <p:nvSpPr>
            <p:cNvPr id="50" name="Forme libre : Forme 13">
              <a:extLst>
                <a:ext uri="{FF2B5EF4-FFF2-40B4-BE49-F238E27FC236}">
                  <a16:creationId xmlns:a16="http://schemas.microsoft.com/office/drawing/2014/main" id="{59FDA323-CBDE-41E6-924C-03E74A614CC9}"/>
                </a:ext>
              </a:extLst>
            </p:cNvPr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9CE92FB3-8AD8-47EB-97CA-0ECDC09120D0}"/>
                </a:ext>
              </a:extLst>
            </p:cNvPr>
            <p:cNvSpPr/>
            <p:nvPr/>
          </p:nvSpPr>
          <p:spPr>
            <a:xfrm rot="13830869">
              <a:off x="9042191" y="2734930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52" name="Forme libre : Forme 17">
              <a:extLst>
                <a:ext uri="{FF2B5EF4-FFF2-40B4-BE49-F238E27FC236}">
                  <a16:creationId xmlns:a16="http://schemas.microsoft.com/office/drawing/2014/main" id="{4F13AF84-D580-486F-B6A7-DD766242180B}"/>
                </a:ext>
              </a:extLst>
            </p:cNvPr>
            <p:cNvSpPr/>
            <p:nvPr/>
          </p:nvSpPr>
          <p:spPr>
            <a:xfrm rot="12431080">
              <a:off x="9113375" y="2470891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53" name="Forme libre : Forme 19">
              <a:extLst>
                <a:ext uri="{FF2B5EF4-FFF2-40B4-BE49-F238E27FC236}">
                  <a16:creationId xmlns:a16="http://schemas.microsoft.com/office/drawing/2014/main" id="{D9B80E43-DA23-4DAF-9988-45904EB5005D}"/>
                </a:ext>
              </a:extLst>
            </p:cNvPr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54" name="Forme libre : Forme 23">
              <a:extLst>
                <a:ext uri="{FF2B5EF4-FFF2-40B4-BE49-F238E27FC236}">
                  <a16:creationId xmlns:a16="http://schemas.microsoft.com/office/drawing/2014/main" id="{F9FBA27B-A072-4DE9-A04B-B238E9C6C89C}"/>
                </a:ext>
              </a:extLst>
            </p:cNvPr>
            <p:cNvSpPr/>
            <p:nvPr/>
          </p:nvSpPr>
          <p:spPr>
            <a:xfrm rot="17193105">
              <a:off x="10959548" y="1603457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67CB484-653D-4AC0-97B9-380A17B2A23B}"/>
                </a:ext>
              </a:extLst>
            </p:cNvPr>
            <p:cNvSpPr/>
            <p:nvPr/>
          </p:nvSpPr>
          <p:spPr>
            <a:xfrm rot="17193105">
              <a:off x="10463812" y="1384386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411" y="6007514"/>
            <a:ext cx="2809875" cy="685894"/>
          </a:xfrm>
          <a:prstGeom prst="rect">
            <a:avLst/>
          </a:prstGeom>
        </p:spPr>
      </p:pic>
      <p:pic>
        <p:nvPicPr>
          <p:cNvPr id="1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554" y="1095525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18</a:t>
            </a:fld>
            <a:endParaRPr lang="fr-FR" noProof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14" y="612021"/>
            <a:ext cx="1905000" cy="50768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514" y="612021"/>
            <a:ext cx="1905000" cy="5076825"/>
          </a:xfrm>
          <a:prstGeom prst="rect">
            <a:avLst/>
          </a:prstGeom>
        </p:spPr>
      </p:pic>
      <p:pic>
        <p:nvPicPr>
          <p:cNvPr id="9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75" y="1376902"/>
            <a:ext cx="5000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:\Users\Pierre\Documents\Enseignement de l'allemand\COLLEGE\GUTE FAHRT\DIAPORAMAS\GIFS\wetter_003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89" y="3015640"/>
            <a:ext cx="857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81" y="4420389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:\Users\Pierre\Documents\Enseignement de l'allemand\COLLEGE\GUTE FAHRT\DIAPORAMAS\GIFS\wolken_000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50" y="1343771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eteo-image-animee-01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58" y="4168364"/>
            <a:ext cx="695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6648" y="5824728"/>
            <a:ext cx="2327529" cy="882420"/>
          </a:xfrm>
          <a:prstGeom prst="rect">
            <a:avLst/>
          </a:prstGeom>
        </p:spPr>
      </p:pic>
      <p:sp>
        <p:nvSpPr>
          <p:cNvPr id="16" name="Espace réservé du texte 14"/>
          <p:cNvSpPr txBox="1">
            <a:spLocks/>
          </p:cNvSpPr>
          <p:nvPr/>
        </p:nvSpPr>
        <p:spPr>
          <a:xfrm>
            <a:off x="2820706" y="1282271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sonnig</a:t>
            </a:r>
            <a:endParaRPr lang="fr-FR" sz="2800" dirty="0">
              <a:latin typeface="+mj-lt"/>
            </a:endParaRPr>
          </a:p>
        </p:txBody>
      </p:sp>
      <p:sp>
        <p:nvSpPr>
          <p:cNvPr id="17" name="Espace réservé du texte 14"/>
          <p:cNvSpPr txBox="1">
            <a:spLocks/>
          </p:cNvSpPr>
          <p:nvPr/>
        </p:nvSpPr>
        <p:spPr>
          <a:xfrm>
            <a:off x="2820705" y="2939771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windig</a:t>
            </a:r>
            <a:endParaRPr lang="fr-FR" sz="2800" dirty="0">
              <a:latin typeface="+mj-lt"/>
            </a:endParaRPr>
          </a:p>
        </p:txBody>
      </p:sp>
      <p:sp>
        <p:nvSpPr>
          <p:cNvPr id="18" name="Espace réservé du texte 14"/>
          <p:cNvSpPr txBox="1">
            <a:spLocks/>
          </p:cNvSpPr>
          <p:nvPr/>
        </p:nvSpPr>
        <p:spPr>
          <a:xfrm>
            <a:off x="2820705" y="4497001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regnet</a:t>
            </a:r>
            <a:endParaRPr lang="fr-FR" sz="2800" dirty="0">
              <a:latin typeface="+mj-lt"/>
            </a:endParaRPr>
          </a:p>
        </p:txBody>
      </p:sp>
      <p:sp>
        <p:nvSpPr>
          <p:cNvPr id="19" name="Espace réservé du texte 14"/>
          <p:cNvSpPr txBox="1">
            <a:spLocks/>
          </p:cNvSpPr>
          <p:nvPr/>
        </p:nvSpPr>
        <p:spPr>
          <a:xfrm>
            <a:off x="8761258" y="1282271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grau</a:t>
            </a:r>
            <a:endParaRPr lang="fr-FR" sz="2800" dirty="0">
              <a:latin typeface="+mj-lt"/>
            </a:endParaRPr>
          </a:p>
        </p:txBody>
      </p:sp>
      <p:sp>
        <p:nvSpPr>
          <p:cNvPr id="20" name="Espace réservé du texte 14"/>
          <p:cNvSpPr txBox="1">
            <a:spLocks/>
          </p:cNvSpPr>
          <p:nvPr/>
        </p:nvSpPr>
        <p:spPr>
          <a:xfrm>
            <a:off x="8761255" y="2936811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kalt</a:t>
            </a:r>
            <a:endParaRPr lang="fr-FR" sz="2800" dirty="0">
              <a:latin typeface="+mj-lt"/>
            </a:endParaRPr>
          </a:p>
        </p:txBody>
      </p:sp>
      <p:sp>
        <p:nvSpPr>
          <p:cNvPr id="21" name="Espace réservé du texte 14"/>
          <p:cNvSpPr txBox="1">
            <a:spLocks/>
          </p:cNvSpPr>
          <p:nvPr/>
        </p:nvSpPr>
        <p:spPr>
          <a:xfrm>
            <a:off x="8761256" y="4497001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warm</a:t>
            </a:r>
            <a:endParaRPr lang="fr-FR" sz="2800" dirty="0">
              <a:latin typeface="+mj-lt"/>
            </a:endParaRPr>
          </a:p>
        </p:txBody>
      </p:sp>
      <p:pic>
        <p:nvPicPr>
          <p:cNvPr id="2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412" y="137684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6648" y="6173748"/>
            <a:ext cx="2327529" cy="533400"/>
          </a:xfrm>
          <a:prstGeom prst="rect">
            <a:avLst/>
          </a:prstGeom>
        </p:spPr>
      </p:pic>
      <p:pic>
        <p:nvPicPr>
          <p:cNvPr id="24" name="Picture 2" descr="meteo-image-animee-011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02" y="2584997"/>
            <a:ext cx="700424" cy="12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Wie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 Wetter </a:t>
            </a:r>
            <a:r>
              <a:rPr lang="fr-FR" dirty="0" err="1" smtClean="0"/>
              <a:t>heute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19</a:t>
            </a:fld>
            <a:endParaRPr lang="fr-FR"/>
          </a:p>
        </p:txBody>
      </p:sp>
      <p:cxnSp>
        <p:nvCxnSpPr>
          <p:cNvPr id="26" name="Connecteur droit 25" descr="Première ligne de séparation sur la diapositive">
            <a:extLst>
              <a:ext uri="{FF2B5EF4-FFF2-40B4-BE49-F238E27FC236}">
                <a16:creationId xmlns:a16="http://schemas.microsoft.com/office/drawing/2014/main" id="{52BF77C5-A7CF-41B3-839E-3BF2943DD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 descr="Deuxième ligne de séparation sur la diapositive">
            <a:extLst>
              <a:ext uri="{FF2B5EF4-FFF2-40B4-BE49-F238E27FC236}">
                <a16:creationId xmlns:a16="http://schemas.microsoft.com/office/drawing/2014/main" id="{4C7F0FBB-8F7E-4809-AA84-4F77D1164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411" y="6007514"/>
            <a:ext cx="2809875" cy="68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Espace réservé d’image 178" descr="Image d’espace réservé">
            <a:extLst>
              <a:ext uri="{FF2B5EF4-FFF2-40B4-BE49-F238E27FC236}">
                <a16:creationId xmlns:a16="http://schemas.microsoft.com/office/drawing/2014/main" id="{9BB8F54F-F5BC-471B-9740-0BA6847A457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/>
        </p:blipFill>
        <p:spPr>
          <a:xfrm>
            <a:off x="7632650" y="12613"/>
            <a:ext cx="4472635" cy="64785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dirty="0" err="1" smtClean="0"/>
              <a:t>Wie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 Wetter?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</a:t>
            </a:fld>
            <a:endParaRPr lang="fr-FR"/>
          </a:p>
        </p:txBody>
      </p:sp>
      <p:cxnSp>
        <p:nvCxnSpPr>
          <p:cNvPr id="75" name="Connecteur droit 74" descr="Première ligne de séparation sur la diapositive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 descr="Deuxième ligne de séparation sur la diapositive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500767" y="3926334"/>
            <a:ext cx="2160000" cy="504000"/>
          </a:xfrm>
        </p:spPr>
        <p:txBody>
          <a:bodyPr/>
          <a:lstStyle/>
          <a:p>
            <a:r>
              <a:rPr lang="fr-FR" sz="2400" dirty="0" smtClean="0"/>
              <a:t>Es </a:t>
            </a:r>
            <a:r>
              <a:rPr lang="fr-FR" sz="2400" dirty="0" err="1" smtClean="0"/>
              <a:t>ist</a:t>
            </a:r>
            <a:r>
              <a:rPr lang="fr-FR" sz="2400" dirty="0" smtClean="0"/>
              <a:t> </a:t>
            </a:r>
            <a:r>
              <a:rPr lang="fr-FR" sz="2400" dirty="0" err="1" smtClean="0"/>
              <a:t>sonnig</a:t>
            </a:r>
            <a:endParaRPr lang="fr-FR" sz="2400" dirty="0"/>
          </a:p>
        </p:txBody>
      </p:sp>
      <p:pic>
        <p:nvPicPr>
          <p:cNvPr id="25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70" y="2558428"/>
            <a:ext cx="5000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C:\Users\Pierre\Documents\Enseignement de l'allemand\COLLEGE\GUTE FAHRT\DIAPORAMAS\GIFS\wetter_003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2467657"/>
            <a:ext cx="857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2728014" y="3926334"/>
            <a:ext cx="2160000" cy="504000"/>
          </a:xfrm>
        </p:spPr>
        <p:txBody>
          <a:bodyPr/>
          <a:lstStyle/>
          <a:p>
            <a:r>
              <a:rPr lang="fr-FR" sz="2400" dirty="0" smtClean="0"/>
              <a:t>Es </a:t>
            </a:r>
            <a:r>
              <a:rPr lang="fr-FR" sz="2400" dirty="0" err="1" smtClean="0"/>
              <a:t>ist</a:t>
            </a:r>
            <a:r>
              <a:rPr lang="fr-FR" sz="2400" dirty="0" smtClean="0"/>
              <a:t> </a:t>
            </a:r>
            <a:r>
              <a:rPr lang="fr-FR" sz="2400" dirty="0" err="1" smtClean="0"/>
              <a:t>windig</a:t>
            </a:r>
            <a:endParaRPr lang="fr-FR" sz="2400" dirty="0"/>
          </a:p>
        </p:txBody>
      </p:sp>
      <p:pic>
        <p:nvPicPr>
          <p:cNvPr id="28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75" y="2465491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4996481" y="3926334"/>
            <a:ext cx="2160000" cy="504000"/>
          </a:xfrm>
        </p:spPr>
        <p:txBody>
          <a:bodyPr/>
          <a:lstStyle/>
          <a:p>
            <a:r>
              <a:rPr lang="fr-FR" sz="2400" dirty="0" smtClean="0"/>
              <a:t>Es </a:t>
            </a:r>
            <a:r>
              <a:rPr lang="fr-FR" sz="2400" dirty="0" err="1" smtClean="0"/>
              <a:t>regnet</a:t>
            </a:r>
            <a:endParaRPr lang="fr-FR" sz="24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9994" y="6042577"/>
            <a:ext cx="2415291" cy="657225"/>
          </a:xfrm>
          <a:prstGeom prst="rect">
            <a:avLst/>
          </a:prstGeom>
        </p:spPr>
      </p:pic>
      <p:pic>
        <p:nvPicPr>
          <p:cNvPr id="31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639" y="40781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06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7" grpId="0" build="p"/>
      <p:bldP spid="2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Espace réservé d’image 178" descr="Image d’espace réservé">
            <a:extLst>
              <a:ext uri="{FF2B5EF4-FFF2-40B4-BE49-F238E27FC236}">
                <a16:creationId xmlns:a16="http://schemas.microsoft.com/office/drawing/2014/main" id="{9BB8F54F-F5BC-471B-9740-0BA6847A457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/>
        </p:blipFill>
        <p:spPr>
          <a:xfrm>
            <a:off x="7632650" y="0"/>
            <a:ext cx="4472635" cy="64785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dirty="0" err="1" smtClean="0"/>
              <a:t>Wie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 Wetter?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cxnSp>
        <p:nvCxnSpPr>
          <p:cNvPr id="75" name="Connecteur droit 74" descr="Première ligne de séparation sur la diapositive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 descr="Deuxième ligne de séparation sur la diapositive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sz="2400" dirty="0" smtClean="0"/>
              <a:t>Es </a:t>
            </a:r>
            <a:r>
              <a:rPr lang="fr-FR" sz="2400" dirty="0" err="1" smtClean="0"/>
              <a:t>ist</a:t>
            </a:r>
            <a:r>
              <a:rPr lang="fr-FR" sz="2400" dirty="0" smtClean="0"/>
              <a:t> grau</a:t>
            </a:r>
            <a:endParaRPr lang="fr-FR" sz="2400" dirty="0"/>
          </a:p>
        </p:txBody>
      </p:sp>
      <p:sp>
        <p:nvSpPr>
          <p:cNvPr id="27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2659047" y="3926334"/>
            <a:ext cx="2160000" cy="504000"/>
          </a:xfrm>
        </p:spPr>
        <p:txBody>
          <a:bodyPr/>
          <a:lstStyle/>
          <a:p>
            <a:r>
              <a:rPr lang="fr-FR" sz="2400" dirty="0" smtClean="0"/>
              <a:t>Es </a:t>
            </a:r>
            <a:r>
              <a:rPr lang="fr-FR" sz="2400" dirty="0" err="1" smtClean="0"/>
              <a:t>ist</a:t>
            </a:r>
            <a:r>
              <a:rPr lang="fr-FR" sz="2400" dirty="0" smtClean="0"/>
              <a:t> </a:t>
            </a:r>
            <a:r>
              <a:rPr lang="fr-FR" sz="2400" dirty="0" err="1" smtClean="0"/>
              <a:t>kalt</a:t>
            </a:r>
            <a:endParaRPr lang="fr-FR" sz="2400" dirty="0"/>
          </a:p>
        </p:txBody>
      </p:sp>
      <p:sp>
        <p:nvSpPr>
          <p:cNvPr id="2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4996481" y="3926334"/>
            <a:ext cx="2160000" cy="504000"/>
          </a:xfrm>
        </p:spPr>
        <p:txBody>
          <a:bodyPr/>
          <a:lstStyle/>
          <a:p>
            <a:r>
              <a:rPr lang="fr-FR" sz="2400" dirty="0" smtClean="0"/>
              <a:t>Es </a:t>
            </a:r>
            <a:r>
              <a:rPr lang="fr-FR" sz="2400" dirty="0" err="1" smtClean="0"/>
              <a:t>ist</a:t>
            </a:r>
            <a:r>
              <a:rPr lang="fr-FR" sz="2400" dirty="0" smtClean="0"/>
              <a:t> warm</a:t>
            </a:r>
            <a:endParaRPr lang="fr-FR" sz="2400" dirty="0"/>
          </a:p>
        </p:txBody>
      </p:sp>
      <p:pic>
        <p:nvPicPr>
          <p:cNvPr id="13" name="Picture 9" descr="C:\Users\Pierre\Documents\Enseignement de l'allemand\COLLEGE\GUTE FAHRT\DIAPORAMAS\GIFS\wolken_000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20" y="260360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eteo-image-animee-01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18" y="2177433"/>
            <a:ext cx="695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9994" y="6042577"/>
            <a:ext cx="2415291" cy="657225"/>
          </a:xfrm>
          <a:prstGeom prst="rect">
            <a:avLst/>
          </a:prstGeom>
        </p:spPr>
      </p:pic>
      <p:pic>
        <p:nvPicPr>
          <p:cNvPr id="4" name="Picture 2" descr="meteo-image-animee-011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82" y="2177433"/>
            <a:ext cx="700424" cy="12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7" grpId="0" build="p"/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4</a:t>
            </a:fld>
            <a:endParaRPr lang="fr-FR" noProof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14" y="612021"/>
            <a:ext cx="1905000" cy="50768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514" y="612021"/>
            <a:ext cx="1905000" cy="5076825"/>
          </a:xfrm>
          <a:prstGeom prst="rect">
            <a:avLst/>
          </a:prstGeom>
        </p:spPr>
      </p:pic>
      <p:pic>
        <p:nvPicPr>
          <p:cNvPr id="9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75" y="1376902"/>
            <a:ext cx="5000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:\Users\Pierre\Documents\Enseignement de l'allemand\COLLEGE\GUTE FAHRT\DIAPORAMAS\GIFS\wetter_003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89" y="3015640"/>
            <a:ext cx="857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81" y="4420389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:\Users\Pierre\Documents\Enseignement de l'allemand\COLLEGE\GUTE FAHRT\DIAPORAMAS\GIFS\wolken_000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50" y="1343771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eteo-image-animee-01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58" y="4168364"/>
            <a:ext cx="695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6648" y="5824728"/>
            <a:ext cx="2327529" cy="882420"/>
          </a:xfrm>
          <a:prstGeom prst="rect">
            <a:avLst/>
          </a:prstGeom>
        </p:spPr>
      </p:pic>
      <p:sp>
        <p:nvSpPr>
          <p:cNvPr id="16" name="Espace réservé du texte 14"/>
          <p:cNvSpPr txBox="1">
            <a:spLocks/>
          </p:cNvSpPr>
          <p:nvPr/>
        </p:nvSpPr>
        <p:spPr>
          <a:xfrm>
            <a:off x="2820706" y="1282271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sonnig</a:t>
            </a:r>
            <a:endParaRPr lang="fr-FR" sz="2800" dirty="0">
              <a:latin typeface="+mj-lt"/>
            </a:endParaRPr>
          </a:p>
        </p:txBody>
      </p:sp>
      <p:sp>
        <p:nvSpPr>
          <p:cNvPr id="17" name="Espace réservé du texte 14"/>
          <p:cNvSpPr txBox="1">
            <a:spLocks/>
          </p:cNvSpPr>
          <p:nvPr/>
        </p:nvSpPr>
        <p:spPr>
          <a:xfrm>
            <a:off x="2820705" y="2939771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windig</a:t>
            </a:r>
            <a:endParaRPr lang="fr-FR" sz="2800" dirty="0">
              <a:latin typeface="+mj-lt"/>
            </a:endParaRPr>
          </a:p>
        </p:txBody>
      </p:sp>
      <p:sp>
        <p:nvSpPr>
          <p:cNvPr id="18" name="Espace réservé du texte 14"/>
          <p:cNvSpPr txBox="1">
            <a:spLocks/>
          </p:cNvSpPr>
          <p:nvPr/>
        </p:nvSpPr>
        <p:spPr>
          <a:xfrm>
            <a:off x="2820705" y="4497001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regnet</a:t>
            </a:r>
            <a:endParaRPr lang="fr-FR" sz="2800" dirty="0">
              <a:latin typeface="+mj-lt"/>
            </a:endParaRPr>
          </a:p>
        </p:txBody>
      </p:sp>
      <p:sp>
        <p:nvSpPr>
          <p:cNvPr id="19" name="Espace réservé du texte 14"/>
          <p:cNvSpPr txBox="1">
            <a:spLocks/>
          </p:cNvSpPr>
          <p:nvPr/>
        </p:nvSpPr>
        <p:spPr>
          <a:xfrm>
            <a:off x="8761258" y="1282271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grau</a:t>
            </a:r>
            <a:endParaRPr lang="fr-FR" sz="2800" dirty="0">
              <a:latin typeface="+mj-lt"/>
            </a:endParaRPr>
          </a:p>
        </p:txBody>
      </p:sp>
      <p:sp>
        <p:nvSpPr>
          <p:cNvPr id="20" name="Espace réservé du texte 14"/>
          <p:cNvSpPr txBox="1">
            <a:spLocks/>
          </p:cNvSpPr>
          <p:nvPr/>
        </p:nvSpPr>
        <p:spPr>
          <a:xfrm>
            <a:off x="8761255" y="2936811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kalt</a:t>
            </a:r>
            <a:endParaRPr lang="fr-FR" sz="2800" dirty="0">
              <a:latin typeface="+mj-lt"/>
            </a:endParaRPr>
          </a:p>
        </p:txBody>
      </p:sp>
      <p:sp>
        <p:nvSpPr>
          <p:cNvPr id="21" name="Espace réservé du texte 14"/>
          <p:cNvSpPr txBox="1">
            <a:spLocks/>
          </p:cNvSpPr>
          <p:nvPr/>
        </p:nvSpPr>
        <p:spPr>
          <a:xfrm>
            <a:off x="8761256" y="4497001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warm</a:t>
            </a:r>
            <a:endParaRPr lang="fr-FR" sz="2800" dirty="0">
              <a:latin typeface="+mj-lt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6648" y="6173748"/>
            <a:ext cx="2327529" cy="533400"/>
          </a:xfrm>
          <a:prstGeom prst="rect">
            <a:avLst/>
          </a:prstGeom>
        </p:spPr>
      </p:pic>
      <p:pic>
        <p:nvPicPr>
          <p:cNvPr id="24" name="Picture 2" descr="meteo-image-animee-011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02" y="2584997"/>
            <a:ext cx="700424" cy="12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6" grpId="1" build="allAtOnce"/>
      <p:bldP spid="16" grpId="2" build="allAtOnce"/>
      <p:bldP spid="17" grpId="0" build="p"/>
      <p:bldP spid="17" grpId="1" build="allAtOnce"/>
      <p:bldP spid="17" grpId="2" build="allAtOnce"/>
      <p:bldP spid="18" grpId="0" build="p"/>
      <p:bldP spid="18" grpId="1" build="allAtOnce"/>
      <p:bldP spid="18" grpId="2" build="allAtOnce"/>
      <p:bldP spid="19" grpId="0" build="p"/>
      <p:bldP spid="19" grpId="1" build="allAtOnce"/>
      <p:bldP spid="19" grpId="2" build="allAtOnce"/>
      <p:bldP spid="20" grpId="0" build="p"/>
      <p:bldP spid="20" grpId="1" build="allAtOnce"/>
      <p:bldP spid="20" grpId="2" build="allAtOnce"/>
      <p:bldP spid="21" grpId="0" build="p"/>
      <p:bldP spid="21" grpId="1" build="allAtOnce"/>
      <p:bldP spid="21" grpId="2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Espace réservé d’image 104" descr="Image d’espace réservé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77919" y="432000"/>
            <a:ext cx="6208364" cy="6275148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5</a:t>
            </a:fld>
            <a:endParaRPr lang="fr-FR"/>
          </a:p>
        </p:txBody>
      </p:sp>
      <p:cxnSp>
        <p:nvCxnSpPr>
          <p:cNvPr id="79" name="Connecteur droit 78" descr="Première ligne de séparation sur la diapositive">
            <a:extLst>
              <a:ext uri="{FF2B5EF4-FFF2-40B4-BE49-F238E27FC236}">
                <a16:creationId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 descr="Deuxième ligne de séparation sur la diapositive">
            <a:extLst>
              <a:ext uri="{FF2B5EF4-FFF2-40B4-BE49-F238E27FC236}">
                <a16:creationId xmlns:a16="http://schemas.microsoft.com/office/drawing/2014/main" id="{71E28D1F-12FD-4E24-882A-D251729038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068457" y="432000"/>
            <a:ext cx="4859912" cy="432000"/>
          </a:xfrm>
        </p:spPr>
        <p:txBody>
          <a:bodyPr/>
          <a:lstStyle/>
          <a:p>
            <a:r>
              <a:rPr lang="fr-FR" dirty="0" err="1" smtClean="0"/>
              <a:t>Wie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 Wetter </a:t>
            </a:r>
            <a:r>
              <a:rPr lang="fr-FR" dirty="0" err="1" smtClean="0"/>
              <a:t>heute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970" y="1078365"/>
            <a:ext cx="1905000" cy="507682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648" y="6173748"/>
            <a:ext cx="2327529" cy="5334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498873" y="5151963"/>
            <a:ext cx="2228850" cy="767259"/>
          </a:xfrm>
          <a:prstGeom prst="rect">
            <a:avLst/>
          </a:prstGeom>
        </p:spPr>
      </p:pic>
      <p:pic>
        <p:nvPicPr>
          <p:cNvPr id="29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50" y="1791827"/>
            <a:ext cx="5000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C:\Users\Pierre\Documents\Enseignement de l'allemand\COLLEGE\GUTE FAHRT\DIAPORAMAS\GIFS\wetter_003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798" y="3392388"/>
            <a:ext cx="857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01" y="4786149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 descr="C:\Users\Pierre\Documents\Enseignement de l'allemand\COLLEGE\GUTE FAHRT\DIAPORAMAS\GIFS\wolken_0005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18" y="1791827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meteo-image-animee-01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626" y="4616420"/>
            <a:ext cx="695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eteo-image-animee-011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402" y="3093622"/>
            <a:ext cx="628135" cy="10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0" name="Espace réservé du numéro de diapositive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6</a:t>
            </a:fld>
            <a:endParaRPr lang="fr-FR" noProof="0"/>
          </a:p>
        </p:txBody>
      </p:sp>
      <p:pic>
        <p:nvPicPr>
          <p:cNvPr id="14" name="Espace réservé d’image 104" descr="Image d’espace réservé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127341" y="479451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648" y="5769864"/>
            <a:ext cx="2327529" cy="9372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485" y="2852928"/>
            <a:ext cx="2143125" cy="2990088"/>
          </a:xfrm>
          <a:prstGeom prst="rect">
            <a:avLst/>
          </a:prstGeom>
        </p:spPr>
      </p:pic>
      <p:pic>
        <p:nvPicPr>
          <p:cNvPr id="17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24" y="1802712"/>
            <a:ext cx="5000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8694610" y="1791827"/>
            <a:ext cx="2580969" cy="749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 Berlin.</a:t>
            </a:r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7536190" y="3511329"/>
            <a:ext cx="4131553" cy="504000"/>
          </a:xfrm>
        </p:spPr>
        <p:txBody>
          <a:bodyPr/>
          <a:lstStyle/>
          <a:p>
            <a:r>
              <a:rPr lang="fr-FR" sz="2800" dirty="0" smtClean="0"/>
              <a:t>Es </a:t>
            </a:r>
            <a:r>
              <a:rPr lang="fr-FR" sz="2800" dirty="0" err="1" smtClean="0"/>
              <a:t>ist</a:t>
            </a:r>
            <a:r>
              <a:rPr lang="fr-FR" sz="2800" dirty="0" smtClean="0"/>
              <a:t> </a:t>
            </a:r>
            <a:r>
              <a:rPr lang="fr-FR" sz="2800" dirty="0" err="1" smtClean="0"/>
              <a:t>sonnig</a:t>
            </a:r>
            <a:r>
              <a:rPr lang="fr-FR" sz="2800" dirty="0" smtClean="0"/>
              <a:t> in Berlin.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140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0" name="Espace réservé du numéro de diapositive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7</a:t>
            </a:fld>
            <a:endParaRPr lang="fr-FR" noProof="0"/>
          </a:p>
        </p:txBody>
      </p:sp>
      <p:pic>
        <p:nvPicPr>
          <p:cNvPr id="14" name="Espace réservé d’image 104" descr="Image d’espace réservé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127341" y="479451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648" y="5769864"/>
            <a:ext cx="2327529" cy="9372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485" y="2852928"/>
            <a:ext cx="2143125" cy="299008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694610" y="1791827"/>
            <a:ext cx="2580969" cy="749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 Bonn.</a:t>
            </a:r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7536190" y="3511329"/>
            <a:ext cx="4131553" cy="504000"/>
          </a:xfrm>
        </p:spPr>
        <p:txBody>
          <a:bodyPr/>
          <a:lstStyle/>
          <a:p>
            <a:r>
              <a:rPr lang="fr-FR" sz="2800" dirty="0" smtClean="0"/>
              <a:t>Es </a:t>
            </a:r>
            <a:r>
              <a:rPr lang="fr-FR" sz="2800" dirty="0" err="1" smtClean="0"/>
              <a:t>ist</a:t>
            </a:r>
            <a:r>
              <a:rPr lang="fr-FR" sz="2800" dirty="0" smtClean="0"/>
              <a:t> </a:t>
            </a:r>
            <a:r>
              <a:rPr lang="fr-FR" sz="2800" dirty="0" err="1" smtClean="0"/>
              <a:t>windig</a:t>
            </a:r>
            <a:r>
              <a:rPr lang="fr-FR" sz="2800" dirty="0" smtClean="0"/>
              <a:t> in Bonn.</a:t>
            </a:r>
            <a:endParaRPr lang="fr-FR" sz="2800" dirty="0"/>
          </a:p>
        </p:txBody>
      </p:sp>
      <p:pic>
        <p:nvPicPr>
          <p:cNvPr id="11" name="Picture 8" descr="C:\Users\Pierre\Documents\Enseignement de l'allemand\COLLEGE\GUTE FAHRT\DIAPORAMAS\GIFS\wetter_003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5" y="1791827"/>
            <a:ext cx="857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4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0" name="Espace réservé du numéro de diapositive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8</a:t>
            </a:fld>
            <a:endParaRPr lang="fr-FR" noProof="0"/>
          </a:p>
        </p:txBody>
      </p:sp>
      <p:pic>
        <p:nvPicPr>
          <p:cNvPr id="14" name="Espace réservé d’image 104" descr="Image d’espace réservé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127341" y="479451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648" y="5769864"/>
            <a:ext cx="2327529" cy="9372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485" y="2852928"/>
            <a:ext cx="2143125" cy="299008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694610" y="1791827"/>
            <a:ext cx="2580969" cy="749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 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München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7536190" y="3511329"/>
            <a:ext cx="4131553" cy="504000"/>
          </a:xfrm>
        </p:spPr>
        <p:txBody>
          <a:bodyPr/>
          <a:lstStyle/>
          <a:p>
            <a:r>
              <a:rPr lang="fr-FR" sz="2800" dirty="0" smtClean="0"/>
              <a:t>Es </a:t>
            </a:r>
            <a:r>
              <a:rPr lang="fr-FR" sz="2800" dirty="0" err="1" smtClean="0"/>
              <a:t>ist</a:t>
            </a:r>
            <a:r>
              <a:rPr lang="fr-FR" sz="2800" dirty="0" smtClean="0"/>
              <a:t> </a:t>
            </a:r>
            <a:r>
              <a:rPr lang="fr-FR" sz="2800" dirty="0" err="1" smtClean="0"/>
              <a:t>kalt</a:t>
            </a:r>
            <a:r>
              <a:rPr lang="fr-FR" sz="2800" dirty="0" smtClean="0"/>
              <a:t> in </a:t>
            </a:r>
            <a:r>
              <a:rPr lang="fr-FR" sz="2800" dirty="0" err="1" smtClean="0"/>
              <a:t>München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pic>
        <p:nvPicPr>
          <p:cNvPr id="12" name="Picture 2" descr="meteo-image-animee-01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42" y="1489654"/>
            <a:ext cx="700424" cy="12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0" name="Espace réservé du numéro de diapositive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9</a:t>
            </a:fld>
            <a:endParaRPr lang="fr-FR" noProof="0"/>
          </a:p>
        </p:txBody>
      </p:sp>
      <p:pic>
        <p:nvPicPr>
          <p:cNvPr id="14" name="Espace réservé d’image 104" descr="Image d’espace réservé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127341" y="479451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648" y="5769864"/>
            <a:ext cx="2327529" cy="9372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485" y="2852928"/>
            <a:ext cx="2143125" cy="299008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694610" y="1791827"/>
            <a:ext cx="2580969" cy="749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 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Bremen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7536190" y="3511329"/>
            <a:ext cx="4131553" cy="504000"/>
          </a:xfrm>
        </p:spPr>
        <p:txBody>
          <a:bodyPr/>
          <a:lstStyle/>
          <a:p>
            <a:r>
              <a:rPr lang="fr-FR" sz="2800" dirty="0" smtClean="0"/>
              <a:t>Es </a:t>
            </a:r>
            <a:r>
              <a:rPr lang="fr-FR" sz="2800" dirty="0" err="1" smtClean="0"/>
              <a:t>ist</a:t>
            </a:r>
            <a:r>
              <a:rPr lang="fr-FR" sz="2800" dirty="0" smtClean="0"/>
              <a:t> grau in </a:t>
            </a:r>
            <a:r>
              <a:rPr lang="fr-FR" sz="2800" dirty="0" err="1" smtClean="0"/>
              <a:t>Bremen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pic>
        <p:nvPicPr>
          <p:cNvPr id="11" name="Picture 9" descr="C:\Users\Pierre\Documents\Enseignement de l'allemand\COLLEGE\GUTE FAHRT\DIAPORAMAS\GIFS\wolken_000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90" y="1785731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7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heme/theme1.xml><?xml version="1.0" encoding="utf-8"?>
<a:theme xmlns:a="http://schemas.openxmlformats.org/drawingml/2006/main" name="Thème2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2" id="{28921700-9058-45B7-9217-95EEC843430E}" vid="{FFB71F30-92B0-422D-8725-03B8E548B1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</Template>
  <TotalTime>0</TotalTime>
  <Words>187</Words>
  <Application>Microsoft Office PowerPoint</Application>
  <PresentationFormat>Grand écran</PresentationFormat>
  <Paragraphs>65</Paragraphs>
  <Slides>19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Rockwell</vt:lpstr>
      <vt:lpstr>Times New Roman</vt:lpstr>
      <vt:lpstr>Thème2</vt:lpstr>
      <vt:lpstr>WIE IST DAS WETTER?</vt:lpstr>
      <vt:lpstr>Wie ist das Wetter?</vt:lpstr>
      <vt:lpstr>Wie ist das Wetter?</vt:lpstr>
      <vt:lpstr>Présentation PowerPoint</vt:lpstr>
      <vt:lpstr>Wie ist das Wetter heute?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Jetzt bist du Wettermoderator(in)!</vt:lpstr>
      <vt:lpstr>Présentation PowerPoint</vt:lpstr>
      <vt:lpstr>Présentation PowerPoint</vt:lpstr>
      <vt:lpstr>(Arbeitsblatt)</vt:lpstr>
      <vt:lpstr>Présentation PowerPoint</vt:lpstr>
      <vt:lpstr>Wie ist das Wetter heute?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2019-05-26T13:00:41Z</dcterms:created>
  <dcterms:modified xsi:type="dcterms:W3CDTF">2019-09-17T13:22:53Z</dcterms:modified>
</cp:coreProperties>
</file>