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721" r:id="rId2"/>
  </p:sldMasterIdLst>
  <p:sldIdLst>
    <p:sldId id="256" r:id="rId3"/>
    <p:sldId id="270" r:id="rId4"/>
    <p:sldId id="257" r:id="rId5"/>
    <p:sldId id="271" r:id="rId6"/>
    <p:sldId id="275" r:id="rId7"/>
    <p:sldId id="274" r:id="rId8"/>
    <p:sldId id="273" r:id="rId9"/>
    <p:sldId id="272" r:id="rId10"/>
    <p:sldId id="276" r:id="rId11"/>
    <p:sldId id="278" r:id="rId12"/>
    <p:sldId id="269" r:id="rId13"/>
    <p:sldId id="265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BDA5"/>
    <a:srgbClr val="ADA590"/>
    <a:srgbClr val="969690"/>
    <a:srgbClr val="E8BE20"/>
    <a:srgbClr val="EC7E2B"/>
    <a:srgbClr val="23B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1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44E-2"/>
          <c:y val="7.0332756454290796E-2"/>
          <c:w val="0.70552230971128516"/>
          <c:h val="0.89733727761592053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8"/>
          <c:dPt>
            <c:idx val="0"/>
            <c:bubble3D val="0"/>
            <c:explosion val="0"/>
            <c:spPr>
              <a:solidFill>
                <a:schemeClr val="accent1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cat>
            <c:strRef>
              <c:f>Feuil1!$A$2:$A$6</c:f>
              <c:strCache>
                <c:ptCount val="5"/>
                <c:pt idx="0">
                  <c:v>Rad</c:v>
                </c:pt>
                <c:pt idx="1">
                  <c:v>Bus</c:v>
                </c:pt>
                <c:pt idx="2">
                  <c:v>Fuß</c:v>
                </c:pt>
                <c:pt idx="3">
                  <c:v>Auto</c:v>
                </c:pt>
                <c:pt idx="4">
                  <c:v>Taxi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8.6</c:v>
                </c:pt>
                <c:pt idx="1">
                  <c:v>2.8</c:v>
                </c:pt>
                <c:pt idx="2">
                  <c:v>1.8</c:v>
                </c:pt>
                <c:pt idx="3">
                  <c:v>0.8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883405901935058"/>
          <c:y val="8.5324028694420739E-2"/>
          <c:w val="0.25558880139982576"/>
          <c:h val="0.747499104168395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44E-2"/>
          <c:y val="7.0332756454290796E-2"/>
          <c:w val="0.70552230971128516"/>
          <c:h val="0.89733727761592053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8"/>
          <c:dPt>
            <c:idx val="0"/>
            <c:bubble3D val="0"/>
            <c:explosion val="0"/>
            <c:spPr>
              <a:solidFill>
                <a:schemeClr val="accent1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cat>
            <c:strRef>
              <c:f>Feuil1!$A$2:$A$6</c:f>
              <c:strCache>
                <c:ptCount val="5"/>
                <c:pt idx="0">
                  <c:v>Rad</c:v>
                </c:pt>
                <c:pt idx="1">
                  <c:v>Bus</c:v>
                </c:pt>
                <c:pt idx="2">
                  <c:v>Fuß</c:v>
                </c:pt>
                <c:pt idx="3">
                  <c:v>Auto</c:v>
                </c:pt>
                <c:pt idx="4">
                  <c:v>Taxi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8.6</c:v>
                </c:pt>
                <c:pt idx="1">
                  <c:v>2.8</c:v>
                </c:pt>
                <c:pt idx="2">
                  <c:v>1.8</c:v>
                </c:pt>
                <c:pt idx="3">
                  <c:v>0.8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550388145152143"/>
          <c:y val="6.5231324508247326E-2"/>
          <c:w val="0.25558880139982576"/>
          <c:h val="0.747499104168395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44E-2"/>
          <c:y val="7.0332756454290796E-2"/>
          <c:w val="0.70552230971128516"/>
          <c:h val="0.89733727761592053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8"/>
          <c:dPt>
            <c:idx val="0"/>
            <c:bubble3D val="0"/>
            <c:explosion val="0"/>
            <c:spPr>
              <a:solidFill>
                <a:schemeClr val="accent1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cat>
            <c:strRef>
              <c:f>Feuil1!$A$2:$A$6</c:f>
              <c:strCache>
                <c:ptCount val="5"/>
                <c:pt idx="0">
                  <c:v>Rad</c:v>
                </c:pt>
                <c:pt idx="1">
                  <c:v>Bus</c:v>
                </c:pt>
                <c:pt idx="2">
                  <c:v>Fuß</c:v>
                </c:pt>
                <c:pt idx="3">
                  <c:v>Auto</c:v>
                </c:pt>
                <c:pt idx="4">
                  <c:v>Taxi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8.6</c:v>
                </c:pt>
                <c:pt idx="1">
                  <c:v>2.8</c:v>
                </c:pt>
                <c:pt idx="2">
                  <c:v>1.8</c:v>
                </c:pt>
                <c:pt idx="3">
                  <c:v>0.8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550388145152143"/>
          <c:y val="6.5231324508247326E-2"/>
          <c:w val="0.25558880139982576"/>
          <c:h val="0.747499104168395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44E-2"/>
          <c:y val="7.0332756454290796E-2"/>
          <c:w val="0.70552230971128516"/>
          <c:h val="0.89733727761592053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8"/>
          <c:dPt>
            <c:idx val="0"/>
            <c:bubble3D val="0"/>
            <c:explosion val="0"/>
            <c:spPr>
              <a:solidFill>
                <a:schemeClr val="accent1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cat>
            <c:strRef>
              <c:f>Feuil1!$A$2:$A$6</c:f>
              <c:strCache>
                <c:ptCount val="5"/>
                <c:pt idx="0">
                  <c:v>Rad</c:v>
                </c:pt>
                <c:pt idx="1">
                  <c:v>Bus</c:v>
                </c:pt>
                <c:pt idx="2">
                  <c:v>Fuß</c:v>
                </c:pt>
                <c:pt idx="3">
                  <c:v>Auto</c:v>
                </c:pt>
                <c:pt idx="4">
                  <c:v>Taxi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8.6</c:v>
                </c:pt>
                <c:pt idx="1">
                  <c:v>2.8</c:v>
                </c:pt>
                <c:pt idx="2">
                  <c:v>1.8</c:v>
                </c:pt>
                <c:pt idx="3">
                  <c:v>0.8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550388145152143"/>
          <c:y val="6.5231324508247326E-2"/>
          <c:w val="0.25558880139982576"/>
          <c:h val="0.747499104168395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44E-2"/>
          <c:y val="7.0332756454290796E-2"/>
          <c:w val="0.70552230971128516"/>
          <c:h val="0.89733727761592053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8"/>
          <c:dPt>
            <c:idx val="0"/>
            <c:bubble3D val="0"/>
            <c:explosion val="0"/>
            <c:spPr>
              <a:solidFill>
                <a:schemeClr val="accent1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cat>
            <c:strRef>
              <c:f>Feuil1!$A$2:$A$6</c:f>
              <c:strCache>
                <c:ptCount val="5"/>
                <c:pt idx="0">
                  <c:v>Rad</c:v>
                </c:pt>
                <c:pt idx="1">
                  <c:v>Bus</c:v>
                </c:pt>
                <c:pt idx="2">
                  <c:v>Fuß</c:v>
                </c:pt>
                <c:pt idx="3">
                  <c:v>Auto</c:v>
                </c:pt>
                <c:pt idx="4">
                  <c:v>Taxi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8.6</c:v>
                </c:pt>
                <c:pt idx="1">
                  <c:v>2.8</c:v>
                </c:pt>
                <c:pt idx="2">
                  <c:v>1.8</c:v>
                </c:pt>
                <c:pt idx="3">
                  <c:v>0.8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550388145152143"/>
          <c:y val="6.5231324508247326E-2"/>
          <c:w val="0.25558880139982576"/>
          <c:h val="0.747499104168395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44E-2"/>
          <c:y val="7.0332756454290796E-2"/>
          <c:w val="0.70552230971128516"/>
          <c:h val="0.89733727761592053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8"/>
          <c:dPt>
            <c:idx val="0"/>
            <c:bubble3D val="0"/>
            <c:explosion val="0"/>
            <c:spPr>
              <a:solidFill>
                <a:schemeClr val="accent1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6350">
                <a:contourClr>
                  <a:schemeClr val="lt1"/>
                </a:contourClr>
              </a:sp3d>
            </c:spPr>
          </c:dPt>
          <c:cat>
            <c:strRef>
              <c:f>Feuil1!$A$2:$A$6</c:f>
              <c:strCache>
                <c:ptCount val="5"/>
                <c:pt idx="0">
                  <c:v>Rad</c:v>
                </c:pt>
                <c:pt idx="1">
                  <c:v>Bus</c:v>
                </c:pt>
                <c:pt idx="2">
                  <c:v>Fuß</c:v>
                </c:pt>
                <c:pt idx="3">
                  <c:v>Auto</c:v>
                </c:pt>
                <c:pt idx="4">
                  <c:v>Taxi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8.6</c:v>
                </c:pt>
                <c:pt idx="1">
                  <c:v>2.8</c:v>
                </c:pt>
                <c:pt idx="2">
                  <c:v>1.8</c:v>
                </c:pt>
                <c:pt idx="3">
                  <c:v>0.8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550388145152143"/>
          <c:y val="6.5231324508247326E-2"/>
          <c:w val="0.25558880139982576"/>
          <c:h val="0.747499104168395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UMFRAGE</c:v>
                </c:pt>
              </c:strCache>
            </c:strRef>
          </c:tx>
          <c:cat>
            <c:strRef>
              <c:f>Feuil1!$A$2:$A$6</c:f>
              <c:strCache>
                <c:ptCount val="5"/>
                <c:pt idx="0">
                  <c:v>zu Fuß</c:v>
                </c:pt>
                <c:pt idx="1">
                  <c:v>mit dem Auto</c:v>
                </c:pt>
                <c:pt idx="2">
                  <c:v>mit dem Bus</c:v>
                </c:pt>
                <c:pt idx="3">
                  <c:v>mit dem Fahrrad</c:v>
                </c:pt>
                <c:pt idx="4">
                  <c:v>mit dem Taxi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240959463400413"/>
          <c:y val="0.14334764631254085"/>
          <c:w val="0.25759040536599592"/>
          <c:h val="0.71330470737491836"/>
        </c:manualLayout>
      </c:layout>
      <c:overlay val="0"/>
      <c:txPr>
        <a:bodyPr/>
        <a:lstStyle/>
        <a:p>
          <a:pPr>
            <a:defRPr sz="24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Folie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678518" y="836614"/>
            <a:ext cx="9023349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71434" y="3357563"/>
            <a:ext cx="6709833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08662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086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7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1186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16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sz="1200" b="1" i="1">
                <a:latin typeface="Arial"/>
                <a:ea typeface="+mn-ea"/>
                <a:cs typeface="Arial"/>
              </a:rPr>
              <a:t>REMARQUE :</a:t>
            </a:r>
          </a:p>
          <a:p>
            <a:pPr algn="l" defTabSz="914400">
              <a:buNone/>
            </a:pPr>
            <a:r>
              <a:rPr sz="1200" b="0" i="1">
                <a:latin typeface="Arial"/>
                <a:ea typeface="+mn-ea"/>
                <a:cs typeface="Arial"/>
              </a:rPr>
              <a:t>Pour modifier l’image présente sur cette diapositive, sélectionnez l’image, puis supprimez-la. Cliquez ensuite sur l’icône Images dans l’espace réservé pour insérer votre propre image.</a:t>
            </a:r>
          </a:p>
        </p:txBody>
      </p:sp>
    </p:spTree>
    <p:extLst>
      <p:ext uri="{BB962C8B-B14F-4D97-AF65-F5344CB8AC3E}">
        <p14:creationId xmlns:p14="http://schemas.microsoft.com/office/powerpoint/2010/main" val="85105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50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963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3429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7271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7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24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8236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eux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5/11/2016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‹N°›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2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527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5289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02784" y="765176"/>
            <a:ext cx="3835400" cy="5318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1384" y="765176"/>
            <a:ext cx="3835400" cy="5318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olie3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2784" y="765176"/>
            <a:ext cx="7874000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9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8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8256" y="2564904"/>
            <a:ext cx="6456783" cy="25603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WIE FAHREN DIE DEUTSCHEN SCHÜLER ZUR SCHULE?</a:t>
            </a:r>
            <a:endParaRPr lang="de-DE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Espace réservé pour une image  7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8" r="20208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joachim-schirrmacher.de/de/wp-content/gallery/wave/joachim-schirrmacher-schindelhauer-viktor_10.jpg"/>
          <p:cNvPicPr>
            <a:picLocks noChangeAspect="1" noChangeArrowheads="1"/>
          </p:cNvPicPr>
          <p:nvPr/>
        </p:nvPicPr>
        <p:blipFill>
          <a:blip r:embed="rId2" cstate="print"/>
          <a:srcRect r="29825"/>
          <a:stretch>
            <a:fillRect/>
          </a:stretch>
        </p:blipFill>
        <p:spPr bwMode="auto">
          <a:xfrm>
            <a:off x="10138621" y="2476004"/>
            <a:ext cx="1515958" cy="14401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http://regionales.t-online.de/b/47/18/73/96/id_47187396/tid_da/index.jpg"/>
          <p:cNvPicPr>
            <a:picLocks noChangeAspect="1" noChangeArrowheads="1"/>
          </p:cNvPicPr>
          <p:nvPr/>
        </p:nvPicPr>
        <p:blipFill>
          <a:blip r:embed="rId3" cstate="print"/>
          <a:srcRect l="18735"/>
          <a:stretch>
            <a:fillRect/>
          </a:stretch>
        </p:blipFill>
        <p:spPr bwMode="auto">
          <a:xfrm>
            <a:off x="6973919" y="4797152"/>
            <a:ext cx="1561688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4" descr="http://hampage.hu/trams/TdT4/img_367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384" y="2420888"/>
            <a:ext cx="2016224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5" descr="http://voiture.kidioui.fr/blog/wp-content/uploads/2011/04/bmw-serie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7728" y="2492896"/>
            <a:ext cx="1923114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5" descr="http://www.carmondo.de/blog/wp-content/uploads/2009/02/eklass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95094" y="2462684"/>
            <a:ext cx="2319338" cy="1446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ZoneTexte 10"/>
          <p:cNvSpPr txBox="1"/>
          <p:nvPr/>
        </p:nvSpPr>
        <p:spPr>
          <a:xfrm>
            <a:off x="479376" y="1630830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der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Klasse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fährt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647728" y="525562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itre 4"/>
          <p:cNvSpPr>
            <a:spLocks noGrp="1"/>
          </p:cNvSpPr>
          <p:nvPr>
            <p:ph type="title"/>
          </p:nvPr>
        </p:nvSpPr>
        <p:spPr>
          <a:xfrm>
            <a:off x="1199456" y="116632"/>
            <a:ext cx="9601200" cy="103685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 err="1" smtClean="0"/>
              <a:t>Wir</a:t>
            </a:r>
            <a:r>
              <a:rPr lang="fr-FR" sz="4000" dirty="0" smtClean="0"/>
              <a:t> </a:t>
            </a:r>
            <a:r>
              <a:rPr lang="fr-FR" sz="4000" dirty="0" err="1" smtClean="0"/>
              <a:t>machen</a:t>
            </a:r>
            <a:r>
              <a:rPr lang="fr-FR" sz="4000" dirty="0" smtClean="0"/>
              <a:t> </a:t>
            </a:r>
            <a:r>
              <a:rPr lang="fr-FR" sz="4000" dirty="0" err="1" smtClean="0"/>
              <a:t>eine</a:t>
            </a:r>
            <a:r>
              <a:rPr lang="fr-FR" sz="4000" dirty="0" smtClean="0"/>
              <a:t> </a:t>
            </a:r>
            <a:r>
              <a:rPr lang="fr-FR" sz="4000" dirty="0" err="1" smtClean="0"/>
              <a:t>Umfrage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err="1" smtClean="0"/>
              <a:t>und</a:t>
            </a:r>
            <a:r>
              <a:rPr lang="fr-FR" sz="4000" dirty="0" smtClean="0"/>
              <a:t> </a:t>
            </a:r>
            <a:r>
              <a:rPr lang="fr-FR" sz="4000" dirty="0" err="1" smtClean="0"/>
              <a:t>erstellen</a:t>
            </a:r>
            <a:r>
              <a:rPr lang="fr-FR" sz="4000" dirty="0" smtClean="0"/>
              <a:t> </a:t>
            </a:r>
            <a:r>
              <a:rPr lang="fr-FR" sz="4000" dirty="0" err="1" smtClean="0"/>
              <a:t>ein</a:t>
            </a:r>
            <a:r>
              <a:rPr lang="fr-FR" sz="4000" dirty="0" smtClean="0"/>
              <a:t> </a:t>
            </a:r>
            <a:r>
              <a:rPr lang="fr-FR" sz="4000" dirty="0" err="1" smtClean="0"/>
              <a:t>Kreisdiagramm</a:t>
            </a:r>
            <a:r>
              <a:rPr lang="fr-FR" sz="4000" dirty="0" smtClean="0"/>
              <a:t>!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61062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9336" y="125760"/>
            <a:ext cx="11953328" cy="114300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Hier </a:t>
            </a:r>
            <a:r>
              <a:rPr lang="fr-FR" dirty="0" err="1" smtClean="0"/>
              <a:t>ist</a:t>
            </a:r>
            <a:r>
              <a:rPr lang="fr-FR" dirty="0" smtClean="0"/>
              <a:t> </a:t>
            </a:r>
            <a:r>
              <a:rPr lang="fr-FR" dirty="0" err="1" smtClean="0"/>
              <a:t>das</a:t>
            </a:r>
            <a:r>
              <a:rPr lang="fr-FR" dirty="0" smtClean="0"/>
              <a:t> </a:t>
            </a:r>
            <a:r>
              <a:rPr lang="fr-FR" dirty="0" err="1" smtClean="0"/>
              <a:t>Kreisdiagramm</a:t>
            </a:r>
            <a:r>
              <a:rPr lang="fr-FR" dirty="0"/>
              <a:t> </a:t>
            </a:r>
            <a:r>
              <a:rPr lang="fr-FR" dirty="0" smtClean="0"/>
              <a:t>der </a:t>
            </a:r>
            <a:r>
              <a:rPr lang="fr-FR" dirty="0" err="1" smtClean="0"/>
              <a:t>Klasse</a:t>
            </a:r>
            <a:r>
              <a:rPr lang="fr-FR" dirty="0" smtClean="0"/>
              <a:t> 4 b/c!</a:t>
            </a:r>
            <a:br>
              <a:rPr lang="fr-FR" dirty="0" smtClean="0"/>
            </a:br>
            <a:r>
              <a:rPr lang="fr-FR" dirty="0" err="1" smtClean="0"/>
              <a:t>Wie</a:t>
            </a:r>
            <a:r>
              <a:rPr lang="fr-FR" dirty="0" smtClean="0"/>
              <a:t> </a:t>
            </a:r>
            <a:r>
              <a:rPr lang="fr-FR" dirty="0" err="1" smtClean="0"/>
              <a:t>fahren</a:t>
            </a:r>
            <a:r>
              <a:rPr lang="fr-FR" dirty="0" smtClean="0"/>
              <a:t> die </a:t>
            </a:r>
            <a:r>
              <a:rPr lang="fr-FR" dirty="0" err="1" smtClean="0"/>
              <a:t>Schüler</a:t>
            </a:r>
            <a:r>
              <a:rPr lang="fr-FR" dirty="0" smtClean="0"/>
              <a:t> </a:t>
            </a:r>
            <a:r>
              <a:rPr lang="fr-FR" dirty="0" err="1" smtClean="0"/>
              <a:t>zur</a:t>
            </a:r>
            <a:r>
              <a:rPr lang="fr-FR" dirty="0" smtClean="0"/>
              <a:t> </a:t>
            </a:r>
            <a:r>
              <a:rPr lang="fr-FR" dirty="0" err="1" smtClean="0"/>
              <a:t>Schule</a:t>
            </a:r>
            <a:r>
              <a:rPr lang="fr-FR" dirty="0" smtClean="0"/>
              <a:t>?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924979"/>
              </p:ext>
            </p:extLst>
          </p:nvPr>
        </p:nvGraphicFramePr>
        <p:xfrm>
          <a:off x="0" y="1576586"/>
          <a:ext cx="1192864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560054" y="6093296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???   </a:t>
            </a:r>
            <a:r>
              <a:rPr lang="de-DE" sz="2800" dirty="0"/>
              <a:t>Schüler fahren / gehen ….. zur Schule.</a:t>
            </a:r>
          </a:p>
        </p:txBody>
      </p:sp>
    </p:spTree>
    <p:extLst>
      <p:ext uri="{BB962C8B-B14F-4D97-AF65-F5344CB8AC3E}">
        <p14:creationId xmlns:p14="http://schemas.microsoft.com/office/powerpoint/2010/main" val="76456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44624"/>
            <a:ext cx="11199340" cy="738336"/>
          </a:xfrm>
        </p:spPr>
        <p:txBody>
          <a:bodyPr>
            <a:noAutofit/>
          </a:bodyPr>
          <a:lstStyle/>
          <a:p>
            <a:r>
              <a:rPr lang="de-DE" sz="2400" dirty="0" smtClean="0">
                <a:solidFill>
                  <a:schemeClr val="tx2"/>
                </a:solidFill>
                <a:effectLst/>
              </a:rPr>
              <a:t>Wie fahren die Schüler aus der Klasse 4 b/c zur Schule?</a:t>
            </a:r>
            <a:br>
              <a:rPr lang="de-DE" sz="2400" dirty="0" smtClean="0">
                <a:solidFill>
                  <a:schemeClr val="tx2"/>
                </a:solidFill>
                <a:effectLst/>
              </a:rPr>
            </a:br>
            <a:r>
              <a:rPr lang="de-DE" sz="2400" dirty="0" smtClean="0">
                <a:solidFill>
                  <a:schemeClr val="tx2"/>
                </a:solidFill>
                <a:effectLst/>
              </a:rPr>
              <a:t> </a:t>
            </a:r>
            <a:r>
              <a:rPr lang="de-DE" sz="2400" i="1" dirty="0" smtClean="0">
                <a:solidFill>
                  <a:schemeClr val="tx2"/>
                </a:solidFill>
                <a:effectLst/>
              </a:rPr>
              <a:t>(</a:t>
            </a:r>
            <a:r>
              <a:rPr lang="de-DE" sz="2400" i="1" dirty="0" err="1" smtClean="0">
                <a:solidFill>
                  <a:schemeClr val="tx2"/>
                </a:solidFill>
                <a:effectLst/>
              </a:rPr>
              <a:t>Bilan</a:t>
            </a:r>
            <a:r>
              <a:rPr lang="de-DE" sz="2400" i="1" dirty="0" smtClean="0">
                <a:solidFill>
                  <a:schemeClr val="tx2"/>
                </a:solidFill>
                <a:effectLst/>
              </a:rPr>
              <a:t> </a:t>
            </a:r>
            <a:r>
              <a:rPr lang="de-DE" sz="2400" i="1" dirty="0" err="1" smtClean="0">
                <a:solidFill>
                  <a:schemeClr val="tx2"/>
                </a:solidFill>
                <a:effectLst/>
              </a:rPr>
              <a:t>grammatical</a:t>
            </a:r>
            <a:r>
              <a:rPr lang="de-DE" sz="2400" i="1" dirty="0">
                <a:solidFill>
                  <a:schemeClr val="tx2"/>
                </a:solidFill>
              </a:rPr>
              <a:t> </a:t>
            </a:r>
            <a:r>
              <a:rPr lang="de-DE" sz="2400" i="1" dirty="0" err="1" smtClean="0">
                <a:solidFill>
                  <a:schemeClr val="tx2"/>
                </a:solidFill>
              </a:rPr>
              <a:t>sur</a:t>
            </a:r>
            <a:r>
              <a:rPr lang="de-DE" sz="2400" i="1" dirty="0" smtClean="0">
                <a:solidFill>
                  <a:schemeClr val="tx2"/>
                </a:solidFill>
              </a:rPr>
              <a:t> l</a:t>
            </a:r>
            <a:r>
              <a:rPr lang="de-DE" sz="2400" i="1" dirty="0" smtClean="0">
                <a:solidFill>
                  <a:schemeClr val="tx2"/>
                </a:solidFill>
                <a:effectLst/>
              </a:rPr>
              <a:t>es </a:t>
            </a:r>
            <a:r>
              <a:rPr lang="de-DE" sz="2400" i="1" dirty="0" err="1" smtClean="0">
                <a:solidFill>
                  <a:schemeClr val="tx2"/>
                </a:solidFill>
                <a:effectLst/>
              </a:rPr>
              <a:t>quantificateurs</a:t>
            </a:r>
            <a:r>
              <a:rPr lang="de-DE" sz="2400" i="1" dirty="0">
                <a:solidFill>
                  <a:schemeClr val="tx2"/>
                </a:solidFill>
              </a:rPr>
              <a:t>)</a:t>
            </a:r>
            <a:endParaRPr lang="de-DE" sz="24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983432" y="1008112"/>
            <a:ext cx="9684568" cy="6093296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                 </a:t>
            </a:r>
            <a:r>
              <a:rPr lang="de-DE" sz="2400" dirty="0" err="1" smtClean="0"/>
              <a:t>désigne</a:t>
            </a:r>
            <a:r>
              <a:rPr lang="de-DE" sz="2400" dirty="0" smtClean="0"/>
              <a:t> </a:t>
            </a:r>
            <a:r>
              <a:rPr lang="de-DE" sz="2400" dirty="0"/>
              <a:t>la </a:t>
            </a:r>
            <a:r>
              <a:rPr lang="de-DE" sz="2400" b="1" dirty="0" err="1"/>
              <a:t>totalité</a:t>
            </a:r>
            <a:r>
              <a:rPr lang="de-DE" sz="2400" dirty="0"/>
              <a:t> </a:t>
            </a:r>
            <a:r>
              <a:rPr lang="de-DE" sz="2400" i="1" dirty="0"/>
              <a:t>(</a:t>
            </a:r>
            <a:r>
              <a:rPr lang="de-DE" sz="2400" i="1" dirty="0" err="1"/>
              <a:t>tous</a:t>
            </a:r>
            <a:r>
              <a:rPr lang="de-DE" sz="2400" i="1" dirty="0"/>
              <a:t>, </a:t>
            </a:r>
            <a:r>
              <a:rPr lang="de-DE" sz="2400" i="1" dirty="0" err="1"/>
              <a:t>toutes</a:t>
            </a:r>
            <a:r>
              <a:rPr lang="de-DE" sz="2400" i="1" dirty="0"/>
              <a:t>)</a:t>
            </a:r>
          </a:p>
          <a:p>
            <a:pPr>
              <a:buFont typeface="Wingdings"/>
              <a:buChar char="ð"/>
            </a:pPr>
            <a:r>
              <a:rPr lang="de-DE" sz="2400" i="1" dirty="0">
                <a:solidFill>
                  <a:srgbClr val="FF0000"/>
                </a:solidFill>
              </a:rPr>
              <a:t>Alle</a:t>
            </a:r>
            <a:r>
              <a:rPr lang="de-DE" sz="2400" i="1" dirty="0"/>
              <a:t> Schüler haben am Montag Schule.</a:t>
            </a:r>
          </a:p>
          <a:p>
            <a:pPr>
              <a:buFont typeface="Wingdings"/>
              <a:buChar char="ð"/>
            </a:pPr>
            <a:endParaRPr lang="de-DE" sz="1600" i="1" dirty="0"/>
          </a:p>
          <a:p>
            <a:r>
              <a:rPr lang="de-DE" sz="2400" dirty="0"/>
              <a:t>            </a:t>
            </a:r>
            <a:r>
              <a:rPr lang="de-DE" sz="2400" dirty="0" smtClean="0"/>
              <a:t>        </a:t>
            </a:r>
            <a:r>
              <a:rPr lang="de-DE" sz="2400" dirty="0" err="1" smtClean="0"/>
              <a:t>désigne</a:t>
            </a:r>
            <a:r>
              <a:rPr lang="de-DE" sz="2400" dirty="0" smtClean="0"/>
              <a:t> </a:t>
            </a:r>
            <a:r>
              <a:rPr lang="de-DE" sz="2400" dirty="0" err="1"/>
              <a:t>une</a:t>
            </a:r>
            <a:r>
              <a:rPr lang="de-DE" sz="2400" dirty="0"/>
              <a:t> </a:t>
            </a:r>
            <a:r>
              <a:rPr lang="de-DE" sz="2400" b="1" dirty="0" err="1"/>
              <a:t>grande</a:t>
            </a:r>
            <a:r>
              <a:rPr lang="de-DE" sz="2400" b="1" dirty="0"/>
              <a:t> </a:t>
            </a:r>
            <a:r>
              <a:rPr lang="de-DE" sz="2400" b="1" dirty="0" err="1"/>
              <a:t>partie</a:t>
            </a:r>
            <a:r>
              <a:rPr lang="de-DE" sz="2400" b="1" dirty="0"/>
              <a:t> </a:t>
            </a:r>
            <a:r>
              <a:rPr lang="de-DE" sz="2400" i="1" dirty="0"/>
              <a:t>(</a:t>
            </a:r>
            <a:r>
              <a:rPr lang="de-DE" sz="2400" i="1" dirty="0" err="1"/>
              <a:t>beaucoup</a:t>
            </a:r>
            <a:r>
              <a:rPr lang="de-DE" sz="2400" i="1" dirty="0"/>
              <a:t>)</a:t>
            </a:r>
          </a:p>
          <a:p>
            <a:pPr>
              <a:buFont typeface="Wingdings"/>
              <a:buChar char="ð"/>
            </a:pPr>
            <a:r>
              <a:rPr lang="de-DE" sz="2400" i="1" dirty="0">
                <a:solidFill>
                  <a:srgbClr val="FF0000"/>
                </a:solidFill>
              </a:rPr>
              <a:t>Viele</a:t>
            </a:r>
            <a:r>
              <a:rPr lang="de-DE" sz="2400" i="1" dirty="0"/>
              <a:t> Schüler </a:t>
            </a:r>
            <a:r>
              <a:rPr lang="de-DE" i="1" dirty="0" smtClean="0"/>
              <a:t>……………………</a:t>
            </a:r>
            <a:r>
              <a:rPr lang="de-DE" sz="2400" i="1" dirty="0" smtClean="0"/>
              <a:t>.</a:t>
            </a:r>
            <a:endParaRPr lang="de-DE" sz="2400" i="1" dirty="0"/>
          </a:p>
          <a:p>
            <a:pPr>
              <a:buFont typeface="Wingdings"/>
              <a:buChar char="ð"/>
            </a:pPr>
            <a:endParaRPr lang="de-DE" sz="1600" i="1" dirty="0"/>
          </a:p>
          <a:p>
            <a:r>
              <a:rPr lang="de-DE" sz="2400" dirty="0"/>
              <a:t>              </a:t>
            </a:r>
            <a:r>
              <a:rPr lang="de-DE" sz="2400" dirty="0" smtClean="0"/>
              <a:t>         </a:t>
            </a:r>
            <a:r>
              <a:rPr lang="de-DE" sz="2400" dirty="0" err="1" smtClean="0"/>
              <a:t>désigne</a:t>
            </a:r>
            <a:r>
              <a:rPr lang="de-DE" sz="2400" dirty="0" smtClean="0"/>
              <a:t> </a:t>
            </a:r>
            <a:r>
              <a:rPr lang="de-DE" sz="2400" dirty="0" err="1"/>
              <a:t>une</a:t>
            </a:r>
            <a:r>
              <a:rPr lang="de-DE" sz="2400" dirty="0"/>
              <a:t> </a:t>
            </a:r>
            <a:r>
              <a:rPr lang="de-DE" sz="2400" b="1" dirty="0" err="1"/>
              <a:t>petite</a:t>
            </a:r>
            <a:r>
              <a:rPr lang="de-DE" sz="2400" b="1" dirty="0"/>
              <a:t> </a:t>
            </a:r>
            <a:r>
              <a:rPr lang="de-DE" sz="2400" b="1" dirty="0" err="1"/>
              <a:t>partie</a:t>
            </a:r>
            <a:r>
              <a:rPr lang="de-DE" sz="2400" b="1" dirty="0"/>
              <a:t> </a:t>
            </a:r>
            <a:r>
              <a:rPr lang="de-DE" sz="2400" i="1" dirty="0"/>
              <a:t>(</a:t>
            </a:r>
            <a:r>
              <a:rPr lang="de-DE" sz="2400" i="1" dirty="0" err="1"/>
              <a:t>quelques</a:t>
            </a:r>
            <a:r>
              <a:rPr lang="de-DE" sz="2400" i="1" dirty="0"/>
              <a:t>)</a:t>
            </a:r>
          </a:p>
          <a:p>
            <a:pPr>
              <a:buFont typeface="Wingdings"/>
              <a:buChar char="ð"/>
            </a:pPr>
            <a:r>
              <a:rPr lang="de-DE" sz="2400" i="1" dirty="0">
                <a:solidFill>
                  <a:srgbClr val="FF0000"/>
                </a:solidFill>
              </a:rPr>
              <a:t>Einige</a:t>
            </a:r>
            <a:r>
              <a:rPr lang="de-DE" sz="2400" i="1" dirty="0"/>
              <a:t> Schüler </a:t>
            </a:r>
            <a:r>
              <a:rPr lang="de-DE" i="1" dirty="0" smtClean="0"/>
              <a:t>…………………….</a:t>
            </a:r>
            <a:endParaRPr lang="de-DE" sz="2400" i="1" dirty="0"/>
          </a:p>
          <a:p>
            <a:pPr>
              <a:buFont typeface="Wingdings"/>
              <a:buChar char="ð"/>
            </a:pPr>
            <a:endParaRPr lang="de-DE" sz="1600" i="1" dirty="0"/>
          </a:p>
          <a:p>
            <a:r>
              <a:rPr lang="de-DE" sz="2400" dirty="0"/>
              <a:t>                </a:t>
            </a:r>
            <a:r>
              <a:rPr lang="de-DE" sz="2400" dirty="0" smtClean="0"/>
              <a:t>             </a:t>
            </a:r>
            <a:r>
              <a:rPr lang="de-DE" sz="2400" dirty="0" err="1" smtClean="0"/>
              <a:t>désigne</a:t>
            </a:r>
            <a:r>
              <a:rPr lang="de-DE" sz="2400" dirty="0" smtClean="0"/>
              <a:t> </a:t>
            </a:r>
            <a:r>
              <a:rPr lang="de-DE" sz="2400" dirty="0" err="1"/>
              <a:t>une</a:t>
            </a:r>
            <a:r>
              <a:rPr lang="de-DE" sz="2400" dirty="0"/>
              <a:t> </a:t>
            </a:r>
            <a:r>
              <a:rPr lang="de-DE" sz="2400" b="1" dirty="0" err="1"/>
              <a:t>partie</a:t>
            </a:r>
            <a:r>
              <a:rPr lang="de-DE" sz="2400" b="1" dirty="0"/>
              <a:t> </a:t>
            </a:r>
            <a:r>
              <a:rPr lang="de-DE" sz="2400" b="1" dirty="0" err="1"/>
              <a:t>réduite</a:t>
            </a:r>
            <a:r>
              <a:rPr lang="de-DE" sz="2400" b="1" dirty="0"/>
              <a:t> </a:t>
            </a:r>
            <a:r>
              <a:rPr lang="de-DE" sz="2400" i="1" dirty="0"/>
              <a:t>(</a:t>
            </a:r>
            <a:r>
              <a:rPr lang="de-DE" sz="2400" i="1" dirty="0" err="1"/>
              <a:t>peu</a:t>
            </a:r>
            <a:r>
              <a:rPr lang="de-DE" sz="2400" i="1" dirty="0"/>
              <a:t> de)</a:t>
            </a:r>
          </a:p>
          <a:p>
            <a:pPr>
              <a:buFont typeface="Wingdings"/>
              <a:buChar char="ð"/>
            </a:pPr>
            <a:r>
              <a:rPr lang="de-DE" sz="2400" i="1" dirty="0" smtClean="0">
                <a:solidFill>
                  <a:srgbClr val="FF0000"/>
                </a:solidFill>
              </a:rPr>
              <a:t>(Ganz) wenige</a:t>
            </a:r>
            <a:r>
              <a:rPr lang="de-DE" sz="2400" i="1" dirty="0" smtClean="0"/>
              <a:t> </a:t>
            </a:r>
            <a:r>
              <a:rPr lang="de-DE" sz="2400" i="1" dirty="0"/>
              <a:t>Schüler </a:t>
            </a:r>
            <a:r>
              <a:rPr lang="de-DE" i="1" dirty="0" smtClean="0"/>
              <a:t>…………………….</a:t>
            </a:r>
            <a:endParaRPr lang="de-DE" sz="2400" i="1" dirty="0"/>
          </a:p>
          <a:p>
            <a:pPr>
              <a:buFont typeface="Wingdings"/>
              <a:buChar char="ð"/>
            </a:pPr>
            <a:endParaRPr lang="de-DE" sz="1600" i="1" dirty="0"/>
          </a:p>
          <a:p>
            <a:r>
              <a:rPr lang="de-DE" sz="2400" dirty="0"/>
              <a:t>               </a:t>
            </a:r>
            <a:r>
              <a:rPr lang="de-DE" sz="2400" dirty="0" smtClean="0"/>
              <a:t>      </a:t>
            </a:r>
            <a:r>
              <a:rPr lang="de-DE" sz="2400" dirty="0" err="1" smtClean="0"/>
              <a:t>désigne</a:t>
            </a:r>
            <a:r>
              <a:rPr lang="de-DE" sz="2400" dirty="0" smtClean="0"/>
              <a:t> </a:t>
            </a:r>
            <a:r>
              <a:rPr lang="de-DE" sz="2400" dirty="0" err="1"/>
              <a:t>une</a:t>
            </a:r>
            <a:r>
              <a:rPr lang="de-DE" sz="2400" dirty="0"/>
              <a:t> </a:t>
            </a:r>
            <a:r>
              <a:rPr lang="de-DE" sz="2400" b="1" dirty="0" err="1"/>
              <a:t>quantité</a:t>
            </a:r>
            <a:r>
              <a:rPr lang="de-DE" sz="2400" b="1" dirty="0"/>
              <a:t> </a:t>
            </a:r>
            <a:r>
              <a:rPr lang="de-DE" sz="2400" b="1" dirty="0" err="1"/>
              <a:t>zéro</a:t>
            </a:r>
            <a:r>
              <a:rPr lang="de-DE" sz="2400" b="1" dirty="0"/>
              <a:t> </a:t>
            </a:r>
            <a:endParaRPr lang="de-DE" sz="2400" i="1" dirty="0"/>
          </a:p>
          <a:p>
            <a:pPr>
              <a:buFont typeface="Wingdings"/>
              <a:buChar char="ð"/>
            </a:pPr>
            <a:r>
              <a:rPr lang="de-DE" i="1" dirty="0" smtClean="0">
                <a:solidFill>
                  <a:srgbClr val="FF0000"/>
                </a:solidFill>
              </a:rPr>
              <a:t>Keiner</a:t>
            </a:r>
            <a:r>
              <a:rPr lang="de-DE" i="1" dirty="0" smtClean="0"/>
              <a:t> fährt…………………….</a:t>
            </a:r>
            <a:r>
              <a:rPr lang="de-DE" sz="2400" i="1" dirty="0" smtClean="0"/>
              <a:t>. </a:t>
            </a:r>
            <a:endParaRPr lang="de-DE" sz="2400" dirty="0"/>
          </a:p>
        </p:txBody>
      </p:sp>
      <p:pic>
        <p:nvPicPr>
          <p:cNvPr id="1026" name="Picture 2" descr="C:\Users\Myriam\AppData\Local\Microsoft\Windows\Temporary Internet Files\Content.IE5\CYDTO88A\MC900433953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38384" y="44624"/>
            <a:ext cx="1119956" cy="111995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229516" y="82800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ALL-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229516" y="2052137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VIEL-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190004" y="3348281"/>
            <a:ext cx="1650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EINIG-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229516" y="4644425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WENIG-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71464" y="587727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KEIN-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joachim-schirrmacher.de/de/wp-content/gallery/wave/joachim-schirrmacher-schindelhauer-viktor_10.jpg"/>
          <p:cNvPicPr>
            <a:picLocks noChangeAspect="1" noChangeArrowheads="1"/>
          </p:cNvPicPr>
          <p:nvPr/>
        </p:nvPicPr>
        <p:blipFill>
          <a:blip r:embed="rId2" cstate="print"/>
          <a:srcRect r="29825"/>
          <a:stretch>
            <a:fillRect/>
          </a:stretch>
        </p:blipFill>
        <p:spPr bwMode="auto">
          <a:xfrm>
            <a:off x="10138621" y="2476004"/>
            <a:ext cx="1515958" cy="14401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http://regionales.t-online.de/b/47/18/73/96/id_47187396/tid_da/index.jpg"/>
          <p:cNvPicPr>
            <a:picLocks noChangeAspect="1" noChangeArrowheads="1"/>
          </p:cNvPicPr>
          <p:nvPr/>
        </p:nvPicPr>
        <p:blipFill>
          <a:blip r:embed="rId3" cstate="print"/>
          <a:srcRect l="18735"/>
          <a:stretch>
            <a:fillRect/>
          </a:stretch>
        </p:blipFill>
        <p:spPr bwMode="auto">
          <a:xfrm>
            <a:off x="6973919" y="4797152"/>
            <a:ext cx="1561688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4" descr="http://hampage.hu/trams/TdT4/img_367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384" y="2420888"/>
            <a:ext cx="2016224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5" descr="http://voiture.kidioui.fr/blog/wp-content/uploads/2011/04/bmw-serie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7728" y="2492896"/>
            <a:ext cx="1923114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5" descr="http://www.carmondo.de/blog/wp-content/uploads/2009/02/eklass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95094" y="2462684"/>
            <a:ext cx="2319338" cy="1446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ZoneTexte 10"/>
          <p:cNvSpPr txBox="1"/>
          <p:nvPr/>
        </p:nvSpPr>
        <p:spPr>
          <a:xfrm>
            <a:off x="479376" y="163083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fahren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647728" y="525562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Oder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77552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de-DE" sz="41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Wie fahren die deutschen Schüler zur Schule?</a:t>
            </a:r>
            <a:endParaRPr lang="de-DE" sz="4100" b="1" dirty="0"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4" name="Picture 2" descr="C:\Users\Myriam\AppData\Local\Microsoft\Windows\Temporary Internet Files\Content.IE5\GC0P08D3\MC900431644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992544" y="-12971"/>
            <a:ext cx="1231528" cy="1231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892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259992"/>
              </p:ext>
            </p:extLst>
          </p:nvPr>
        </p:nvGraphicFramePr>
        <p:xfrm>
          <a:off x="783073" y="1484784"/>
          <a:ext cx="114245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4" descr="http://hampage.hu/trams/TdT4/img_36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5680" y="4149080"/>
            <a:ext cx="1344149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2" descr="http://www.joachim-schirrmacher.de/de/wp-content/gallery/wave/joachim-schirrmacher-schindelhauer-viktor_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1944" y="4653136"/>
            <a:ext cx="1296145" cy="864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itre 1"/>
          <p:cNvSpPr txBox="1">
            <a:spLocks/>
          </p:cNvSpPr>
          <p:nvPr/>
        </p:nvSpPr>
        <p:spPr>
          <a:xfrm>
            <a:off x="0" y="0"/>
            <a:ext cx="121920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de-DE" sz="41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Wie fahren die deutschen Schüler zur Schule?</a:t>
            </a:r>
            <a:endParaRPr lang="de-DE" sz="4100" b="1" dirty="0"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6" name="Picture 2" descr="http://regionales.t-online.de/b/47/18/73/96/id_47187396/tid_da/inde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5680" y="2354805"/>
            <a:ext cx="1129081" cy="924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5" descr="http://voiture.kidioui.fr/blog/wp-content/uploads/2011/04/bmw-serie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08466" y="1183560"/>
            <a:ext cx="1346180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5" descr="http://www.carmondo.de/blog/wp-content/uploads/2009/02/eklass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88488" y="5733256"/>
            <a:ext cx="1594296" cy="9941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036540"/>
              </p:ext>
            </p:extLst>
          </p:nvPr>
        </p:nvGraphicFramePr>
        <p:xfrm>
          <a:off x="783073" y="1484784"/>
          <a:ext cx="114245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2" descr="http://www.joachim-schirrmacher.de/de/wp-content/gallery/wave/joachim-schirrmacher-schindelhauer-viktor_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944" y="4653136"/>
            <a:ext cx="1296145" cy="864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itre 1"/>
          <p:cNvSpPr txBox="1">
            <a:spLocks/>
          </p:cNvSpPr>
          <p:nvPr/>
        </p:nvSpPr>
        <p:spPr>
          <a:xfrm>
            <a:off x="177552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de-DE" sz="41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fahren mit dem Rad zur Schule!</a:t>
            </a:r>
            <a:endParaRPr lang="de-DE" sz="4100" b="1" dirty="0"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12824" y="1732988"/>
            <a:ext cx="1440160" cy="47923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4000" dirty="0" smtClean="0"/>
          </a:p>
          <a:p>
            <a:pPr algn="ctr"/>
            <a:r>
              <a:rPr lang="de-DE" sz="4000" dirty="0" smtClean="0"/>
              <a:t>Alle</a:t>
            </a:r>
            <a:endParaRPr lang="de-DE" sz="4000" dirty="0"/>
          </a:p>
          <a:p>
            <a:pPr algn="ctr"/>
            <a:endParaRPr lang="de-DE" sz="2000" dirty="0"/>
          </a:p>
          <a:p>
            <a:pPr algn="ctr"/>
            <a:r>
              <a:rPr lang="de-DE" sz="3200" dirty="0"/>
              <a:t>Viele</a:t>
            </a:r>
          </a:p>
          <a:p>
            <a:pPr algn="ctr"/>
            <a:endParaRPr lang="de-DE" sz="2000" dirty="0"/>
          </a:p>
          <a:p>
            <a:pPr algn="ctr"/>
            <a:r>
              <a:rPr lang="de-DE" sz="2800" dirty="0"/>
              <a:t>Einige</a:t>
            </a:r>
          </a:p>
          <a:p>
            <a:pPr algn="ctr"/>
            <a:endParaRPr lang="de-DE" sz="2000" dirty="0"/>
          </a:p>
          <a:p>
            <a:pPr algn="ctr"/>
            <a:r>
              <a:rPr lang="de-DE" sz="2000" dirty="0"/>
              <a:t>Wenige</a:t>
            </a:r>
          </a:p>
          <a:p>
            <a:pPr algn="ctr"/>
            <a:endParaRPr lang="de-DE" sz="2000" dirty="0"/>
          </a:p>
          <a:p>
            <a:pPr algn="ctr"/>
            <a:r>
              <a:rPr lang="de-DE" sz="1600" dirty="0"/>
              <a:t>Ganz wenige</a:t>
            </a:r>
          </a:p>
          <a:p>
            <a:pPr algn="ctr"/>
            <a:endParaRPr lang="de-DE" sz="2000" dirty="0"/>
          </a:p>
          <a:p>
            <a:pPr algn="ctr"/>
            <a:r>
              <a:rPr lang="de-DE" sz="1200" dirty="0" smtClean="0"/>
              <a:t>Keiner</a:t>
            </a:r>
          </a:p>
          <a:p>
            <a:pPr algn="ctr"/>
            <a:endParaRPr lang="de-DE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695400" y="18864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 smtClean="0">
                <a:solidFill>
                  <a:srgbClr val="23B0B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Viele</a:t>
            </a:r>
            <a:endParaRPr lang="fr-FR" sz="4000" b="1" dirty="0">
              <a:solidFill>
                <a:srgbClr val="23B0B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030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83073" y="1484784"/>
          <a:ext cx="114245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4" descr="http://hampage.hu/trams/TdT4/img_36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5680" y="4149080"/>
            <a:ext cx="1344149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itre 1"/>
          <p:cNvSpPr txBox="1">
            <a:spLocks/>
          </p:cNvSpPr>
          <p:nvPr/>
        </p:nvSpPr>
        <p:spPr>
          <a:xfrm>
            <a:off x="177552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de-DE" sz="41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fahren mit dem Bus zur Schule!</a:t>
            </a:r>
            <a:endParaRPr lang="de-DE" sz="4100" b="1" dirty="0"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12824" y="1732988"/>
            <a:ext cx="1440160" cy="47923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4000" dirty="0" smtClean="0"/>
          </a:p>
          <a:p>
            <a:pPr algn="ctr"/>
            <a:r>
              <a:rPr lang="de-DE" sz="4000" dirty="0" smtClean="0"/>
              <a:t>Alle</a:t>
            </a:r>
            <a:endParaRPr lang="de-DE" sz="4000" dirty="0"/>
          </a:p>
          <a:p>
            <a:pPr algn="ctr"/>
            <a:endParaRPr lang="de-DE" sz="2000" dirty="0"/>
          </a:p>
          <a:p>
            <a:pPr algn="ctr"/>
            <a:r>
              <a:rPr lang="de-DE" sz="3200" dirty="0"/>
              <a:t>Viele</a:t>
            </a:r>
          </a:p>
          <a:p>
            <a:pPr algn="ctr"/>
            <a:endParaRPr lang="de-DE" sz="2000" dirty="0"/>
          </a:p>
          <a:p>
            <a:pPr algn="ctr"/>
            <a:r>
              <a:rPr lang="de-DE" sz="2800" dirty="0"/>
              <a:t>Einige</a:t>
            </a:r>
          </a:p>
          <a:p>
            <a:pPr algn="ctr"/>
            <a:endParaRPr lang="de-DE" sz="2000" dirty="0"/>
          </a:p>
          <a:p>
            <a:pPr algn="ctr"/>
            <a:r>
              <a:rPr lang="de-DE" sz="2000" dirty="0"/>
              <a:t>Wenige</a:t>
            </a:r>
          </a:p>
          <a:p>
            <a:pPr algn="ctr"/>
            <a:endParaRPr lang="de-DE" sz="2000" dirty="0"/>
          </a:p>
          <a:p>
            <a:pPr algn="ctr"/>
            <a:r>
              <a:rPr lang="de-DE" sz="1600" dirty="0"/>
              <a:t>Ganz wenige</a:t>
            </a:r>
          </a:p>
          <a:p>
            <a:pPr algn="ctr"/>
            <a:endParaRPr lang="de-DE" sz="2000" dirty="0"/>
          </a:p>
          <a:p>
            <a:pPr algn="ctr"/>
            <a:r>
              <a:rPr lang="de-DE" sz="1200" dirty="0" smtClean="0"/>
              <a:t>Keiner</a:t>
            </a:r>
          </a:p>
          <a:p>
            <a:pPr algn="ctr"/>
            <a:endParaRPr lang="de-DE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479376" y="188640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 smtClean="0">
                <a:solidFill>
                  <a:srgbClr val="EC7E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Einige</a:t>
            </a:r>
            <a:endParaRPr lang="fr-FR" sz="4000" b="1" dirty="0">
              <a:solidFill>
                <a:srgbClr val="EC7E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99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83073" y="1484784"/>
          <a:ext cx="114245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itre 1"/>
          <p:cNvSpPr txBox="1">
            <a:spLocks/>
          </p:cNvSpPr>
          <p:nvPr/>
        </p:nvSpPr>
        <p:spPr>
          <a:xfrm>
            <a:off x="177552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de-DE" sz="4100" b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g</a:t>
            </a:r>
            <a:r>
              <a:rPr lang="de-DE" sz="41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ehen zu Fuß zur Schule!</a:t>
            </a:r>
            <a:endParaRPr lang="de-DE" sz="4100" b="1" dirty="0"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6" name="Picture 2" descr="http://regionales.t-online.de/b/47/18/73/96/id_47187396/tid_da/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5680" y="2354805"/>
            <a:ext cx="1129081" cy="924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à coins arrondis 8"/>
          <p:cNvSpPr/>
          <p:nvPr/>
        </p:nvSpPr>
        <p:spPr>
          <a:xfrm>
            <a:off x="212824" y="1732988"/>
            <a:ext cx="1440160" cy="47923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4000" dirty="0" smtClean="0"/>
          </a:p>
          <a:p>
            <a:pPr algn="ctr"/>
            <a:r>
              <a:rPr lang="de-DE" sz="4000" dirty="0" smtClean="0"/>
              <a:t>Alle</a:t>
            </a:r>
            <a:endParaRPr lang="de-DE" sz="4000" dirty="0"/>
          </a:p>
          <a:p>
            <a:pPr algn="ctr"/>
            <a:endParaRPr lang="de-DE" sz="2000" dirty="0"/>
          </a:p>
          <a:p>
            <a:pPr algn="ctr"/>
            <a:r>
              <a:rPr lang="de-DE" sz="3200" dirty="0"/>
              <a:t>Viele</a:t>
            </a:r>
          </a:p>
          <a:p>
            <a:pPr algn="ctr"/>
            <a:endParaRPr lang="de-DE" sz="2000" dirty="0"/>
          </a:p>
          <a:p>
            <a:pPr algn="ctr"/>
            <a:r>
              <a:rPr lang="de-DE" sz="2800" dirty="0"/>
              <a:t>Einige</a:t>
            </a:r>
          </a:p>
          <a:p>
            <a:pPr algn="ctr"/>
            <a:endParaRPr lang="de-DE" sz="2000" dirty="0"/>
          </a:p>
          <a:p>
            <a:pPr algn="ctr"/>
            <a:r>
              <a:rPr lang="de-DE" sz="2000" dirty="0"/>
              <a:t>Wenige</a:t>
            </a:r>
          </a:p>
          <a:p>
            <a:pPr algn="ctr"/>
            <a:endParaRPr lang="de-DE" sz="2000" dirty="0"/>
          </a:p>
          <a:p>
            <a:pPr algn="ctr"/>
            <a:r>
              <a:rPr lang="de-DE" sz="1600" dirty="0"/>
              <a:t>Ganz wenige</a:t>
            </a:r>
          </a:p>
          <a:p>
            <a:pPr algn="ctr"/>
            <a:endParaRPr lang="de-DE" sz="2000" dirty="0"/>
          </a:p>
          <a:p>
            <a:pPr algn="ctr"/>
            <a:r>
              <a:rPr lang="de-DE" sz="1200" dirty="0" smtClean="0"/>
              <a:t>Keiner</a:t>
            </a:r>
          </a:p>
          <a:p>
            <a:pPr algn="ctr"/>
            <a:endParaRPr lang="de-DE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839416" y="188640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 smtClean="0">
                <a:solidFill>
                  <a:srgbClr val="E8B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Wenige</a:t>
            </a:r>
            <a:endParaRPr lang="fr-FR" sz="4000" b="1" dirty="0">
              <a:solidFill>
                <a:srgbClr val="E8BE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030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83073" y="1484784"/>
          <a:ext cx="114245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itre 1"/>
          <p:cNvSpPr txBox="1">
            <a:spLocks/>
          </p:cNvSpPr>
          <p:nvPr/>
        </p:nvSpPr>
        <p:spPr>
          <a:xfrm>
            <a:off x="3771056" y="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de-DE" sz="41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fahren mit dem Auto zur Schule!</a:t>
            </a:r>
            <a:endParaRPr lang="de-DE" sz="4100" b="1" dirty="0"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8" name="Picture 5" descr="http://voiture.kidioui.fr/blog/wp-content/uploads/2011/04/bmw-serie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8466" y="1183560"/>
            <a:ext cx="1346180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à coins arrondis 8"/>
          <p:cNvSpPr/>
          <p:nvPr/>
        </p:nvSpPr>
        <p:spPr>
          <a:xfrm>
            <a:off x="212824" y="1732988"/>
            <a:ext cx="1440160" cy="47923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4000" dirty="0" smtClean="0"/>
          </a:p>
          <a:p>
            <a:pPr algn="ctr"/>
            <a:r>
              <a:rPr lang="de-DE" sz="4000" dirty="0" smtClean="0"/>
              <a:t>Alle</a:t>
            </a:r>
            <a:endParaRPr lang="de-DE" sz="4000" dirty="0"/>
          </a:p>
          <a:p>
            <a:pPr algn="ctr"/>
            <a:endParaRPr lang="de-DE" sz="2000" dirty="0"/>
          </a:p>
          <a:p>
            <a:pPr algn="ctr"/>
            <a:r>
              <a:rPr lang="de-DE" sz="3200" dirty="0"/>
              <a:t>Viele</a:t>
            </a:r>
          </a:p>
          <a:p>
            <a:pPr algn="ctr"/>
            <a:endParaRPr lang="de-DE" sz="2000" dirty="0"/>
          </a:p>
          <a:p>
            <a:pPr algn="ctr"/>
            <a:r>
              <a:rPr lang="de-DE" sz="2800" dirty="0"/>
              <a:t>Einige</a:t>
            </a:r>
          </a:p>
          <a:p>
            <a:pPr algn="ctr"/>
            <a:endParaRPr lang="de-DE" sz="2000" dirty="0"/>
          </a:p>
          <a:p>
            <a:pPr algn="ctr"/>
            <a:r>
              <a:rPr lang="de-DE" sz="2000" dirty="0"/>
              <a:t>Wenige</a:t>
            </a:r>
          </a:p>
          <a:p>
            <a:pPr algn="ctr"/>
            <a:endParaRPr lang="de-DE" sz="2000" dirty="0"/>
          </a:p>
          <a:p>
            <a:pPr algn="ctr"/>
            <a:r>
              <a:rPr lang="de-DE" sz="1600" dirty="0"/>
              <a:t>Ganz wenige</a:t>
            </a:r>
          </a:p>
          <a:p>
            <a:pPr algn="ctr"/>
            <a:endParaRPr lang="de-DE" sz="2000" dirty="0"/>
          </a:p>
          <a:p>
            <a:pPr algn="ctr"/>
            <a:r>
              <a:rPr lang="de-DE" sz="1200" dirty="0" smtClean="0"/>
              <a:t>Keiner</a:t>
            </a:r>
          </a:p>
          <a:p>
            <a:pPr algn="ctr"/>
            <a:endParaRPr lang="de-DE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695399" y="188640"/>
            <a:ext cx="3864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 smtClean="0">
                <a:solidFill>
                  <a:srgbClr val="9696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Ganz</a:t>
            </a:r>
            <a:r>
              <a:rPr lang="fr-FR" sz="4000" b="1" dirty="0" smtClean="0">
                <a:solidFill>
                  <a:srgbClr val="9696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b="1" dirty="0" err="1" smtClean="0">
                <a:solidFill>
                  <a:srgbClr val="9696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wenige</a:t>
            </a:r>
            <a:endParaRPr lang="fr-FR" sz="4000" b="1" dirty="0">
              <a:solidFill>
                <a:srgbClr val="9696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19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83073" y="1484784"/>
          <a:ext cx="114245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itre 1"/>
          <p:cNvSpPr txBox="1">
            <a:spLocks/>
          </p:cNvSpPr>
          <p:nvPr/>
        </p:nvSpPr>
        <p:spPr>
          <a:xfrm>
            <a:off x="177552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de-DE" sz="41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fährt mit dem Taxi zur Schule!</a:t>
            </a:r>
            <a:endParaRPr lang="de-DE" sz="4100" b="1" dirty="0"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9" name="Picture 5" descr="http://www.carmondo.de/blog/wp-content/uploads/2009/02/eklas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88488" y="5733256"/>
            <a:ext cx="1594296" cy="9941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à coins arrondis 8"/>
          <p:cNvSpPr/>
          <p:nvPr/>
        </p:nvSpPr>
        <p:spPr>
          <a:xfrm>
            <a:off x="212824" y="1732988"/>
            <a:ext cx="1440160" cy="47923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4000" dirty="0" smtClean="0"/>
          </a:p>
          <a:p>
            <a:pPr algn="ctr"/>
            <a:r>
              <a:rPr lang="de-DE" sz="4000" dirty="0" smtClean="0"/>
              <a:t>Alle</a:t>
            </a:r>
            <a:endParaRPr lang="de-DE" sz="4000" dirty="0"/>
          </a:p>
          <a:p>
            <a:pPr algn="ctr"/>
            <a:endParaRPr lang="de-DE" sz="2000" dirty="0"/>
          </a:p>
          <a:p>
            <a:pPr algn="ctr"/>
            <a:r>
              <a:rPr lang="de-DE" sz="3200" dirty="0"/>
              <a:t>Viele</a:t>
            </a:r>
          </a:p>
          <a:p>
            <a:pPr algn="ctr"/>
            <a:endParaRPr lang="de-DE" sz="2000" dirty="0"/>
          </a:p>
          <a:p>
            <a:pPr algn="ctr"/>
            <a:r>
              <a:rPr lang="de-DE" sz="2800" dirty="0"/>
              <a:t>Einige</a:t>
            </a:r>
          </a:p>
          <a:p>
            <a:pPr algn="ctr"/>
            <a:endParaRPr lang="de-DE" sz="2000" dirty="0"/>
          </a:p>
          <a:p>
            <a:pPr algn="ctr"/>
            <a:r>
              <a:rPr lang="de-DE" sz="2000" dirty="0"/>
              <a:t>Wenige</a:t>
            </a:r>
          </a:p>
          <a:p>
            <a:pPr algn="ctr"/>
            <a:endParaRPr lang="de-DE" sz="2000" dirty="0"/>
          </a:p>
          <a:p>
            <a:pPr algn="ctr"/>
            <a:r>
              <a:rPr lang="de-DE" sz="1600" dirty="0"/>
              <a:t>Ganz wenige</a:t>
            </a:r>
          </a:p>
          <a:p>
            <a:pPr algn="ctr"/>
            <a:endParaRPr lang="de-DE" sz="2000" dirty="0"/>
          </a:p>
          <a:p>
            <a:pPr algn="ctr"/>
            <a:r>
              <a:rPr lang="de-DE" sz="1200" dirty="0" smtClean="0"/>
              <a:t>Keiner</a:t>
            </a:r>
          </a:p>
          <a:p>
            <a:pPr algn="ctr"/>
            <a:endParaRPr lang="de-DE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479376" y="188640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 smtClean="0">
                <a:solidFill>
                  <a:srgbClr val="C4BD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Keiner</a:t>
            </a:r>
            <a:endParaRPr lang="fr-FR" sz="4000" b="1" dirty="0">
              <a:solidFill>
                <a:srgbClr val="C4BDA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186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717032"/>
            <a:ext cx="7208691" cy="25603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UND DIE FRANZÖSISCHEN SCHÜLER?</a:t>
            </a:r>
            <a:br>
              <a:rPr lang="de-DE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de-DE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WIE FAHREN SIE ZUR SCHULE?</a:t>
            </a:r>
            <a:endParaRPr lang="de-DE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84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5486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4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14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4" id="{DA918996-192C-4B0D-89F9-B39B96FFD845}" vid="{72540894-C06D-4DCB-86D6-9018A96170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Thème4</Template>
  <TotalTime>118</TotalTime>
  <Words>223</Words>
  <Application>Microsoft Office PowerPoint</Application>
  <PresentationFormat>Grand écran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Book Antiqua</vt:lpstr>
      <vt:lpstr>Wingdings</vt:lpstr>
      <vt:lpstr>Thème4</vt:lpstr>
      <vt:lpstr>Thème14</vt:lpstr>
      <vt:lpstr>WIE FAHREN DIE DEUTSCHEN SCHÜLER ZUR SCHULE?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UND DIE FRANZÖSISCHEN SCHÜLER? WIE FAHREN SIE ZUR SCHULE?</vt:lpstr>
      <vt:lpstr>Wir machen eine Umfrage und erstellen ein Kreisdiagramm!</vt:lpstr>
      <vt:lpstr>Hier ist das Kreisdiagramm der Klasse 4 b/c! Wie fahren die Schüler zur Schule?</vt:lpstr>
      <vt:lpstr>Wie fahren die Schüler aus der Klasse 4 b/c zur Schule?  (Bilan grammatical sur les quantificateurs)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 in Köln ?</dc:title>
  <dc:creator>Myriam</dc:creator>
  <cp:lastModifiedBy>Pierre Binet</cp:lastModifiedBy>
  <cp:revision>76</cp:revision>
  <dcterms:created xsi:type="dcterms:W3CDTF">2012-03-07T09:42:33Z</dcterms:created>
  <dcterms:modified xsi:type="dcterms:W3CDTF">2016-05-11T16:45:11Z</dcterms:modified>
</cp:coreProperties>
</file>