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920"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BA29350B-0BA9-4EA6-A234-5011D17E5682}" type="datetimeFigureOut">
              <a:rPr lang="fr-FR" smtClean="0"/>
              <a:t>01/05/16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8BD6DDBA-12F3-473E-8A42-C7196761F8C5}" type="slidenum">
              <a:rPr lang="fr-FR" smtClean="0"/>
              <a:t>‹#›</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A29350B-0BA9-4EA6-A234-5011D17E5682}" type="datetimeFigureOut">
              <a:rPr lang="fr-FR" smtClean="0"/>
              <a:t>01/05/16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D6DDBA-12F3-473E-8A42-C7196761F8C5}"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A29350B-0BA9-4EA6-A234-5011D17E5682}" type="datetimeFigureOut">
              <a:rPr lang="fr-FR" smtClean="0"/>
              <a:t>01/05/16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D6DDBA-12F3-473E-8A42-C7196761F8C5}"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BA29350B-0BA9-4EA6-A234-5011D17E5682}" type="datetimeFigureOut">
              <a:rPr lang="fr-FR" smtClean="0"/>
              <a:t>01/05/16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D6DDBA-12F3-473E-8A42-C7196761F8C5}" type="slidenum">
              <a:rPr lang="fr-FR" smtClean="0"/>
              <a:t>‹#›</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BA29350B-0BA9-4EA6-A234-5011D17E5682}" type="datetimeFigureOut">
              <a:rPr lang="fr-FR" smtClean="0"/>
              <a:t>01/05/16</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8BD6DDBA-12F3-473E-8A42-C7196761F8C5}"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BA29350B-0BA9-4EA6-A234-5011D17E5682}" type="datetimeFigureOut">
              <a:rPr lang="fr-FR" smtClean="0"/>
              <a:t>01/05/16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D6DDBA-12F3-473E-8A42-C7196761F8C5}" type="slidenum">
              <a:rPr lang="fr-FR" smtClean="0"/>
              <a:t>‹#›</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BA29350B-0BA9-4EA6-A234-5011D17E5682}" type="datetimeFigureOut">
              <a:rPr lang="fr-FR" smtClean="0"/>
              <a:t>01/05/16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D6DDBA-12F3-473E-8A42-C7196761F8C5}" type="slidenum">
              <a:rPr lang="fr-FR" smtClean="0"/>
              <a:t>‹#›</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BA29350B-0BA9-4EA6-A234-5011D17E5682}" type="datetimeFigureOut">
              <a:rPr lang="fr-FR" smtClean="0"/>
              <a:t>01/05/16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D6DDBA-12F3-473E-8A42-C7196761F8C5}"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A29350B-0BA9-4EA6-A234-5011D17E5682}" type="datetimeFigureOut">
              <a:rPr lang="fr-FR" smtClean="0"/>
              <a:t>01/05/16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D6DDBA-12F3-473E-8A42-C7196761F8C5}"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BA29350B-0BA9-4EA6-A234-5011D17E5682}" type="datetimeFigureOut">
              <a:rPr lang="fr-FR" smtClean="0"/>
              <a:t>01/05/16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D6DDBA-12F3-473E-8A42-C7196761F8C5}" type="slidenum">
              <a:rPr lang="fr-FR" smtClean="0"/>
              <a:t>‹#›</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BA29350B-0BA9-4EA6-A234-5011D17E5682}" type="datetimeFigureOut">
              <a:rPr lang="fr-FR" smtClean="0"/>
              <a:t>01/05/16</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8BD6DDBA-12F3-473E-8A42-C7196761F8C5}" type="slidenum">
              <a:rPr lang="fr-FR" smtClean="0"/>
              <a:t>‹#›</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A29350B-0BA9-4EA6-A234-5011D17E5682}" type="datetimeFigureOut">
              <a:rPr lang="fr-FR" smtClean="0"/>
              <a:t>01/05/16</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D6DDBA-12F3-473E-8A42-C7196761F8C5}"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 Id="rId3"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de-DE" smtClean="0"/>
              <a:t>Gute Fahrt 3 – Kapitel 6 – Station 2</a:t>
            </a:r>
            <a:endParaRPr lang="de-DE"/>
          </a:p>
        </p:txBody>
      </p:sp>
      <p:sp>
        <p:nvSpPr>
          <p:cNvPr id="2" name="Titre 1"/>
          <p:cNvSpPr>
            <a:spLocks noGrp="1"/>
          </p:cNvSpPr>
          <p:nvPr>
            <p:ph type="ctrTitle"/>
          </p:nvPr>
        </p:nvSpPr>
        <p:spPr/>
        <p:txBody>
          <a:bodyPr/>
          <a:lstStyle/>
          <a:p>
            <a:r>
              <a:rPr lang="de-DE" smtClean="0"/>
              <a:t>Gefahren im Netz</a:t>
            </a:r>
            <a:endParaRPr lang="de-DE"/>
          </a:p>
        </p:txBody>
      </p:sp>
    </p:spTree>
    <p:extLst>
      <p:ext uri="{BB962C8B-B14F-4D97-AF65-F5344CB8AC3E}">
        <p14:creationId xmlns:p14="http://schemas.microsoft.com/office/powerpoint/2010/main" val="34825002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Vokabeln aktiv </a:t>
            </a:r>
            <a:r>
              <a:rPr lang="de-DE" sz="2400" dirty="0" smtClean="0"/>
              <a:t>(</a:t>
            </a:r>
            <a:r>
              <a:rPr lang="de-DE" sz="2400" dirty="0" smtClean="0"/>
              <a:t>ÜH Seite 66)</a:t>
            </a:r>
            <a:endParaRPr lang="de-DE" dirty="0"/>
          </a:p>
        </p:txBody>
      </p:sp>
      <p:sp>
        <p:nvSpPr>
          <p:cNvPr id="3" name="Espace réservé du contenu 2"/>
          <p:cNvSpPr>
            <a:spLocks noGrp="1"/>
          </p:cNvSpPr>
          <p:nvPr>
            <p:ph sz="quarter" idx="1"/>
          </p:nvPr>
        </p:nvSpPr>
        <p:spPr>
          <a:xfrm>
            <a:off x="395536" y="1412776"/>
            <a:ext cx="3168352" cy="5149552"/>
          </a:xfrm>
        </p:spPr>
        <p:txBody>
          <a:bodyPr>
            <a:normAutofit lnSpcReduction="10000"/>
          </a:bodyPr>
          <a:lstStyle/>
          <a:p>
            <a:r>
              <a:rPr lang="de-DE" sz="3200" dirty="0" smtClean="0"/>
              <a:t>Fotos und Videos</a:t>
            </a:r>
          </a:p>
          <a:p>
            <a:endParaRPr lang="de-DE" sz="3200" dirty="0" smtClean="0"/>
          </a:p>
          <a:p>
            <a:r>
              <a:rPr lang="de-DE" sz="3200" dirty="0" smtClean="0"/>
              <a:t>vom Computer</a:t>
            </a:r>
          </a:p>
          <a:p>
            <a:r>
              <a:rPr lang="de-DE" sz="3200" dirty="0"/>
              <a:t>e</a:t>
            </a:r>
            <a:r>
              <a:rPr lang="de-DE" sz="3200" dirty="0" smtClean="0"/>
              <a:t>ine Homepage</a:t>
            </a:r>
          </a:p>
          <a:p>
            <a:r>
              <a:rPr lang="de-DE" sz="3200" dirty="0"/>
              <a:t>e</a:t>
            </a:r>
            <a:r>
              <a:rPr lang="de-DE" sz="3200" dirty="0" smtClean="0"/>
              <a:t>ine Datei</a:t>
            </a:r>
          </a:p>
          <a:p>
            <a:r>
              <a:rPr lang="de-DE" sz="3200" dirty="0"/>
              <a:t>v</a:t>
            </a:r>
            <a:r>
              <a:rPr lang="de-DE" sz="3200" dirty="0" smtClean="0"/>
              <a:t>or Raubkopien</a:t>
            </a:r>
          </a:p>
          <a:p>
            <a:r>
              <a:rPr lang="de-DE" sz="3200" dirty="0"/>
              <a:t>u</a:t>
            </a:r>
            <a:r>
              <a:rPr lang="de-DE" sz="3200" dirty="0" smtClean="0"/>
              <a:t>nn</a:t>
            </a:r>
            <a:r>
              <a:rPr lang="de-DE" sz="3200" dirty="0" smtClean="0"/>
              <a:t>ötige Dateien</a:t>
            </a:r>
          </a:p>
          <a:p>
            <a:r>
              <a:rPr lang="de-DE" sz="3200" dirty="0"/>
              <a:t>n</a:t>
            </a:r>
            <a:r>
              <a:rPr lang="de-DE" sz="3200" dirty="0" smtClean="0"/>
              <a:t>ach Videospielen</a:t>
            </a:r>
          </a:p>
          <a:p>
            <a:r>
              <a:rPr lang="de-DE" sz="3200" dirty="0" smtClean="0"/>
              <a:t>Verhaltensregeln</a:t>
            </a:r>
          </a:p>
          <a:p>
            <a:r>
              <a:rPr lang="de-DE" sz="3200" dirty="0"/>
              <a:t>e</a:t>
            </a:r>
            <a:r>
              <a:rPr lang="de-DE" sz="3200" dirty="0" smtClean="0"/>
              <a:t>ine Mail</a:t>
            </a:r>
            <a:endParaRPr lang="de-DE" sz="3200" dirty="0"/>
          </a:p>
        </p:txBody>
      </p:sp>
      <p:sp>
        <p:nvSpPr>
          <p:cNvPr id="4" name="ZoneTexte 3"/>
          <p:cNvSpPr txBox="1"/>
          <p:nvPr/>
        </p:nvSpPr>
        <p:spPr>
          <a:xfrm>
            <a:off x="3419872" y="1412776"/>
            <a:ext cx="1160544" cy="523220"/>
          </a:xfrm>
          <a:prstGeom prst="rect">
            <a:avLst/>
          </a:prstGeom>
          <a:noFill/>
        </p:spPr>
        <p:txBody>
          <a:bodyPr wrap="none" rtlCol="0">
            <a:spAutoFit/>
          </a:bodyPr>
          <a:lstStyle/>
          <a:p>
            <a:r>
              <a:rPr lang="de-DE" sz="2800" dirty="0" smtClean="0">
                <a:solidFill>
                  <a:srgbClr val="FF0000"/>
                </a:solidFill>
              </a:rPr>
              <a:t>l</a:t>
            </a:r>
            <a:r>
              <a:rPr lang="de-DE" sz="2800" dirty="0" smtClean="0">
                <a:solidFill>
                  <a:srgbClr val="FF0000"/>
                </a:solidFill>
              </a:rPr>
              <a:t>öschen</a:t>
            </a:r>
            <a:endParaRPr lang="de-DE" dirty="0">
              <a:solidFill>
                <a:srgbClr val="FF0000"/>
              </a:solidFill>
            </a:endParaRPr>
          </a:p>
        </p:txBody>
      </p:sp>
      <p:sp>
        <p:nvSpPr>
          <p:cNvPr id="5" name="ZoneTexte 4"/>
          <p:cNvSpPr txBox="1"/>
          <p:nvPr/>
        </p:nvSpPr>
        <p:spPr>
          <a:xfrm>
            <a:off x="4572000" y="1412776"/>
            <a:ext cx="1301333" cy="523220"/>
          </a:xfrm>
          <a:prstGeom prst="rect">
            <a:avLst/>
          </a:prstGeom>
          <a:noFill/>
        </p:spPr>
        <p:txBody>
          <a:bodyPr wrap="none" rtlCol="0">
            <a:spAutoFit/>
          </a:bodyPr>
          <a:lstStyle/>
          <a:p>
            <a:r>
              <a:rPr lang="de-DE" sz="2800" dirty="0" smtClean="0">
                <a:solidFill>
                  <a:srgbClr val="FF0000"/>
                </a:solidFill>
              </a:rPr>
              <a:t>/ posten</a:t>
            </a:r>
            <a:endParaRPr lang="de-DE" dirty="0">
              <a:solidFill>
                <a:srgbClr val="FF0000"/>
              </a:solidFill>
            </a:endParaRPr>
          </a:p>
        </p:txBody>
      </p:sp>
      <p:sp>
        <p:nvSpPr>
          <p:cNvPr id="6" name="ZoneTexte 5"/>
          <p:cNvSpPr txBox="1"/>
          <p:nvPr/>
        </p:nvSpPr>
        <p:spPr>
          <a:xfrm>
            <a:off x="5868144" y="1412776"/>
            <a:ext cx="1697901" cy="523220"/>
          </a:xfrm>
          <a:prstGeom prst="rect">
            <a:avLst/>
          </a:prstGeom>
          <a:noFill/>
        </p:spPr>
        <p:txBody>
          <a:bodyPr wrap="none" rtlCol="0">
            <a:spAutoFit/>
          </a:bodyPr>
          <a:lstStyle/>
          <a:p>
            <a:r>
              <a:rPr lang="de-DE" sz="2800" dirty="0" smtClean="0">
                <a:solidFill>
                  <a:srgbClr val="FF0000"/>
                </a:solidFill>
              </a:rPr>
              <a:t>/ speichern</a:t>
            </a:r>
            <a:endParaRPr lang="de-DE" dirty="0">
              <a:solidFill>
                <a:srgbClr val="FF0000"/>
              </a:solidFill>
            </a:endParaRPr>
          </a:p>
        </p:txBody>
      </p:sp>
      <p:sp>
        <p:nvSpPr>
          <p:cNvPr id="7" name="ZoneTexte 6"/>
          <p:cNvSpPr txBox="1"/>
          <p:nvPr/>
        </p:nvSpPr>
        <p:spPr>
          <a:xfrm>
            <a:off x="3491880" y="1988840"/>
            <a:ext cx="2275633" cy="523220"/>
          </a:xfrm>
          <a:prstGeom prst="rect">
            <a:avLst/>
          </a:prstGeom>
          <a:noFill/>
        </p:spPr>
        <p:txBody>
          <a:bodyPr wrap="none" rtlCol="0">
            <a:spAutoFit/>
          </a:bodyPr>
          <a:lstStyle/>
          <a:p>
            <a:r>
              <a:rPr lang="de-DE" sz="2800" dirty="0" smtClean="0">
                <a:solidFill>
                  <a:srgbClr val="FF0000"/>
                </a:solidFill>
              </a:rPr>
              <a:t>/ herunterladen</a:t>
            </a:r>
            <a:endParaRPr lang="de-DE" dirty="0">
              <a:solidFill>
                <a:srgbClr val="FF0000"/>
              </a:solidFill>
            </a:endParaRPr>
          </a:p>
        </p:txBody>
      </p:sp>
      <p:sp>
        <p:nvSpPr>
          <p:cNvPr id="8" name="ZoneTexte 7"/>
          <p:cNvSpPr txBox="1"/>
          <p:nvPr/>
        </p:nvSpPr>
        <p:spPr>
          <a:xfrm>
            <a:off x="5868144" y="1988840"/>
            <a:ext cx="2432552" cy="523220"/>
          </a:xfrm>
          <a:prstGeom prst="rect">
            <a:avLst/>
          </a:prstGeom>
          <a:noFill/>
        </p:spPr>
        <p:txBody>
          <a:bodyPr wrap="none" rtlCol="0">
            <a:spAutoFit/>
          </a:bodyPr>
          <a:lstStyle/>
          <a:p>
            <a:r>
              <a:rPr lang="de-DE" sz="2800" dirty="0" smtClean="0">
                <a:solidFill>
                  <a:srgbClr val="FF0000"/>
                </a:solidFill>
              </a:rPr>
              <a:t>/ ins Netz stellen</a:t>
            </a:r>
            <a:endParaRPr lang="de-DE" dirty="0">
              <a:solidFill>
                <a:srgbClr val="FF0000"/>
              </a:solidFill>
            </a:endParaRPr>
          </a:p>
        </p:txBody>
      </p:sp>
      <p:sp>
        <p:nvSpPr>
          <p:cNvPr id="9" name="ZoneTexte 8"/>
          <p:cNvSpPr txBox="1"/>
          <p:nvPr/>
        </p:nvSpPr>
        <p:spPr>
          <a:xfrm>
            <a:off x="3203848" y="2420888"/>
            <a:ext cx="1903937" cy="523220"/>
          </a:xfrm>
          <a:prstGeom prst="rect">
            <a:avLst/>
          </a:prstGeom>
          <a:noFill/>
        </p:spPr>
        <p:txBody>
          <a:bodyPr wrap="none" rtlCol="0">
            <a:spAutoFit/>
          </a:bodyPr>
          <a:lstStyle/>
          <a:p>
            <a:r>
              <a:rPr lang="de-DE" sz="2800" dirty="0">
                <a:solidFill>
                  <a:schemeClr val="accent1"/>
                </a:solidFill>
              </a:rPr>
              <a:t>a</a:t>
            </a:r>
            <a:r>
              <a:rPr lang="de-DE" sz="2800" dirty="0" smtClean="0">
                <a:solidFill>
                  <a:schemeClr val="accent1"/>
                </a:solidFill>
              </a:rPr>
              <a:t>bh</a:t>
            </a:r>
            <a:r>
              <a:rPr lang="de-DE" sz="2800" dirty="0" smtClean="0">
                <a:solidFill>
                  <a:schemeClr val="accent1"/>
                </a:solidFill>
              </a:rPr>
              <a:t>ängig sein</a:t>
            </a:r>
            <a:endParaRPr lang="de-DE" dirty="0">
              <a:solidFill>
                <a:schemeClr val="accent1"/>
              </a:solidFill>
            </a:endParaRPr>
          </a:p>
        </p:txBody>
      </p:sp>
      <p:sp>
        <p:nvSpPr>
          <p:cNvPr id="10" name="ZoneTexte 9"/>
          <p:cNvSpPr txBox="1"/>
          <p:nvPr/>
        </p:nvSpPr>
        <p:spPr>
          <a:xfrm>
            <a:off x="3203848" y="2924944"/>
            <a:ext cx="1313180" cy="523220"/>
          </a:xfrm>
          <a:prstGeom prst="rect">
            <a:avLst/>
          </a:prstGeom>
          <a:noFill/>
        </p:spPr>
        <p:txBody>
          <a:bodyPr wrap="none" rtlCol="0">
            <a:spAutoFit/>
          </a:bodyPr>
          <a:lstStyle/>
          <a:p>
            <a:r>
              <a:rPr lang="de-DE" sz="2800" dirty="0" smtClean="0">
                <a:solidFill>
                  <a:srgbClr val="FF0000"/>
                </a:solidFill>
              </a:rPr>
              <a:t>erstellen</a:t>
            </a:r>
            <a:endParaRPr lang="de-DE" dirty="0">
              <a:solidFill>
                <a:srgbClr val="FF0000"/>
              </a:solidFill>
            </a:endParaRPr>
          </a:p>
        </p:txBody>
      </p:sp>
      <p:sp>
        <p:nvSpPr>
          <p:cNvPr id="11" name="ZoneTexte 10"/>
          <p:cNvSpPr txBox="1"/>
          <p:nvPr/>
        </p:nvSpPr>
        <p:spPr>
          <a:xfrm>
            <a:off x="2411760" y="3501008"/>
            <a:ext cx="1160544" cy="523220"/>
          </a:xfrm>
          <a:prstGeom prst="rect">
            <a:avLst/>
          </a:prstGeom>
          <a:noFill/>
        </p:spPr>
        <p:txBody>
          <a:bodyPr wrap="none" rtlCol="0">
            <a:spAutoFit/>
          </a:bodyPr>
          <a:lstStyle/>
          <a:p>
            <a:r>
              <a:rPr lang="de-DE" sz="2800" dirty="0" smtClean="0">
                <a:solidFill>
                  <a:srgbClr val="D34817"/>
                </a:solidFill>
              </a:rPr>
              <a:t>l</a:t>
            </a:r>
            <a:r>
              <a:rPr lang="de-DE" sz="2800" dirty="0" smtClean="0">
                <a:solidFill>
                  <a:srgbClr val="D34817"/>
                </a:solidFill>
              </a:rPr>
              <a:t>öschen</a:t>
            </a:r>
            <a:endParaRPr lang="de-DE" dirty="0">
              <a:solidFill>
                <a:srgbClr val="D34817"/>
              </a:solidFill>
            </a:endParaRPr>
          </a:p>
        </p:txBody>
      </p:sp>
      <p:sp>
        <p:nvSpPr>
          <p:cNvPr id="12" name="ZoneTexte 11"/>
          <p:cNvSpPr txBox="1"/>
          <p:nvPr/>
        </p:nvSpPr>
        <p:spPr>
          <a:xfrm>
            <a:off x="3563888" y="3501008"/>
            <a:ext cx="1697901" cy="523220"/>
          </a:xfrm>
          <a:prstGeom prst="rect">
            <a:avLst/>
          </a:prstGeom>
          <a:noFill/>
        </p:spPr>
        <p:txBody>
          <a:bodyPr wrap="none" rtlCol="0">
            <a:spAutoFit/>
          </a:bodyPr>
          <a:lstStyle/>
          <a:p>
            <a:r>
              <a:rPr lang="de-DE" sz="2800" dirty="0" smtClean="0">
                <a:solidFill>
                  <a:srgbClr val="D34817"/>
                </a:solidFill>
              </a:rPr>
              <a:t>/ speichern</a:t>
            </a:r>
            <a:endParaRPr lang="de-DE" dirty="0">
              <a:solidFill>
                <a:srgbClr val="D34817"/>
              </a:solidFill>
            </a:endParaRPr>
          </a:p>
        </p:txBody>
      </p:sp>
      <p:sp>
        <p:nvSpPr>
          <p:cNvPr id="14" name="ZoneTexte 13"/>
          <p:cNvSpPr txBox="1"/>
          <p:nvPr/>
        </p:nvSpPr>
        <p:spPr>
          <a:xfrm>
            <a:off x="5292080" y="3501008"/>
            <a:ext cx="2275633" cy="523220"/>
          </a:xfrm>
          <a:prstGeom prst="rect">
            <a:avLst/>
          </a:prstGeom>
          <a:noFill/>
        </p:spPr>
        <p:txBody>
          <a:bodyPr wrap="none" rtlCol="0">
            <a:spAutoFit/>
          </a:bodyPr>
          <a:lstStyle/>
          <a:p>
            <a:r>
              <a:rPr lang="de-DE" sz="2800" dirty="0" smtClean="0">
                <a:solidFill>
                  <a:srgbClr val="D34817"/>
                </a:solidFill>
              </a:rPr>
              <a:t>/ herunterladen</a:t>
            </a:r>
            <a:endParaRPr lang="de-DE" dirty="0">
              <a:solidFill>
                <a:srgbClr val="D34817"/>
              </a:solidFill>
            </a:endParaRPr>
          </a:p>
        </p:txBody>
      </p:sp>
      <p:sp>
        <p:nvSpPr>
          <p:cNvPr id="15" name="ZoneTexte 14"/>
          <p:cNvSpPr txBox="1"/>
          <p:nvPr/>
        </p:nvSpPr>
        <p:spPr>
          <a:xfrm>
            <a:off x="3275856" y="4005064"/>
            <a:ext cx="1160719" cy="523220"/>
          </a:xfrm>
          <a:prstGeom prst="rect">
            <a:avLst/>
          </a:prstGeom>
          <a:noFill/>
        </p:spPr>
        <p:txBody>
          <a:bodyPr wrap="none" rtlCol="0">
            <a:spAutoFit/>
          </a:bodyPr>
          <a:lstStyle/>
          <a:p>
            <a:r>
              <a:rPr lang="de-DE" sz="2800" dirty="0" smtClean="0">
                <a:solidFill>
                  <a:srgbClr val="FF0000"/>
                </a:solidFill>
              </a:rPr>
              <a:t>warnen</a:t>
            </a:r>
            <a:endParaRPr lang="de-DE" dirty="0">
              <a:solidFill>
                <a:srgbClr val="FF0000"/>
              </a:solidFill>
            </a:endParaRPr>
          </a:p>
        </p:txBody>
      </p:sp>
      <p:sp>
        <p:nvSpPr>
          <p:cNvPr id="16" name="ZoneTexte 15"/>
          <p:cNvSpPr txBox="1"/>
          <p:nvPr/>
        </p:nvSpPr>
        <p:spPr>
          <a:xfrm>
            <a:off x="3419872" y="4437112"/>
            <a:ext cx="1160544" cy="523220"/>
          </a:xfrm>
          <a:prstGeom prst="rect">
            <a:avLst/>
          </a:prstGeom>
          <a:noFill/>
        </p:spPr>
        <p:txBody>
          <a:bodyPr wrap="none" rtlCol="0">
            <a:spAutoFit/>
          </a:bodyPr>
          <a:lstStyle/>
          <a:p>
            <a:r>
              <a:rPr lang="de-DE" sz="2800" dirty="0" smtClean="0">
                <a:solidFill>
                  <a:srgbClr val="D34817"/>
                </a:solidFill>
              </a:rPr>
              <a:t>l</a:t>
            </a:r>
            <a:r>
              <a:rPr lang="de-DE" sz="2800" dirty="0" smtClean="0">
                <a:solidFill>
                  <a:srgbClr val="D34817"/>
                </a:solidFill>
              </a:rPr>
              <a:t>öschen</a:t>
            </a:r>
            <a:endParaRPr lang="de-DE" dirty="0">
              <a:solidFill>
                <a:srgbClr val="D34817"/>
              </a:solidFill>
            </a:endParaRPr>
          </a:p>
        </p:txBody>
      </p:sp>
      <p:sp>
        <p:nvSpPr>
          <p:cNvPr id="17" name="ZoneTexte 16"/>
          <p:cNvSpPr txBox="1"/>
          <p:nvPr/>
        </p:nvSpPr>
        <p:spPr>
          <a:xfrm>
            <a:off x="3419872" y="4941168"/>
            <a:ext cx="1686529" cy="523220"/>
          </a:xfrm>
          <a:prstGeom prst="rect">
            <a:avLst/>
          </a:prstGeom>
          <a:noFill/>
        </p:spPr>
        <p:txBody>
          <a:bodyPr wrap="none" rtlCol="0">
            <a:spAutoFit/>
          </a:bodyPr>
          <a:lstStyle/>
          <a:p>
            <a:r>
              <a:rPr lang="de-DE" sz="2800" dirty="0">
                <a:solidFill>
                  <a:srgbClr val="FF0000"/>
                </a:solidFill>
              </a:rPr>
              <a:t>s</a:t>
            </a:r>
            <a:r>
              <a:rPr lang="de-DE" sz="2800" dirty="0" smtClean="0">
                <a:solidFill>
                  <a:srgbClr val="FF0000"/>
                </a:solidFill>
              </a:rPr>
              <a:t>üchtig sein</a:t>
            </a:r>
            <a:endParaRPr lang="de-DE" dirty="0">
              <a:solidFill>
                <a:srgbClr val="FF0000"/>
              </a:solidFill>
            </a:endParaRPr>
          </a:p>
        </p:txBody>
      </p:sp>
      <p:sp>
        <p:nvSpPr>
          <p:cNvPr id="18" name="ZoneTexte 17"/>
          <p:cNvSpPr txBox="1"/>
          <p:nvPr/>
        </p:nvSpPr>
        <p:spPr>
          <a:xfrm>
            <a:off x="3419872" y="5517232"/>
            <a:ext cx="1339905" cy="523220"/>
          </a:xfrm>
          <a:prstGeom prst="rect">
            <a:avLst/>
          </a:prstGeom>
          <a:noFill/>
        </p:spPr>
        <p:txBody>
          <a:bodyPr wrap="none" rtlCol="0">
            <a:spAutoFit/>
          </a:bodyPr>
          <a:lstStyle/>
          <a:p>
            <a:r>
              <a:rPr lang="de-DE" sz="2800" dirty="0" smtClean="0">
                <a:solidFill>
                  <a:srgbClr val="D34817"/>
                </a:solidFill>
              </a:rPr>
              <a:t>beachten</a:t>
            </a:r>
            <a:endParaRPr lang="de-DE" dirty="0">
              <a:solidFill>
                <a:srgbClr val="D34817"/>
              </a:solidFill>
            </a:endParaRPr>
          </a:p>
        </p:txBody>
      </p:sp>
      <p:sp>
        <p:nvSpPr>
          <p:cNvPr id="19" name="ZoneTexte 18"/>
          <p:cNvSpPr txBox="1"/>
          <p:nvPr/>
        </p:nvSpPr>
        <p:spPr>
          <a:xfrm>
            <a:off x="2267744" y="6093296"/>
            <a:ext cx="1160544" cy="523220"/>
          </a:xfrm>
          <a:prstGeom prst="rect">
            <a:avLst/>
          </a:prstGeom>
          <a:noFill/>
        </p:spPr>
        <p:txBody>
          <a:bodyPr wrap="none" rtlCol="0">
            <a:spAutoFit/>
          </a:bodyPr>
          <a:lstStyle/>
          <a:p>
            <a:r>
              <a:rPr lang="de-DE" sz="2800" dirty="0" smtClean="0">
                <a:solidFill>
                  <a:srgbClr val="FF0000"/>
                </a:solidFill>
              </a:rPr>
              <a:t>l</a:t>
            </a:r>
            <a:r>
              <a:rPr lang="de-DE" sz="2800" dirty="0" smtClean="0">
                <a:solidFill>
                  <a:srgbClr val="FF0000"/>
                </a:solidFill>
              </a:rPr>
              <a:t>öschen</a:t>
            </a:r>
            <a:endParaRPr lang="de-DE" dirty="0">
              <a:solidFill>
                <a:srgbClr val="FF0000"/>
              </a:solidFill>
            </a:endParaRPr>
          </a:p>
        </p:txBody>
      </p:sp>
      <p:sp>
        <p:nvSpPr>
          <p:cNvPr id="20" name="ZoneTexte 19"/>
          <p:cNvSpPr txBox="1"/>
          <p:nvPr/>
        </p:nvSpPr>
        <p:spPr>
          <a:xfrm>
            <a:off x="3491880" y="6093296"/>
            <a:ext cx="1697901" cy="523220"/>
          </a:xfrm>
          <a:prstGeom prst="rect">
            <a:avLst/>
          </a:prstGeom>
          <a:noFill/>
        </p:spPr>
        <p:txBody>
          <a:bodyPr wrap="none" rtlCol="0">
            <a:spAutoFit/>
          </a:bodyPr>
          <a:lstStyle/>
          <a:p>
            <a:r>
              <a:rPr lang="de-DE" sz="2800" dirty="0" smtClean="0">
                <a:solidFill>
                  <a:srgbClr val="FF0000"/>
                </a:solidFill>
              </a:rPr>
              <a:t>/ speichern</a:t>
            </a:r>
            <a:endParaRPr lang="de-DE" dirty="0">
              <a:solidFill>
                <a:srgbClr val="FF0000"/>
              </a:solidFill>
            </a:endParaRPr>
          </a:p>
        </p:txBody>
      </p:sp>
      <p:sp>
        <p:nvSpPr>
          <p:cNvPr id="21" name="ZoneTexte 20"/>
          <p:cNvSpPr txBox="1"/>
          <p:nvPr/>
        </p:nvSpPr>
        <p:spPr>
          <a:xfrm>
            <a:off x="5220072" y="6093296"/>
            <a:ext cx="2095445" cy="523220"/>
          </a:xfrm>
          <a:prstGeom prst="rect">
            <a:avLst/>
          </a:prstGeom>
          <a:noFill/>
        </p:spPr>
        <p:txBody>
          <a:bodyPr wrap="none" rtlCol="0">
            <a:spAutoFit/>
          </a:bodyPr>
          <a:lstStyle/>
          <a:p>
            <a:r>
              <a:rPr lang="de-DE" sz="2800" dirty="0" smtClean="0">
                <a:solidFill>
                  <a:srgbClr val="FF0000"/>
                </a:solidFill>
              </a:rPr>
              <a:t>/ beantworten</a:t>
            </a:r>
            <a:endParaRPr lang="de-DE" dirty="0">
              <a:solidFill>
                <a:srgbClr val="FF0000"/>
              </a:solidFill>
            </a:endParaRPr>
          </a:p>
        </p:txBody>
      </p:sp>
    </p:spTree>
    <p:extLst>
      <p:ext uri="{BB962C8B-B14F-4D97-AF65-F5344CB8AC3E}">
        <p14:creationId xmlns:p14="http://schemas.microsoft.com/office/powerpoint/2010/main" val="23637933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4" grpId="0"/>
      <p:bldP spid="15" grpId="0"/>
      <p:bldP spid="16" grpId="0"/>
      <p:bldP spid="17" grpId="0"/>
      <p:bldP spid="18" grpId="0"/>
      <p:bldP spid="19" grpId="0"/>
      <p:bldP spid="20" grpId="0"/>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7772400" cy="796950"/>
          </a:xfrm>
        </p:spPr>
        <p:txBody>
          <a:bodyPr/>
          <a:lstStyle/>
          <a:p>
            <a:r>
              <a:rPr lang="de-DE" dirty="0"/>
              <a:t>Vokabeln aktiv </a:t>
            </a:r>
            <a:r>
              <a:rPr lang="de-DE" sz="2400" dirty="0"/>
              <a:t>(ÜH Seite 66)</a:t>
            </a:r>
            <a:endParaRPr lang="fr-FR" dirty="0"/>
          </a:p>
        </p:txBody>
      </p:sp>
      <p:sp>
        <p:nvSpPr>
          <p:cNvPr id="3" name="Espace réservé du contenu 2"/>
          <p:cNvSpPr>
            <a:spLocks noGrp="1"/>
          </p:cNvSpPr>
          <p:nvPr>
            <p:ph sz="quarter" idx="1"/>
          </p:nvPr>
        </p:nvSpPr>
        <p:spPr>
          <a:xfrm>
            <a:off x="251520" y="980728"/>
            <a:ext cx="8640960" cy="5688632"/>
          </a:xfrm>
        </p:spPr>
        <p:txBody>
          <a:bodyPr>
            <a:noAutofit/>
          </a:bodyPr>
          <a:lstStyle/>
          <a:p>
            <a:pPr marL="0" indent="0" algn="just">
              <a:buNone/>
            </a:pPr>
            <a:r>
              <a:rPr lang="de-DE" sz="2800" dirty="0" smtClean="0"/>
              <a:t>Wenn ihr im Internet surft, </a:t>
            </a:r>
            <a:r>
              <a:rPr lang="de-DE" sz="2800" dirty="0" smtClean="0"/>
              <a:t>müsst ihr bestimmte …............... Beachten. Denn man darf zum Beispiel keine ..................... Herunterladen, das ist nämlich illegal. Auch E-Mails von unbekannten Personen besser gleich.............! Vielleicht enthalten sie ja einen Virus. Wenn eure Freunde alle Daten auf ihre Facebook-Seite stellen, solltet ihr sie .............. Es kann gefährlich sein, private Daten und Fotos zu ........................... . Euer Freund sitzt nur noch vor dem Computer? Vielleicht ist er ja vom Computer .......................... Am besten ist es, miteinander darüber sprechen und zu überlegen, wie er sich von seiner ............. befreien kann.</a:t>
            </a:r>
            <a:endParaRPr lang="de-DE" sz="2800" dirty="0"/>
          </a:p>
        </p:txBody>
      </p:sp>
      <p:sp>
        <p:nvSpPr>
          <p:cNvPr id="4" name="ZoneTexte 3"/>
          <p:cNvSpPr txBox="1"/>
          <p:nvPr/>
        </p:nvSpPr>
        <p:spPr>
          <a:xfrm>
            <a:off x="6765224" y="980728"/>
            <a:ext cx="2378776" cy="461665"/>
          </a:xfrm>
          <a:prstGeom prst="rect">
            <a:avLst/>
          </a:prstGeom>
          <a:noFill/>
        </p:spPr>
        <p:txBody>
          <a:bodyPr wrap="none" rtlCol="0">
            <a:spAutoFit/>
          </a:bodyPr>
          <a:lstStyle/>
          <a:p>
            <a:r>
              <a:rPr lang="de-DE" sz="2400" b="1" dirty="0" smtClean="0">
                <a:solidFill>
                  <a:srgbClr val="D34817"/>
                </a:solidFill>
              </a:rPr>
              <a:t>Verhaltensregeln</a:t>
            </a:r>
            <a:endParaRPr lang="de-DE" sz="2400" b="1" dirty="0">
              <a:solidFill>
                <a:srgbClr val="D34817"/>
              </a:solidFill>
            </a:endParaRPr>
          </a:p>
        </p:txBody>
      </p:sp>
      <p:sp>
        <p:nvSpPr>
          <p:cNvPr id="5" name="ZoneTexte 4"/>
          <p:cNvSpPr txBox="1"/>
          <p:nvPr/>
        </p:nvSpPr>
        <p:spPr>
          <a:xfrm>
            <a:off x="6588224" y="1340768"/>
            <a:ext cx="2056973" cy="523220"/>
          </a:xfrm>
          <a:prstGeom prst="rect">
            <a:avLst/>
          </a:prstGeom>
          <a:noFill/>
        </p:spPr>
        <p:txBody>
          <a:bodyPr wrap="none" rtlCol="0">
            <a:spAutoFit/>
          </a:bodyPr>
          <a:lstStyle/>
          <a:p>
            <a:r>
              <a:rPr lang="de-DE" sz="2800" b="1" dirty="0" smtClean="0">
                <a:solidFill>
                  <a:srgbClr val="D34817"/>
                </a:solidFill>
              </a:rPr>
              <a:t>Raubkopien</a:t>
            </a:r>
            <a:endParaRPr lang="de-DE" sz="2400" b="1" dirty="0">
              <a:solidFill>
                <a:srgbClr val="D34817"/>
              </a:solidFill>
            </a:endParaRPr>
          </a:p>
        </p:txBody>
      </p:sp>
      <p:sp>
        <p:nvSpPr>
          <p:cNvPr id="6" name="ZoneTexte 5"/>
          <p:cNvSpPr txBox="1"/>
          <p:nvPr/>
        </p:nvSpPr>
        <p:spPr>
          <a:xfrm>
            <a:off x="5868144" y="2276872"/>
            <a:ext cx="1364476" cy="523220"/>
          </a:xfrm>
          <a:prstGeom prst="rect">
            <a:avLst/>
          </a:prstGeom>
          <a:noFill/>
        </p:spPr>
        <p:txBody>
          <a:bodyPr wrap="none" rtlCol="0">
            <a:spAutoFit/>
          </a:bodyPr>
          <a:lstStyle/>
          <a:p>
            <a:r>
              <a:rPr lang="de-DE" sz="2800" b="1" dirty="0" smtClean="0">
                <a:solidFill>
                  <a:srgbClr val="D34817"/>
                </a:solidFill>
              </a:rPr>
              <a:t>l</a:t>
            </a:r>
            <a:r>
              <a:rPr lang="de-DE" sz="2800" b="1" dirty="0" smtClean="0">
                <a:solidFill>
                  <a:srgbClr val="D34817"/>
                </a:solidFill>
              </a:rPr>
              <a:t>öschen</a:t>
            </a:r>
            <a:endParaRPr lang="de-DE" sz="2400" b="1" dirty="0">
              <a:solidFill>
                <a:srgbClr val="D34817"/>
              </a:solidFill>
            </a:endParaRPr>
          </a:p>
        </p:txBody>
      </p:sp>
      <p:sp>
        <p:nvSpPr>
          <p:cNvPr id="7" name="ZoneTexte 6"/>
          <p:cNvSpPr txBox="1"/>
          <p:nvPr/>
        </p:nvSpPr>
        <p:spPr>
          <a:xfrm>
            <a:off x="6084168" y="3068960"/>
            <a:ext cx="1351652" cy="523220"/>
          </a:xfrm>
          <a:prstGeom prst="rect">
            <a:avLst/>
          </a:prstGeom>
          <a:noFill/>
        </p:spPr>
        <p:txBody>
          <a:bodyPr wrap="none" rtlCol="0">
            <a:spAutoFit/>
          </a:bodyPr>
          <a:lstStyle/>
          <a:p>
            <a:r>
              <a:rPr lang="de-DE" sz="2800" b="1" dirty="0" smtClean="0">
                <a:solidFill>
                  <a:srgbClr val="D34817"/>
                </a:solidFill>
              </a:rPr>
              <a:t>warnen</a:t>
            </a:r>
            <a:endParaRPr lang="de-DE" sz="2400" b="1" dirty="0">
              <a:solidFill>
                <a:srgbClr val="D34817"/>
              </a:solidFill>
            </a:endParaRPr>
          </a:p>
        </p:txBody>
      </p:sp>
      <p:sp>
        <p:nvSpPr>
          <p:cNvPr id="8" name="ZoneTexte 7"/>
          <p:cNvSpPr txBox="1"/>
          <p:nvPr/>
        </p:nvSpPr>
        <p:spPr>
          <a:xfrm>
            <a:off x="971600" y="3933056"/>
            <a:ext cx="2544286" cy="523220"/>
          </a:xfrm>
          <a:prstGeom prst="rect">
            <a:avLst/>
          </a:prstGeom>
          <a:noFill/>
        </p:spPr>
        <p:txBody>
          <a:bodyPr wrap="none" rtlCol="0">
            <a:spAutoFit/>
          </a:bodyPr>
          <a:lstStyle/>
          <a:p>
            <a:r>
              <a:rPr lang="de-DE" sz="2800" b="1" dirty="0" smtClean="0">
                <a:solidFill>
                  <a:srgbClr val="D34817"/>
                </a:solidFill>
              </a:rPr>
              <a:t>ver</a:t>
            </a:r>
            <a:r>
              <a:rPr lang="de-DE" sz="2800" b="1" dirty="0" smtClean="0">
                <a:solidFill>
                  <a:srgbClr val="D34817"/>
                </a:solidFill>
              </a:rPr>
              <a:t>öffentlichen</a:t>
            </a:r>
            <a:endParaRPr lang="de-DE" sz="2400" b="1" dirty="0">
              <a:solidFill>
                <a:srgbClr val="D34817"/>
              </a:solidFill>
            </a:endParaRPr>
          </a:p>
        </p:txBody>
      </p:sp>
      <p:sp>
        <p:nvSpPr>
          <p:cNvPr id="9" name="ZoneTexte 8"/>
          <p:cNvSpPr txBox="1"/>
          <p:nvPr/>
        </p:nvSpPr>
        <p:spPr>
          <a:xfrm>
            <a:off x="2339752" y="4797152"/>
            <a:ext cx="1588696" cy="523220"/>
          </a:xfrm>
          <a:prstGeom prst="rect">
            <a:avLst/>
          </a:prstGeom>
          <a:noFill/>
        </p:spPr>
        <p:txBody>
          <a:bodyPr wrap="none" rtlCol="0">
            <a:spAutoFit/>
          </a:bodyPr>
          <a:lstStyle/>
          <a:p>
            <a:r>
              <a:rPr lang="de-DE" sz="2800" b="1" dirty="0" smtClean="0">
                <a:solidFill>
                  <a:srgbClr val="D34817"/>
                </a:solidFill>
              </a:rPr>
              <a:t>abh</a:t>
            </a:r>
            <a:r>
              <a:rPr lang="de-DE" sz="2800" b="1" dirty="0" smtClean="0">
                <a:solidFill>
                  <a:srgbClr val="D34817"/>
                </a:solidFill>
              </a:rPr>
              <a:t>ängig</a:t>
            </a:r>
            <a:endParaRPr lang="de-DE" sz="2400" b="1" dirty="0">
              <a:solidFill>
                <a:srgbClr val="D34817"/>
              </a:solidFill>
            </a:endParaRPr>
          </a:p>
        </p:txBody>
      </p:sp>
      <p:sp>
        <p:nvSpPr>
          <p:cNvPr id="10" name="ZoneTexte 9"/>
          <p:cNvSpPr txBox="1"/>
          <p:nvPr/>
        </p:nvSpPr>
        <p:spPr>
          <a:xfrm>
            <a:off x="1475656" y="5589240"/>
            <a:ext cx="1045529" cy="523220"/>
          </a:xfrm>
          <a:prstGeom prst="rect">
            <a:avLst/>
          </a:prstGeom>
          <a:noFill/>
        </p:spPr>
        <p:txBody>
          <a:bodyPr wrap="none" rtlCol="0">
            <a:spAutoFit/>
          </a:bodyPr>
          <a:lstStyle/>
          <a:p>
            <a:r>
              <a:rPr lang="de-DE" sz="2800" b="1" dirty="0" smtClean="0">
                <a:solidFill>
                  <a:srgbClr val="D34817"/>
                </a:solidFill>
              </a:rPr>
              <a:t>Sucht</a:t>
            </a:r>
            <a:endParaRPr lang="de-DE" sz="2400" b="1" dirty="0">
              <a:solidFill>
                <a:srgbClr val="D34817"/>
              </a:solidFill>
            </a:endParaRPr>
          </a:p>
        </p:txBody>
      </p:sp>
    </p:spTree>
    <p:extLst>
      <p:ext uri="{BB962C8B-B14F-4D97-AF65-F5344CB8AC3E}">
        <p14:creationId xmlns:p14="http://schemas.microsoft.com/office/powerpoint/2010/main" val="10206837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a:t>Vokabeln aktiv </a:t>
            </a:r>
            <a:r>
              <a:rPr lang="de-DE" sz="2400" dirty="0"/>
              <a:t>(ÜH Seite 66)</a:t>
            </a:r>
            <a:endParaRPr lang="fr-FR"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794044151"/>
              </p:ext>
            </p:extLst>
          </p:nvPr>
        </p:nvGraphicFramePr>
        <p:xfrm>
          <a:off x="914400" y="1447800"/>
          <a:ext cx="7772400" cy="5181599"/>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ctr"/>
                      <a:r>
                        <a:rPr lang="de-DE" sz="2800" noProof="0" smtClean="0"/>
                        <a:t>Nomen</a:t>
                      </a:r>
                      <a:endParaRPr lang="de-DE" sz="2800" noProof="0"/>
                    </a:p>
                  </a:txBody>
                  <a:tcPr/>
                </a:tc>
                <a:tc>
                  <a:txBody>
                    <a:bodyPr/>
                    <a:lstStyle/>
                    <a:p>
                      <a:pPr algn="ctr"/>
                      <a:r>
                        <a:rPr lang="de-DE" sz="2800" noProof="0" smtClean="0"/>
                        <a:t>Adjektiven</a:t>
                      </a:r>
                      <a:endParaRPr lang="de-DE" sz="2800" noProof="0"/>
                    </a:p>
                  </a:txBody>
                  <a:tcPr/>
                </a:tc>
              </a:tr>
              <a:tr h="370840">
                <a:tc>
                  <a:txBody>
                    <a:bodyPr/>
                    <a:lstStyle/>
                    <a:p>
                      <a:pPr algn="ctr"/>
                      <a:r>
                        <a:rPr lang="de-DE" sz="2800" noProof="0" smtClean="0"/>
                        <a:t>die Sucht</a:t>
                      </a:r>
                      <a:endParaRPr lang="de-DE" sz="2800" noProof="0"/>
                    </a:p>
                  </a:txBody>
                  <a:tcPr/>
                </a:tc>
                <a:tc>
                  <a:txBody>
                    <a:bodyPr/>
                    <a:lstStyle/>
                    <a:p>
                      <a:pPr algn="ctr"/>
                      <a:r>
                        <a:rPr lang="de-DE" sz="2800" noProof="0" smtClean="0"/>
                        <a:t>süchtig</a:t>
                      </a:r>
                      <a:endParaRPr lang="de-DE" sz="2800" noProof="0"/>
                    </a:p>
                  </a:txBody>
                  <a:tcPr/>
                </a:tc>
              </a:tr>
              <a:tr h="370840">
                <a:tc>
                  <a:txBody>
                    <a:bodyPr/>
                    <a:lstStyle/>
                    <a:p>
                      <a:pPr algn="ctr"/>
                      <a:r>
                        <a:rPr lang="de-DE" sz="2800" noProof="0" smtClean="0"/>
                        <a:t>die Gefahr</a:t>
                      </a:r>
                      <a:endParaRPr lang="de-DE" sz="2800" noProof="0"/>
                    </a:p>
                  </a:txBody>
                  <a:tcPr/>
                </a:tc>
                <a:tc>
                  <a:txBody>
                    <a:bodyPr/>
                    <a:lstStyle/>
                    <a:p>
                      <a:pPr algn="ctr"/>
                      <a:endParaRPr lang="de-DE" sz="2800" noProof="0"/>
                    </a:p>
                  </a:txBody>
                  <a:tcPr/>
                </a:tc>
              </a:tr>
              <a:tr h="370840">
                <a:tc>
                  <a:txBody>
                    <a:bodyPr/>
                    <a:lstStyle/>
                    <a:p>
                      <a:pPr algn="ctr"/>
                      <a:r>
                        <a:rPr lang="de-DE" sz="2800" noProof="0" smtClean="0"/>
                        <a:t>die Abh</a:t>
                      </a:r>
                      <a:r>
                        <a:rPr lang="de-DE" sz="2800" noProof="0" smtClean="0"/>
                        <a:t>ängigkeit</a:t>
                      </a:r>
                      <a:endParaRPr lang="de-DE" sz="2800" noProof="0"/>
                    </a:p>
                  </a:txBody>
                  <a:tcPr/>
                </a:tc>
                <a:tc>
                  <a:txBody>
                    <a:bodyPr/>
                    <a:lstStyle/>
                    <a:p>
                      <a:pPr algn="ctr"/>
                      <a:endParaRPr lang="de-DE" sz="2800" noProof="0"/>
                    </a:p>
                  </a:txBody>
                  <a:tcPr/>
                </a:tc>
              </a:tr>
              <a:tr h="370840">
                <a:tc>
                  <a:txBody>
                    <a:bodyPr/>
                    <a:lstStyle/>
                    <a:p>
                      <a:pPr algn="ctr"/>
                      <a:endParaRPr lang="de-DE" sz="2800" noProof="0"/>
                    </a:p>
                  </a:txBody>
                  <a:tcPr/>
                </a:tc>
                <a:tc>
                  <a:txBody>
                    <a:bodyPr/>
                    <a:lstStyle/>
                    <a:p>
                      <a:pPr algn="ctr"/>
                      <a:r>
                        <a:rPr lang="de-DE" sz="2800" noProof="0" smtClean="0"/>
                        <a:t>freundschaftlich</a:t>
                      </a:r>
                      <a:endParaRPr lang="de-DE" sz="2800" noProof="0"/>
                    </a:p>
                  </a:txBody>
                  <a:tcPr/>
                </a:tc>
              </a:tr>
              <a:tr h="370840">
                <a:tc>
                  <a:txBody>
                    <a:bodyPr/>
                    <a:lstStyle/>
                    <a:p>
                      <a:pPr algn="ctr"/>
                      <a:r>
                        <a:rPr lang="de-DE" sz="2800" noProof="0" smtClean="0"/>
                        <a:t>der Alltag</a:t>
                      </a:r>
                      <a:endParaRPr lang="de-DE" sz="2800" noProof="0"/>
                    </a:p>
                  </a:txBody>
                  <a:tcPr/>
                </a:tc>
                <a:tc>
                  <a:txBody>
                    <a:bodyPr/>
                    <a:lstStyle/>
                    <a:p>
                      <a:pPr algn="ctr"/>
                      <a:endParaRPr lang="de-DE" sz="2800" noProof="0"/>
                    </a:p>
                  </a:txBody>
                  <a:tcPr/>
                </a:tc>
              </a:tr>
              <a:tr h="370840">
                <a:tc>
                  <a:txBody>
                    <a:bodyPr/>
                    <a:lstStyle/>
                    <a:p>
                      <a:pPr algn="ctr"/>
                      <a:endParaRPr lang="de-DE" sz="2800" noProof="0"/>
                    </a:p>
                  </a:txBody>
                  <a:tcPr/>
                </a:tc>
                <a:tc>
                  <a:txBody>
                    <a:bodyPr/>
                    <a:lstStyle/>
                    <a:p>
                      <a:pPr algn="ctr"/>
                      <a:r>
                        <a:rPr lang="de-DE" sz="2800" noProof="0" smtClean="0"/>
                        <a:t>kreativ</a:t>
                      </a:r>
                      <a:endParaRPr lang="de-DE" sz="2800" noProof="0"/>
                    </a:p>
                  </a:txBody>
                  <a:tcPr/>
                </a:tc>
              </a:tr>
              <a:tr h="370840">
                <a:tc>
                  <a:txBody>
                    <a:bodyPr/>
                    <a:lstStyle/>
                    <a:p>
                      <a:pPr algn="ctr"/>
                      <a:endParaRPr lang="de-DE" sz="2800" noProof="0"/>
                    </a:p>
                  </a:txBody>
                  <a:tcPr/>
                </a:tc>
                <a:tc>
                  <a:txBody>
                    <a:bodyPr/>
                    <a:lstStyle/>
                    <a:p>
                      <a:pPr algn="ctr"/>
                      <a:r>
                        <a:rPr lang="de-DE" sz="2800" noProof="0" smtClean="0"/>
                        <a:t>spielerisch</a:t>
                      </a:r>
                      <a:endParaRPr lang="de-DE" sz="2800" noProof="0"/>
                    </a:p>
                  </a:txBody>
                  <a:tcPr/>
                </a:tc>
              </a:tr>
              <a:tr h="370840">
                <a:tc>
                  <a:txBody>
                    <a:bodyPr/>
                    <a:lstStyle/>
                    <a:p>
                      <a:pPr algn="ctr"/>
                      <a:r>
                        <a:rPr lang="de-DE" sz="2800" noProof="0" smtClean="0"/>
                        <a:t>das Jahr</a:t>
                      </a:r>
                      <a:endParaRPr lang="de-DE" sz="2800" noProof="0"/>
                    </a:p>
                  </a:txBody>
                  <a:tcPr/>
                </a:tc>
                <a:tc>
                  <a:txBody>
                    <a:bodyPr/>
                    <a:lstStyle/>
                    <a:p>
                      <a:pPr algn="ctr"/>
                      <a:endParaRPr lang="de-DE" sz="2800" noProof="0"/>
                    </a:p>
                  </a:txBody>
                  <a:tcPr/>
                </a:tc>
              </a:tr>
              <a:tr h="370840">
                <a:tc>
                  <a:txBody>
                    <a:bodyPr/>
                    <a:lstStyle/>
                    <a:p>
                      <a:pPr algn="ctr"/>
                      <a:r>
                        <a:rPr lang="de-DE" sz="2800" noProof="0" smtClean="0"/>
                        <a:t>die Einsamkeit</a:t>
                      </a:r>
                      <a:endParaRPr lang="de-DE" sz="2800" noProof="0"/>
                    </a:p>
                  </a:txBody>
                  <a:tcPr/>
                </a:tc>
                <a:tc>
                  <a:txBody>
                    <a:bodyPr/>
                    <a:lstStyle/>
                    <a:p>
                      <a:pPr algn="ctr"/>
                      <a:endParaRPr lang="de-DE" sz="2800" noProof="0" dirty="0"/>
                    </a:p>
                  </a:txBody>
                  <a:tcPr/>
                </a:tc>
              </a:tr>
            </a:tbl>
          </a:graphicData>
        </a:graphic>
      </p:graphicFrame>
      <p:sp>
        <p:nvSpPr>
          <p:cNvPr id="5" name="ZoneTexte 4"/>
          <p:cNvSpPr txBox="1"/>
          <p:nvPr/>
        </p:nvSpPr>
        <p:spPr>
          <a:xfrm>
            <a:off x="5940152" y="2492896"/>
            <a:ext cx="1638189" cy="584776"/>
          </a:xfrm>
          <a:prstGeom prst="rect">
            <a:avLst/>
          </a:prstGeom>
          <a:noFill/>
        </p:spPr>
        <p:txBody>
          <a:bodyPr wrap="none" rtlCol="0">
            <a:spAutoFit/>
          </a:bodyPr>
          <a:lstStyle/>
          <a:p>
            <a:r>
              <a:rPr lang="de-DE" sz="3200" dirty="0" smtClean="0">
                <a:solidFill>
                  <a:srgbClr val="D34817"/>
                </a:solidFill>
              </a:rPr>
              <a:t>gef</a:t>
            </a:r>
            <a:r>
              <a:rPr lang="de-DE" sz="3200" dirty="0" smtClean="0">
                <a:solidFill>
                  <a:srgbClr val="D34817"/>
                </a:solidFill>
              </a:rPr>
              <a:t>ährlich</a:t>
            </a:r>
            <a:endParaRPr lang="de-DE" dirty="0">
              <a:solidFill>
                <a:srgbClr val="D34817"/>
              </a:solidFill>
            </a:endParaRPr>
          </a:p>
        </p:txBody>
      </p:sp>
      <p:sp>
        <p:nvSpPr>
          <p:cNvPr id="6" name="ZoneTexte 5"/>
          <p:cNvSpPr txBox="1"/>
          <p:nvPr/>
        </p:nvSpPr>
        <p:spPr>
          <a:xfrm>
            <a:off x="6012160" y="2996952"/>
            <a:ext cx="1492716" cy="584776"/>
          </a:xfrm>
          <a:prstGeom prst="rect">
            <a:avLst/>
          </a:prstGeom>
          <a:noFill/>
        </p:spPr>
        <p:txBody>
          <a:bodyPr wrap="none" rtlCol="0">
            <a:spAutoFit/>
          </a:bodyPr>
          <a:lstStyle/>
          <a:p>
            <a:r>
              <a:rPr lang="de-DE" sz="3200" dirty="0" smtClean="0">
                <a:solidFill>
                  <a:srgbClr val="D34817"/>
                </a:solidFill>
              </a:rPr>
              <a:t>abh</a:t>
            </a:r>
            <a:r>
              <a:rPr lang="de-DE" sz="3200" dirty="0" smtClean="0">
                <a:solidFill>
                  <a:srgbClr val="D34817"/>
                </a:solidFill>
              </a:rPr>
              <a:t>ängig</a:t>
            </a:r>
            <a:endParaRPr lang="de-DE" dirty="0">
              <a:solidFill>
                <a:srgbClr val="D34817"/>
              </a:solidFill>
            </a:endParaRPr>
          </a:p>
        </p:txBody>
      </p:sp>
      <p:sp>
        <p:nvSpPr>
          <p:cNvPr id="7" name="ZoneTexte 6"/>
          <p:cNvSpPr txBox="1"/>
          <p:nvPr/>
        </p:nvSpPr>
        <p:spPr>
          <a:xfrm>
            <a:off x="1907704" y="3501008"/>
            <a:ext cx="2646878" cy="584776"/>
          </a:xfrm>
          <a:prstGeom prst="rect">
            <a:avLst/>
          </a:prstGeom>
          <a:noFill/>
        </p:spPr>
        <p:txBody>
          <a:bodyPr wrap="none" rtlCol="0">
            <a:spAutoFit/>
          </a:bodyPr>
          <a:lstStyle/>
          <a:p>
            <a:r>
              <a:rPr lang="de-DE" sz="3200" dirty="0">
                <a:solidFill>
                  <a:srgbClr val="D34817"/>
                </a:solidFill>
              </a:rPr>
              <a:t>d</a:t>
            </a:r>
            <a:r>
              <a:rPr lang="de-DE" sz="3200" dirty="0" smtClean="0">
                <a:solidFill>
                  <a:srgbClr val="D34817"/>
                </a:solidFill>
              </a:rPr>
              <a:t>ie Freundschaft</a:t>
            </a:r>
            <a:endParaRPr lang="de-DE" dirty="0">
              <a:solidFill>
                <a:srgbClr val="D34817"/>
              </a:solidFill>
            </a:endParaRPr>
          </a:p>
        </p:txBody>
      </p:sp>
      <p:sp>
        <p:nvSpPr>
          <p:cNvPr id="8" name="ZoneTexte 7"/>
          <p:cNvSpPr txBox="1"/>
          <p:nvPr/>
        </p:nvSpPr>
        <p:spPr>
          <a:xfrm>
            <a:off x="5796136" y="4005064"/>
            <a:ext cx="1510950" cy="584776"/>
          </a:xfrm>
          <a:prstGeom prst="rect">
            <a:avLst/>
          </a:prstGeom>
          <a:noFill/>
        </p:spPr>
        <p:txBody>
          <a:bodyPr wrap="none" rtlCol="0">
            <a:spAutoFit/>
          </a:bodyPr>
          <a:lstStyle/>
          <a:p>
            <a:r>
              <a:rPr lang="de-DE" sz="3200" dirty="0" smtClean="0">
                <a:solidFill>
                  <a:srgbClr val="D34817"/>
                </a:solidFill>
              </a:rPr>
              <a:t>allt</a:t>
            </a:r>
            <a:r>
              <a:rPr lang="de-DE" sz="3200" dirty="0" smtClean="0">
                <a:solidFill>
                  <a:srgbClr val="D34817"/>
                </a:solidFill>
              </a:rPr>
              <a:t>äglich</a:t>
            </a:r>
            <a:endParaRPr lang="de-DE" dirty="0">
              <a:solidFill>
                <a:srgbClr val="D34817"/>
              </a:solidFill>
            </a:endParaRPr>
          </a:p>
        </p:txBody>
      </p:sp>
      <p:sp>
        <p:nvSpPr>
          <p:cNvPr id="9" name="ZoneTexte 8"/>
          <p:cNvSpPr txBox="1"/>
          <p:nvPr/>
        </p:nvSpPr>
        <p:spPr>
          <a:xfrm>
            <a:off x="1907704" y="4581128"/>
            <a:ext cx="2313454" cy="584776"/>
          </a:xfrm>
          <a:prstGeom prst="rect">
            <a:avLst/>
          </a:prstGeom>
          <a:noFill/>
        </p:spPr>
        <p:txBody>
          <a:bodyPr wrap="none" rtlCol="0">
            <a:spAutoFit/>
          </a:bodyPr>
          <a:lstStyle/>
          <a:p>
            <a:r>
              <a:rPr lang="de-DE" sz="3200" dirty="0">
                <a:solidFill>
                  <a:srgbClr val="D34817"/>
                </a:solidFill>
              </a:rPr>
              <a:t>d</a:t>
            </a:r>
            <a:r>
              <a:rPr lang="de-DE" sz="3200" dirty="0" smtClean="0">
                <a:solidFill>
                  <a:srgbClr val="D34817"/>
                </a:solidFill>
              </a:rPr>
              <a:t>ie Kreativit</a:t>
            </a:r>
            <a:r>
              <a:rPr lang="de-DE" sz="3200" dirty="0" smtClean="0">
                <a:solidFill>
                  <a:srgbClr val="D34817"/>
                </a:solidFill>
              </a:rPr>
              <a:t>ät</a:t>
            </a:r>
            <a:endParaRPr lang="de-DE" dirty="0">
              <a:solidFill>
                <a:srgbClr val="D34817"/>
              </a:solidFill>
            </a:endParaRPr>
          </a:p>
        </p:txBody>
      </p:sp>
      <p:sp>
        <p:nvSpPr>
          <p:cNvPr id="10" name="ZoneTexte 9"/>
          <p:cNvSpPr txBox="1"/>
          <p:nvPr/>
        </p:nvSpPr>
        <p:spPr>
          <a:xfrm>
            <a:off x="2051720" y="5085184"/>
            <a:ext cx="1461458" cy="584776"/>
          </a:xfrm>
          <a:prstGeom prst="rect">
            <a:avLst/>
          </a:prstGeom>
          <a:noFill/>
        </p:spPr>
        <p:txBody>
          <a:bodyPr wrap="none" rtlCol="0">
            <a:spAutoFit/>
          </a:bodyPr>
          <a:lstStyle/>
          <a:p>
            <a:r>
              <a:rPr lang="de-DE" sz="3200" dirty="0">
                <a:solidFill>
                  <a:srgbClr val="D34817"/>
                </a:solidFill>
              </a:rPr>
              <a:t>d</a:t>
            </a:r>
            <a:r>
              <a:rPr lang="de-DE" sz="3200" dirty="0" smtClean="0">
                <a:solidFill>
                  <a:srgbClr val="D34817"/>
                </a:solidFill>
              </a:rPr>
              <a:t>as Spiel</a:t>
            </a:r>
            <a:endParaRPr lang="de-DE" dirty="0">
              <a:solidFill>
                <a:srgbClr val="D34817"/>
              </a:solidFill>
            </a:endParaRPr>
          </a:p>
        </p:txBody>
      </p:sp>
      <p:sp>
        <p:nvSpPr>
          <p:cNvPr id="11" name="ZoneTexte 10"/>
          <p:cNvSpPr txBox="1"/>
          <p:nvPr/>
        </p:nvSpPr>
        <p:spPr>
          <a:xfrm>
            <a:off x="6156176" y="5589240"/>
            <a:ext cx="1313581" cy="584776"/>
          </a:xfrm>
          <a:prstGeom prst="rect">
            <a:avLst/>
          </a:prstGeom>
          <a:noFill/>
        </p:spPr>
        <p:txBody>
          <a:bodyPr wrap="none" rtlCol="0">
            <a:spAutoFit/>
          </a:bodyPr>
          <a:lstStyle/>
          <a:p>
            <a:r>
              <a:rPr lang="de-DE" sz="3200" dirty="0" smtClean="0">
                <a:solidFill>
                  <a:srgbClr val="D34817"/>
                </a:solidFill>
              </a:rPr>
              <a:t>j</a:t>
            </a:r>
            <a:r>
              <a:rPr lang="de-DE" sz="3200" dirty="0" smtClean="0">
                <a:solidFill>
                  <a:srgbClr val="D34817"/>
                </a:solidFill>
              </a:rPr>
              <a:t>ährlich</a:t>
            </a:r>
            <a:endParaRPr lang="de-DE" dirty="0">
              <a:solidFill>
                <a:srgbClr val="D34817"/>
              </a:solidFill>
            </a:endParaRPr>
          </a:p>
        </p:txBody>
      </p:sp>
      <p:sp>
        <p:nvSpPr>
          <p:cNvPr id="12" name="ZoneTexte 11"/>
          <p:cNvSpPr txBox="1"/>
          <p:nvPr/>
        </p:nvSpPr>
        <p:spPr>
          <a:xfrm>
            <a:off x="6156176" y="6093296"/>
            <a:ext cx="1210588" cy="584776"/>
          </a:xfrm>
          <a:prstGeom prst="rect">
            <a:avLst/>
          </a:prstGeom>
          <a:noFill/>
        </p:spPr>
        <p:txBody>
          <a:bodyPr wrap="none" rtlCol="0">
            <a:spAutoFit/>
          </a:bodyPr>
          <a:lstStyle/>
          <a:p>
            <a:r>
              <a:rPr lang="de-DE" sz="3200" dirty="0" smtClean="0">
                <a:solidFill>
                  <a:srgbClr val="D34817"/>
                </a:solidFill>
              </a:rPr>
              <a:t>einsam</a:t>
            </a:r>
            <a:endParaRPr lang="de-DE" dirty="0">
              <a:solidFill>
                <a:srgbClr val="D34817"/>
              </a:solidFill>
            </a:endParaRPr>
          </a:p>
        </p:txBody>
      </p:sp>
    </p:spTree>
    <p:extLst>
      <p:ext uri="{BB962C8B-B14F-4D97-AF65-F5344CB8AC3E}">
        <p14:creationId xmlns:p14="http://schemas.microsoft.com/office/powerpoint/2010/main" val="3621921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Carte mentale sur le chapitre</a:t>
            </a:r>
            <a:endParaRPr lang="fr-FR" dirty="0"/>
          </a:p>
        </p:txBody>
      </p:sp>
      <p:sp>
        <p:nvSpPr>
          <p:cNvPr id="3" name="Espace réservé du contenu 2"/>
          <p:cNvSpPr>
            <a:spLocks noGrp="1"/>
          </p:cNvSpPr>
          <p:nvPr>
            <p:ph sz="quarter" idx="1"/>
          </p:nvPr>
        </p:nvSpPr>
        <p:spPr/>
        <p:txBody>
          <a:bodyPr/>
          <a:lstStyle/>
          <a:p>
            <a:r>
              <a:rPr lang="fr-FR" dirty="0" smtClean="0"/>
              <a:t>Titre du chapitre?</a:t>
            </a:r>
          </a:p>
          <a:p>
            <a:r>
              <a:rPr lang="fr-FR" dirty="0" smtClean="0"/>
              <a:t>Grands thème?</a:t>
            </a:r>
          </a:p>
          <a:p>
            <a:r>
              <a:rPr lang="fr-FR" dirty="0" smtClean="0"/>
              <a:t>Vocabulaire : noms, adjectifs, verbes, groupes verbaux?</a:t>
            </a:r>
          </a:p>
          <a:p>
            <a:r>
              <a:rPr lang="fr-FR" dirty="0" smtClean="0"/>
              <a:t>Grammaire : subjonctif II, interrogatifs en WO-</a:t>
            </a:r>
          </a:p>
          <a:p>
            <a:endParaRPr lang="fr-FR" dirty="0"/>
          </a:p>
          <a:p>
            <a:r>
              <a:rPr lang="fr-FR" dirty="0" smtClean="0"/>
              <a:t>Dessins?</a:t>
            </a:r>
          </a:p>
          <a:p>
            <a:r>
              <a:rPr lang="fr-FR" dirty="0" smtClean="0"/>
              <a:t>Arborescences? </a:t>
            </a:r>
          </a:p>
          <a:p>
            <a:r>
              <a:rPr lang="fr-FR" dirty="0" smtClean="0"/>
              <a:t>Mots-clés?</a:t>
            </a:r>
          </a:p>
          <a:p>
            <a:r>
              <a:rPr lang="is-IS" dirty="0" smtClean="0"/>
              <a:t>…</a:t>
            </a:r>
            <a:endParaRPr lang="fr-FR" dirty="0"/>
          </a:p>
        </p:txBody>
      </p:sp>
    </p:spTree>
    <p:extLst>
      <p:ext uri="{BB962C8B-B14F-4D97-AF65-F5344CB8AC3E}">
        <p14:creationId xmlns:p14="http://schemas.microsoft.com/office/powerpoint/2010/main" val="15458678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Übungsheft Seite 64 : Tipps geben!</a:t>
            </a:r>
            <a:endParaRPr lang="de-DE" dirty="0"/>
          </a:p>
        </p:txBody>
      </p:sp>
      <p:sp>
        <p:nvSpPr>
          <p:cNvPr id="3" name="Espace réservé du contenu 2"/>
          <p:cNvSpPr>
            <a:spLocks noGrp="1"/>
          </p:cNvSpPr>
          <p:nvPr>
            <p:ph sz="quarter" idx="1"/>
          </p:nvPr>
        </p:nvSpPr>
        <p:spPr>
          <a:xfrm>
            <a:off x="914400" y="1447800"/>
            <a:ext cx="7772400" cy="5149552"/>
          </a:xfrm>
        </p:spPr>
        <p:txBody>
          <a:bodyPr>
            <a:normAutofit/>
          </a:bodyPr>
          <a:lstStyle/>
          <a:p>
            <a:r>
              <a:rPr lang="de-DE" sz="3200" dirty="0" smtClean="0"/>
              <a:t>Ein neues Spiel auf deiner Lieblingsseite im Netz? Lade es schnell auf deine Festplatte!</a:t>
            </a:r>
          </a:p>
          <a:p>
            <a:pPr lvl="1"/>
            <a:r>
              <a:rPr lang="de-DE" sz="2800" b="1" dirty="0">
                <a:solidFill>
                  <a:srgbClr val="D34817"/>
                </a:solidFill>
              </a:rPr>
              <a:t>Lade nie unbekannte Dateien auf deine Festplatte! Sie enthalten vielleicht einen Virus</a:t>
            </a:r>
            <a:r>
              <a:rPr lang="de-DE" sz="2800" b="1" dirty="0" smtClean="0">
                <a:solidFill>
                  <a:srgbClr val="D34817"/>
                </a:solidFill>
              </a:rPr>
              <a:t>!</a:t>
            </a:r>
            <a:endParaRPr lang="de-DE" sz="2800" dirty="0" smtClean="0"/>
          </a:p>
          <a:p>
            <a:r>
              <a:rPr lang="de-DE" sz="3200" dirty="0" smtClean="0"/>
              <a:t>Du hast eine tolle Party gemacht? Dann ver</a:t>
            </a:r>
            <a:r>
              <a:rPr lang="de-DE" sz="3200" dirty="0" smtClean="0"/>
              <a:t>öffentliche schnell die Fotos auf Facebook!</a:t>
            </a:r>
          </a:p>
          <a:p>
            <a:pPr lvl="1"/>
            <a:r>
              <a:rPr lang="de-DE" sz="2800" b="1" dirty="0" smtClean="0">
                <a:solidFill>
                  <a:srgbClr val="D34817"/>
                </a:solidFill>
              </a:rPr>
              <a:t>Du solltest deine pers</a:t>
            </a:r>
            <a:r>
              <a:rPr lang="de-DE" sz="2800" b="1" dirty="0" smtClean="0">
                <a:solidFill>
                  <a:srgbClr val="D34817"/>
                </a:solidFill>
              </a:rPr>
              <a:t>önlichen Daten schützen. Es ist nicht möglich, sie später  ganz zu löschen.</a:t>
            </a:r>
            <a:endParaRPr lang="de-DE" sz="2800" dirty="0" smtClean="0"/>
          </a:p>
        </p:txBody>
      </p:sp>
    </p:spTree>
    <p:extLst>
      <p:ext uri="{BB962C8B-B14F-4D97-AF65-F5344CB8AC3E}">
        <p14:creationId xmlns:p14="http://schemas.microsoft.com/office/powerpoint/2010/main" val="25009887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251520" y="188640"/>
            <a:ext cx="8784976" cy="6408712"/>
          </a:xfrm>
        </p:spPr>
        <p:txBody>
          <a:bodyPr>
            <a:noAutofit/>
          </a:bodyPr>
          <a:lstStyle/>
          <a:p>
            <a:r>
              <a:rPr lang="de-DE" sz="2800" dirty="0" smtClean="0"/>
              <a:t>Eine Mail mit einer Datei im Anhang? Worauf wartest du? Öffne sie schnell, um zu wissen, wer sie geschickt hat!</a:t>
            </a:r>
          </a:p>
          <a:p>
            <a:pPr lvl="1"/>
            <a:r>
              <a:rPr lang="de-DE" b="1" dirty="0" smtClean="0">
                <a:solidFill>
                  <a:srgbClr val="D34817"/>
                </a:solidFill>
              </a:rPr>
              <a:t>Vertraue keinem Unbekannten. Die Datei k</a:t>
            </a:r>
            <a:r>
              <a:rPr lang="de-DE" b="1" dirty="0" smtClean="0">
                <a:solidFill>
                  <a:srgbClr val="D34817"/>
                </a:solidFill>
              </a:rPr>
              <a:t>önnte einen Virus enthalten. Deshalb solltest du keine unbekannten Mails öffnen.</a:t>
            </a:r>
            <a:endParaRPr lang="de-DE" dirty="0"/>
          </a:p>
          <a:p>
            <a:r>
              <a:rPr lang="de-DE" sz="2800" dirty="0" smtClean="0"/>
              <a:t>Deine Lieblingsband hat eine neue CD herausgebracht. Prima, dann lade ihre Musik herunter!</a:t>
            </a:r>
          </a:p>
          <a:p>
            <a:pPr lvl="1"/>
            <a:r>
              <a:rPr lang="de-DE" b="1" dirty="0" smtClean="0">
                <a:solidFill>
                  <a:srgbClr val="D34817"/>
                </a:solidFill>
              </a:rPr>
              <a:t>Das ist illegal, wenn die Musik nicht  auf der offiziellen Website der  Musikgruppe zum Downloaden angeboten wird.</a:t>
            </a:r>
            <a:endParaRPr lang="de-DE" dirty="0" smtClean="0"/>
          </a:p>
          <a:p>
            <a:r>
              <a:rPr lang="de-DE" sz="2800" dirty="0" smtClean="0"/>
              <a:t>Du hast eine neue Freundin in deiner Community? Du willst auch mit ihr telefonieren? Na dann los!</a:t>
            </a:r>
          </a:p>
          <a:p>
            <a:pPr lvl="1"/>
            <a:r>
              <a:rPr lang="de-DE" b="1" dirty="0" smtClean="0">
                <a:solidFill>
                  <a:srgbClr val="D34817"/>
                </a:solidFill>
              </a:rPr>
              <a:t>Gib keinem Unbekannten deine Telefonnummer. Die „neue Freundin“ ist vielleicht gar nicht sympathisch oder sogar gef</a:t>
            </a:r>
            <a:r>
              <a:rPr lang="de-DE" b="1" dirty="0" smtClean="0">
                <a:solidFill>
                  <a:srgbClr val="D34817"/>
                </a:solidFill>
              </a:rPr>
              <a:t>ährlich!</a:t>
            </a:r>
            <a:endParaRPr lang="de-DE" dirty="0"/>
          </a:p>
        </p:txBody>
      </p:sp>
    </p:spTree>
    <p:extLst>
      <p:ext uri="{BB962C8B-B14F-4D97-AF65-F5344CB8AC3E}">
        <p14:creationId xmlns:p14="http://schemas.microsoft.com/office/powerpoint/2010/main" val="4822303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97548" y="116632"/>
            <a:ext cx="4574059" cy="6581626"/>
          </a:xfrm>
          <a:prstGeom prst="rect">
            <a:avLst/>
          </a:prstGeom>
        </p:spPr>
      </p:pic>
      <p:cxnSp>
        <p:nvCxnSpPr>
          <p:cNvPr id="4" name="Connecteur droit avec flèche 3"/>
          <p:cNvCxnSpPr/>
          <p:nvPr/>
        </p:nvCxnSpPr>
        <p:spPr>
          <a:xfrm flipH="1">
            <a:off x="5220072" y="3407445"/>
            <a:ext cx="1944216" cy="8136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Connecteur droit avec flèche 4"/>
          <p:cNvCxnSpPr/>
          <p:nvPr/>
        </p:nvCxnSpPr>
        <p:spPr>
          <a:xfrm flipH="1">
            <a:off x="5372472" y="1268760"/>
            <a:ext cx="1944216" cy="81364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 name="Connecteur droit avec flèche 5"/>
          <p:cNvCxnSpPr/>
          <p:nvPr/>
        </p:nvCxnSpPr>
        <p:spPr>
          <a:xfrm flipV="1">
            <a:off x="1835696" y="576620"/>
            <a:ext cx="1115616" cy="76414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 name="ZoneTexte 8"/>
          <p:cNvSpPr txBox="1"/>
          <p:nvPr/>
        </p:nvSpPr>
        <p:spPr>
          <a:xfrm>
            <a:off x="7316688" y="958694"/>
            <a:ext cx="1420582" cy="461665"/>
          </a:xfrm>
          <a:prstGeom prst="rect">
            <a:avLst/>
          </a:prstGeom>
          <a:noFill/>
        </p:spPr>
        <p:txBody>
          <a:bodyPr wrap="none" rtlCol="0">
            <a:spAutoFit/>
          </a:bodyPr>
          <a:lstStyle/>
          <a:p>
            <a:r>
              <a:rPr lang="fr-FR" sz="2400" b="1" dirty="0">
                <a:solidFill>
                  <a:schemeClr val="accent2"/>
                </a:solidFill>
              </a:rPr>
              <a:t>d</a:t>
            </a:r>
            <a:r>
              <a:rPr lang="fr-FR" sz="2400" b="1" dirty="0" smtClean="0">
                <a:solidFill>
                  <a:schemeClr val="accent2"/>
                </a:solidFill>
              </a:rPr>
              <a:t>er Engel</a:t>
            </a:r>
            <a:endParaRPr lang="fr-FR" sz="2400" b="1" dirty="0">
              <a:solidFill>
                <a:schemeClr val="accent2"/>
              </a:solidFill>
            </a:endParaRPr>
          </a:p>
        </p:txBody>
      </p:sp>
      <p:sp>
        <p:nvSpPr>
          <p:cNvPr id="10" name="ZoneTexte 9"/>
          <p:cNvSpPr txBox="1"/>
          <p:nvPr/>
        </p:nvSpPr>
        <p:spPr>
          <a:xfrm>
            <a:off x="7316688" y="3176612"/>
            <a:ext cx="1456809" cy="461665"/>
          </a:xfrm>
          <a:prstGeom prst="rect">
            <a:avLst/>
          </a:prstGeom>
          <a:noFill/>
        </p:spPr>
        <p:txBody>
          <a:bodyPr wrap="none" rtlCol="0">
            <a:spAutoFit/>
          </a:bodyPr>
          <a:lstStyle/>
          <a:p>
            <a:r>
              <a:rPr lang="fr-FR" sz="2400" b="1" dirty="0">
                <a:solidFill>
                  <a:schemeClr val="accent2"/>
                </a:solidFill>
              </a:rPr>
              <a:t>d</a:t>
            </a:r>
            <a:r>
              <a:rPr lang="fr-FR" sz="2400" b="1" dirty="0" smtClean="0">
                <a:solidFill>
                  <a:schemeClr val="accent2"/>
                </a:solidFill>
              </a:rPr>
              <a:t>er Teufel</a:t>
            </a:r>
            <a:endParaRPr lang="fr-FR" sz="2400" b="1" dirty="0">
              <a:solidFill>
                <a:schemeClr val="accent2"/>
              </a:solidFill>
            </a:endParaRPr>
          </a:p>
        </p:txBody>
      </p:sp>
      <p:sp>
        <p:nvSpPr>
          <p:cNvPr id="11" name="ZoneTexte 10"/>
          <p:cNvSpPr txBox="1"/>
          <p:nvPr/>
        </p:nvSpPr>
        <p:spPr>
          <a:xfrm>
            <a:off x="79285" y="1340768"/>
            <a:ext cx="2318263" cy="461665"/>
          </a:xfrm>
          <a:prstGeom prst="rect">
            <a:avLst/>
          </a:prstGeom>
          <a:noFill/>
        </p:spPr>
        <p:txBody>
          <a:bodyPr wrap="none" rtlCol="0">
            <a:spAutoFit/>
          </a:bodyPr>
          <a:lstStyle/>
          <a:p>
            <a:r>
              <a:rPr lang="de-DE" sz="2400" b="1" dirty="0" smtClean="0">
                <a:solidFill>
                  <a:schemeClr val="accent2"/>
                </a:solidFill>
              </a:rPr>
              <a:t>das Spinnennetz</a:t>
            </a:r>
            <a:endParaRPr lang="de-DE" sz="2400" b="1" dirty="0">
              <a:solidFill>
                <a:schemeClr val="accent2"/>
              </a:solidFill>
            </a:endParaRPr>
          </a:p>
        </p:txBody>
      </p:sp>
      <p:cxnSp>
        <p:nvCxnSpPr>
          <p:cNvPr id="12" name="Connecteur droit avec flèche 11"/>
          <p:cNvCxnSpPr/>
          <p:nvPr/>
        </p:nvCxnSpPr>
        <p:spPr>
          <a:xfrm flipV="1">
            <a:off x="1619672" y="5157192"/>
            <a:ext cx="964463" cy="28803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ZoneTexte 13"/>
          <p:cNvSpPr txBox="1"/>
          <p:nvPr/>
        </p:nvSpPr>
        <p:spPr>
          <a:xfrm>
            <a:off x="173637" y="4926359"/>
            <a:ext cx="2129557" cy="461665"/>
          </a:xfrm>
          <a:prstGeom prst="rect">
            <a:avLst/>
          </a:prstGeom>
          <a:noFill/>
        </p:spPr>
        <p:txBody>
          <a:bodyPr wrap="none" rtlCol="0">
            <a:spAutoFit/>
          </a:bodyPr>
          <a:lstStyle/>
          <a:p>
            <a:r>
              <a:rPr lang="de-DE" sz="2400" b="1" dirty="0" smtClean="0">
                <a:solidFill>
                  <a:schemeClr val="accent2"/>
                </a:solidFill>
              </a:rPr>
              <a:t>Es tut mir weh!</a:t>
            </a:r>
            <a:endParaRPr lang="de-DE" sz="2400" b="1" dirty="0">
              <a:solidFill>
                <a:schemeClr val="accent2"/>
              </a:solidFill>
            </a:endParaRPr>
          </a:p>
        </p:txBody>
      </p:sp>
      <p:pic>
        <p:nvPicPr>
          <p:cNvPr id="15" name="Imag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0613" y="5354848"/>
            <a:ext cx="619125" cy="619125"/>
          </a:xfrm>
          <a:prstGeom prst="rect">
            <a:avLst/>
          </a:prstGeom>
        </p:spPr>
      </p:pic>
    </p:spTree>
    <p:extLst>
      <p:ext uri="{BB962C8B-B14F-4D97-AF65-F5344CB8AC3E}">
        <p14:creationId xmlns:p14="http://schemas.microsoft.com/office/powerpoint/2010/main" val="31017129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1960" y="116632"/>
            <a:ext cx="4574059" cy="6581626"/>
          </a:xfrm>
          <a:prstGeom prst="rect">
            <a:avLst/>
          </a:prstGeom>
        </p:spPr>
      </p:pic>
      <p:sp>
        <p:nvSpPr>
          <p:cNvPr id="3" name="ZoneTexte 2"/>
          <p:cNvSpPr txBox="1"/>
          <p:nvPr/>
        </p:nvSpPr>
        <p:spPr>
          <a:xfrm>
            <a:off x="151553" y="2132856"/>
            <a:ext cx="4060407" cy="461665"/>
          </a:xfrm>
          <a:prstGeom prst="rect">
            <a:avLst/>
          </a:prstGeom>
          <a:noFill/>
        </p:spPr>
        <p:txBody>
          <a:bodyPr wrap="none" rtlCol="0">
            <a:spAutoFit/>
          </a:bodyPr>
          <a:lstStyle/>
          <a:p>
            <a:r>
              <a:rPr lang="de-DE" sz="2400" b="1" dirty="0" smtClean="0">
                <a:solidFill>
                  <a:schemeClr val="accent2"/>
                </a:solidFill>
              </a:rPr>
              <a:t>Was macht der Engel im Netz?</a:t>
            </a:r>
            <a:endParaRPr lang="de-DE" sz="2400" b="1" dirty="0">
              <a:solidFill>
                <a:schemeClr val="accent2"/>
              </a:solidFill>
            </a:endParaRPr>
          </a:p>
        </p:txBody>
      </p:sp>
      <p:sp>
        <p:nvSpPr>
          <p:cNvPr id="4" name="ZoneTexte 3"/>
          <p:cNvSpPr txBox="1"/>
          <p:nvPr/>
        </p:nvSpPr>
        <p:spPr>
          <a:xfrm>
            <a:off x="193766" y="764704"/>
            <a:ext cx="3654462" cy="461665"/>
          </a:xfrm>
          <a:prstGeom prst="rect">
            <a:avLst/>
          </a:prstGeom>
          <a:noFill/>
        </p:spPr>
        <p:txBody>
          <a:bodyPr wrap="none" rtlCol="0">
            <a:spAutoFit/>
          </a:bodyPr>
          <a:lstStyle/>
          <a:p>
            <a:r>
              <a:rPr lang="de-DE" sz="2400" b="1" dirty="0" smtClean="0">
                <a:solidFill>
                  <a:schemeClr val="accent2"/>
                </a:solidFill>
              </a:rPr>
              <a:t>Was symbolisiert das Netz?</a:t>
            </a:r>
            <a:endParaRPr lang="de-DE" sz="2400" b="1" dirty="0">
              <a:solidFill>
                <a:schemeClr val="accent2"/>
              </a:solidFill>
            </a:endParaRPr>
          </a:p>
        </p:txBody>
      </p:sp>
      <p:sp>
        <p:nvSpPr>
          <p:cNvPr id="6" name="ZoneTexte 5"/>
          <p:cNvSpPr txBox="1"/>
          <p:nvPr/>
        </p:nvSpPr>
        <p:spPr>
          <a:xfrm>
            <a:off x="193766" y="3501008"/>
            <a:ext cx="3831755" cy="461665"/>
          </a:xfrm>
          <a:prstGeom prst="rect">
            <a:avLst/>
          </a:prstGeom>
          <a:noFill/>
        </p:spPr>
        <p:txBody>
          <a:bodyPr wrap="none" rtlCol="0">
            <a:spAutoFit/>
          </a:bodyPr>
          <a:lstStyle/>
          <a:p>
            <a:r>
              <a:rPr lang="de-DE" sz="2400" b="1" dirty="0" smtClean="0">
                <a:solidFill>
                  <a:schemeClr val="accent2"/>
                </a:solidFill>
              </a:rPr>
              <a:t>Was symbolisiert der Teufel?</a:t>
            </a:r>
            <a:endParaRPr lang="de-DE" sz="2400" b="1" dirty="0">
              <a:solidFill>
                <a:schemeClr val="accent2"/>
              </a:solidFill>
            </a:endParaRPr>
          </a:p>
        </p:txBody>
      </p:sp>
      <p:sp>
        <p:nvSpPr>
          <p:cNvPr id="7" name="ZoneTexte 6"/>
          <p:cNvSpPr txBox="1"/>
          <p:nvPr/>
        </p:nvSpPr>
        <p:spPr>
          <a:xfrm>
            <a:off x="138590" y="4653136"/>
            <a:ext cx="4126610" cy="1200329"/>
          </a:xfrm>
          <a:prstGeom prst="rect">
            <a:avLst/>
          </a:prstGeom>
          <a:noFill/>
        </p:spPr>
        <p:txBody>
          <a:bodyPr wrap="square" rtlCol="0">
            <a:spAutoFit/>
          </a:bodyPr>
          <a:lstStyle/>
          <a:p>
            <a:r>
              <a:rPr lang="de-DE" sz="2400" b="1" dirty="0" smtClean="0">
                <a:solidFill>
                  <a:schemeClr val="accent2"/>
                </a:solidFill>
              </a:rPr>
              <a:t>Was kann man auf der Website wehwehwehTeufel.de erfahren?</a:t>
            </a:r>
            <a:endParaRPr lang="de-DE" sz="2400" b="1" dirty="0">
              <a:solidFill>
                <a:schemeClr val="accent2"/>
              </a:solidFill>
            </a:endParaRPr>
          </a:p>
        </p:txBody>
      </p:sp>
    </p:spTree>
    <p:extLst>
      <p:ext uri="{BB962C8B-B14F-4D97-AF65-F5344CB8AC3E}">
        <p14:creationId xmlns:p14="http://schemas.microsoft.com/office/powerpoint/2010/main" val="2019850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4" y="151547"/>
            <a:ext cx="4574059" cy="6581626"/>
          </a:xfrm>
          <a:prstGeom prst="rect">
            <a:avLst/>
          </a:prstGeom>
        </p:spPr>
      </p:pic>
      <p:sp>
        <p:nvSpPr>
          <p:cNvPr id="4" name="ZoneTexte 3"/>
          <p:cNvSpPr txBox="1"/>
          <p:nvPr/>
        </p:nvSpPr>
        <p:spPr>
          <a:xfrm>
            <a:off x="193767" y="1844824"/>
            <a:ext cx="4234217" cy="2677656"/>
          </a:xfrm>
          <a:prstGeom prst="rect">
            <a:avLst/>
          </a:prstGeom>
          <a:noFill/>
        </p:spPr>
        <p:txBody>
          <a:bodyPr wrap="square" rtlCol="0">
            <a:spAutoFit/>
          </a:bodyPr>
          <a:lstStyle/>
          <a:p>
            <a:r>
              <a:rPr lang="de-DE" sz="2400" b="1" dirty="0" smtClean="0">
                <a:solidFill>
                  <a:schemeClr val="accent4">
                    <a:lumMod val="75000"/>
                  </a:schemeClr>
                </a:solidFill>
              </a:rPr>
              <a:t>Das ist eine Website, die vielleicht über Gefahren im Internet informiert.</a:t>
            </a:r>
          </a:p>
          <a:p>
            <a:endParaRPr lang="de-DE" sz="2400" b="1" dirty="0" smtClean="0">
              <a:solidFill>
                <a:schemeClr val="accent4">
                  <a:lumMod val="75000"/>
                </a:schemeClr>
              </a:solidFill>
            </a:endParaRPr>
          </a:p>
          <a:p>
            <a:r>
              <a:rPr lang="de-DE" sz="2400" b="1" dirty="0" smtClean="0">
                <a:solidFill>
                  <a:schemeClr val="accent4">
                    <a:lumMod val="75000"/>
                  </a:schemeClr>
                </a:solidFill>
              </a:rPr>
              <a:t>Vielleicht bekommen wir Informationen über schlechte oder gefährliche Websites.</a:t>
            </a:r>
            <a:endParaRPr lang="de-DE" sz="2400" b="1" dirty="0">
              <a:solidFill>
                <a:schemeClr val="accent4">
                  <a:lumMod val="75000"/>
                </a:schemeClr>
              </a:solidFill>
            </a:endParaRPr>
          </a:p>
        </p:txBody>
      </p:sp>
    </p:spTree>
    <p:extLst>
      <p:ext uri="{BB962C8B-B14F-4D97-AF65-F5344CB8AC3E}">
        <p14:creationId xmlns:p14="http://schemas.microsoft.com/office/powerpoint/2010/main" val="40758520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332656"/>
            <a:ext cx="7772400" cy="724942"/>
          </a:xfrm>
        </p:spPr>
        <p:txBody>
          <a:bodyPr>
            <a:normAutofit fontScale="90000"/>
          </a:bodyPr>
          <a:lstStyle/>
          <a:p>
            <a:pPr algn="ctr"/>
            <a:r>
              <a:rPr lang="de-DE" sz="4400" dirty="0" smtClean="0"/>
              <a:t>Vokabelarbeit</a:t>
            </a:r>
            <a:endParaRPr lang="de-DE" dirty="0"/>
          </a:p>
        </p:txBody>
      </p:sp>
      <p:sp>
        <p:nvSpPr>
          <p:cNvPr id="3" name="Espace réservé du contenu 2"/>
          <p:cNvSpPr>
            <a:spLocks noGrp="1"/>
          </p:cNvSpPr>
          <p:nvPr>
            <p:ph sz="quarter" idx="1"/>
          </p:nvPr>
        </p:nvSpPr>
        <p:spPr>
          <a:xfrm>
            <a:off x="5796136" y="1412776"/>
            <a:ext cx="3009528" cy="4572000"/>
          </a:xfrm>
        </p:spPr>
        <p:txBody>
          <a:bodyPr/>
          <a:lstStyle/>
          <a:p>
            <a:r>
              <a:rPr lang="de-DE" smtClean="0"/>
              <a:t>bekannte Anbieter</a:t>
            </a:r>
          </a:p>
          <a:p>
            <a:r>
              <a:rPr lang="de-DE" smtClean="0"/>
              <a:t>unbekannte Dateien</a:t>
            </a:r>
          </a:p>
          <a:p>
            <a:r>
              <a:rPr lang="de-DE" smtClean="0"/>
              <a:t>veröffentlichen</a:t>
            </a:r>
          </a:p>
          <a:p>
            <a:r>
              <a:rPr lang="de-DE" smtClean="0"/>
              <a:t>Verträge gut lesen</a:t>
            </a:r>
          </a:p>
          <a:p>
            <a:r>
              <a:rPr lang="de-DE" smtClean="0"/>
              <a:t>verwenden</a:t>
            </a:r>
          </a:p>
          <a:p>
            <a:r>
              <a:rPr lang="de-DE" smtClean="0"/>
              <a:t>weitergeben</a:t>
            </a:r>
          </a:p>
          <a:p>
            <a:r>
              <a:rPr lang="de-DE" smtClean="0"/>
              <a:t>schützen</a:t>
            </a:r>
          </a:p>
          <a:p>
            <a:r>
              <a:rPr lang="de-DE" smtClean="0"/>
              <a:t>vertrauen</a:t>
            </a:r>
            <a:endParaRPr lang="de-DE"/>
          </a:p>
        </p:txBody>
      </p:sp>
      <p:sp>
        <p:nvSpPr>
          <p:cNvPr id="4" name="Espace réservé du contenu 2"/>
          <p:cNvSpPr txBox="1">
            <a:spLocks/>
          </p:cNvSpPr>
          <p:nvPr/>
        </p:nvSpPr>
        <p:spPr>
          <a:xfrm>
            <a:off x="3275856" y="1390908"/>
            <a:ext cx="792088" cy="4470354"/>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r>
              <a:rPr lang="de-DE" dirty="0" smtClean="0">
                <a:solidFill>
                  <a:schemeClr val="bg1"/>
                </a:solidFill>
              </a:rPr>
              <a:t>b</a:t>
            </a:r>
          </a:p>
          <a:p>
            <a:r>
              <a:rPr lang="de-DE" dirty="0" smtClean="0">
                <a:solidFill>
                  <a:schemeClr val="bg1"/>
                </a:solidFill>
              </a:rPr>
              <a:t>b</a:t>
            </a:r>
          </a:p>
          <a:p>
            <a:r>
              <a:rPr lang="de-DE" dirty="0" smtClean="0">
                <a:solidFill>
                  <a:schemeClr val="bg1"/>
                </a:solidFill>
              </a:rPr>
              <a:t>b</a:t>
            </a:r>
          </a:p>
          <a:p>
            <a:r>
              <a:rPr lang="de-DE" dirty="0" smtClean="0">
                <a:solidFill>
                  <a:schemeClr val="bg1"/>
                </a:solidFill>
              </a:rPr>
              <a:t>b</a:t>
            </a:r>
          </a:p>
          <a:p>
            <a:r>
              <a:rPr lang="de-DE" dirty="0" smtClean="0">
                <a:solidFill>
                  <a:schemeClr val="bg1"/>
                </a:solidFill>
              </a:rPr>
              <a:t>b</a:t>
            </a:r>
          </a:p>
          <a:p>
            <a:r>
              <a:rPr lang="de-DE" dirty="0" smtClean="0">
                <a:solidFill>
                  <a:schemeClr val="bg1"/>
                </a:solidFill>
              </a:rPr>
              <a:t>b</a:t>
            </a:r>
          </a:p>
          <a:p>
            <a:r>
              <a:rPr lang="de-DE" dirty="0" smtClean="0">
                <a:solidFill>
                  <a:schemeClr val="bg1"/>
                </a:solidFill>
              </a:rPr>
              <a:t>b</a:t>
            </a:r>
          </a:p>
          <a:p>
            <a:r>
              <a:rPr lang="de-DE" dirty="0" smtClean="0">
                <a:solidFill>
                  <a:schemeClr val="bg1"/>
                </a:solidFill>
              </a:rPr>
              <a:t>b</a:t>
            </a:r>
            <a:endParaRPr lang="de-DE" dirty="0">
              <a:solidFill>
                <a:schemeClr val="bg1"/>
              </a:solidFill>
            </a:endParaRPr>
          </a:p>
        </p:txBody>
      </p:sp>
      <p:sp>
        <p:nvSpPr>
          <p:cNvPr id="5" name="Espace réservé du contenu 2"/>
          <p:cNvSpPr txBox="1">
            <a:spLocks/>
          </p:cNvSpPr>
          <p:nvPr/>
        </p:nvSpPr>
        <p:spPr>
          <a:xfrm>
            <a:off x="611560" y="1381788"/>
            <a:ext cx="2664296" cy="4470354"/>
          </a:xfrm>
          <a:prstGeom prst="rect">
            <a:avLst/>
          </a:prstGeom>
        </p:spPr>
        <p:txBody>
          <a:bodyPr vert="horz">
            <a:norm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lgn="r">
              <a:buNone/>
            </a:pPr>
            <a:r>
              <a:rPr lang="fr-FR" dirty="0" smtClean="0"/>
              <a:t>protéger</a:t>
            </a:r>
          </a:p>
          <a:p>
            <a:pPr marL="0" indent="0" algn="r">
              <a:buNone/>
            </a:pPr>
            <a:r>
              <a:rPr lang="fr-FR" dirty="0" smtClean="0"/>
              <a:t>transmettre</a:t>
            </a:r>
          </a:p>
          <a:p>
            <a:pPr marL="0" indent="0" algn="r">
              <a:buNone/>
            </a:pPr>
            <a:r>
              <a:rPr lang="fr-FR" dirty="0"/>
              <a:t>f</a:t>
            </a:r>
            <a:r>
              <a:rPr lang="fr-FR" dirty="0" smtClean="0"/>
              <a:t>ournisseur connu</a:t>
            </a:r>
          </a:p>
          <a:p>
            <a:pPr marL="0" indent="0" algn="r">
              <a:buNone/>
            </a:pPr>
            <a:r>
              <a:rPr lang="fr-FR" dirty="0"/>
              <a:t>f</a:t>
            </a:r>
            <a:r>
              <a:rPr lang="fr-FR" dirty="0" smtClean="0"/>
              <a:t>aire confiance</a:t>
            </a:r>
          </a:p>
          <a:p>
            <a:pPr marL="0" indent="0" algn="r">
              <a:buNone/>
            </a:pPr>
            <a:r>
              <a:rPr lang="fr-FR" dirty="0" smtClean="0"/>
              <a:t>utiliser</a:t>
            </a:r>
          </a:p>
          <a:p>
            <a:pPr marL="0" indent="0" algn="r">
              <a:buNone/>
            </a:pPr>
            <a:r>
              <a:rPr lang="fr-FR" dirty="0" smtClean="0"/>
              <a:t>publier</a:t>
            </a:r>
          </a:p>
          <a:p>
            <a:pPr marL="0" indent="0" algn="r">
              <a:buNone/>
            </a:pPr>
            <a:r>
              <a:rPr lang="fr-FR" dirty="0"/>
              <a:t>b</a:t>
            </a:r>
            <a:r>
              <a:rPr lang="fr-FR" dirty="0" smtClean="0"/>
              <a:t>ien lire les contrats</a:t>
            </a:r>
          </a:p>
          <a:p>
            <a:pPr marL="0" indent="0" algn="r">
              <a:buNone/>
            </a:pPr>
            <a:r>
              <a:rPr lang="fr-FR" dirty="0"/>
              <a:t>d</a:t>
            </a:r>
            <a:r>
              <a:rPr lang="fr-FR" dirty="0" smtClean="0"/>
              <a:t>onnées inconnues</a:t>
            </a:r>
            <a:endParaRPr lang="fr-FR" dirty="0"/>
          </a:p>
        </p:txBody>
      </p:sp>
      <p:cxnSp>
        <p:nvCxnSpPr>
          <p:cNvPr id="7" name="Connecteur droit avec flèche 6"/>
          <p:cNvCxnSpPr/>
          <p:nvPr/>
        </p:nvCxnSpPr>
        <p:spPr>
          <a:xfrm>
            <a:off x="3419872" y="1628800"/>
            <a:ext cx="2520280" cy="280831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Connecteur droit avec flèche 8"/>
          <p:cNvCxnSpPr/>
          <p:nvPr/>
        </p:nvCxnSpPr>
        <p:spPr>
          <a:xfrm>
            <a:off x="3419872" y="2060848"/>
            <a:ext cx="2520280" cy="187220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Connecteur droit avec flèche 10"/>
          <p:cNvCxnSpPr/>
          <p:nvPr/>
        </p:nvCxnSpPr>
        <p:spPr>
          <a:xfrm flipV="1">
            <a:off x="3419872" y="1628800"/>
            <a:ext cx="2520280" cy="93610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Connecteur droit avec flèche 12"/>
          <p:cNvCxnSpPr/>
          <p:nvPr/>
        </p:nvCxnSpPr>
        <p:spPr>
          <a:xfrm>
            <a:off x="3419872" y="3032956"/>
            <a:ext cx="2520280" cy="190821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Connecteur droit avec flèche 14"/>
          <p:cNvCxnSpPr/>
          <p:nvPr/>
        </p:nvCxnSpPr>
        <p:spPr>
          <a:xfrm>
            <a:off x="3419872" y="3501008"/>
            <a:ext cx="252028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Connecteur droit avec flèche 16"/>
          <p:cNvCxnSpPr/>
          <p:nvPr/>
        </p:nvCxnSpPr>
        <p:spPr>
          <a:xfrm flipV="1">
            <a:off x="3419872" y="2564904"/>
            <a:ext cx="2520280" cy="142215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Connecteur droit avec flèche 18"/>
          <p:cNvCxnSpPr/>
          <p:nvPr/>
        </p:nvCxnSpPr>
        <p:spPr>
          <a:xfrm flipV="1">
            <a:off x="3419872" y="3032956"/>
            <a:ext cx="2520280" cy="14041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Connecteur droit avec flèche 20"/>
          <p:cNvCxnSpPr/>
          <p:nvPr/>
        </p:nvCxnSpPr>
        <p:spPr>
          <a:xfrm flipV="1">
            <a:off x="3419872" y="2096852"/>
            <a:ext cx="2520280" cy="28443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7217719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Anke</a:t>
            </a:r>
            <a:endParaRPr lang="fr-FR"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844824"/>
            <a:ext cx="8207674" cy="4320480"/>
          </a:xfrm>
          <a:prstGeom prst="rect">
            <a:avLst/>
          </a:prstGeom>
        </p:spPr>
      </p:pic>
    </p:spTree>
    <p:extLst>
      <p:ext uri="{BB962C8B-B14F-4D97-AF65-F5344CB8AC3E}">
        <p14:creationId xmlns:p14="http://schemas.microsoft.com/office/powerpoint/2010/main" val="7557564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Lise</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1466850"/>
            <a:ext cx="7676739" cy="4770462"/>
          </a:xfrm>
          <a:prstGeom prst="rect">
            <a:avLst/>
          </a:prstGeom>
        </p:spPr>
      </p:pic>
    </p:spTree>
    <p:extLst>
      <p:ext uri="{BB962C8B-B14F-4D97-AF65-F5344CB8AC3E}">
        <p14:creationId xmlns:p14="http://schemas.microsoft.com/office/powerpoint/2010/main" val="225435907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Thomas</a:t>
            </a:r>
            <a:endParaRPr lang="fr-FR"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1276350"/>
            <a:ext cx="7632848" cy="5251214"/>
          </a:xfrm>
          <a:prstGeom prst="rect">
            <a:avLst/>
          </a:prstGeom>
        </p:spPr>
      </p:pic>
    </p:spTree>
    <p:extLst>
      <p:ext uri="{BB962C8B-B14F-4D97-AF65-F5344CB8AC3E}">
        <p14:creationId xmlns:p14="http://schemas.microsoft.com/office/powerpoint/2010/main" val="225435907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dirty="0" smtClean="0"/>
              <a:t>Übungsheft Seite 64</a:t>
            </a:r>
            <a:endParaRPr lang="de-DE"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628800"/>
            <a:ext cx="8753051" cy="4464496"/>
          </a:xfrm>
          <a:prstGeom prst="rect">
            <a:avLst/>
          </a:prstGeom>
        </p:spPr>
      </p:pic>
      <p:sp>
        <p:nvSpPr>
          <p:cNvPr id="5" name="ZoneTexte 4"/>
          <p:cNvSpPr txBox="1"/>
          <p:nvPr/>
        </p:nvSpPr>
        <p:spPr>
          <a:xfrm>
            <a:off x="1691680" y="2533537"/>
            <a:ext cx="771365" cy="523220"/>
          </a:xfrm>
          <a:prstGeom prst="rect">
            <a:avLst/>
          </a:prstGeom>
          <a:noFill/>
        </p:spPr>
        <p:txBody>
          <a:bodyPr wrap="none" rtlCol="0">
            <a:spAutoFit/>
          </a:bodyPr>
          <a:lstStyle/>
          <a:p>
            <a:r>
              <a:rPr lang="fr-FR" sz="2800" b="1" dirty="0" smtClean="0">
                <a:solidFill>
                  <a:schemeClr val="accent1"/>
                </a:solidFill>
              </a:rPr>
              <a:t>Lise</a:t>
            </a:r>
            <a:endParaRPr lang="fr-FR" sz="2000" b="1" dirty="0">
              <a:solidFill>
                <a:schemeClr val="accent1"/>
              </a:solidFill>
            </a:endParaRPr>
          </a:p>
        </p:txBody>
      </p:sp>
      <p:sp>
        <p:nvSpPr>
          <p:cNvPr id="6" name="ZoneTexte 5"/>
          <p:cNvSpPr txBox="1"/>
          <p:nvPr/>
        </p:nvSpPr>
        <p:spPr>
          <a:xfrm>
            <a:off x="1483042" y="3861048"/>
            <a:ext cx="771365" cy="523220"/>
          </a:xfrm>
          <a:prstGeom prst="rect">
            <a:avLst/>
          </a:prstGeom>
          <a:noFill/>
        </p:spPr>
        <p:txBody>
          <a:bodyPr wrap="none" rtlCol="0">
            <a:spAutoFit/>
          </a:bodyPr>
          <a:lstStyle/>
          <a:p>
            <a:r>
              <a:rPr lang="fr-FR" sz="2800" b="1" dirty="0" smtClean="0">
                <a:solidFill>
                  <a:schemeClr val="accent1"/>
                </a:solidFill>
              </a:rPr>
              <a:t>Lise</a:t>
            </a:r>
            <a:endParaRPr lang="fr-FR" sz="2000" b="1" dirty="0">
              <a:solidFill>
                <a:schemeClr val="accent1"/>
              </a:solidFill>
            </a:endParaRPr>
          </a:p>
        </p:txBody>
      </p:sp>
      <p:sp>
        <p:nvSpPr>
          <p:cNvPr id="7" name="ZoneTexte 6"/>
          <p:cNvSpPr txBox="1"/>
          <p:nvPr/>
        </p:nvSpPr>
        <p:spPr>
          <a:xfrm>
            <a:off x="4250061" y="3662277"/>
            <a:ext cx="771365" cy="523220"/>
          </a:xfrm>
          <a:prstGeom prst="rect">
            <a:avLst/>
          </a:prstGeom>
          <a:noFill/>
        </p:spPr>
        <p:txBody>
          <a:bodyPr wrap="none" rtlCol="0">
            <a:spAutoFit/>
          </a:bodyPr>
          <a:lstStyle/>
          <a:p>
            <a:r>
              <a:rPr lang="fr-FR" sz="2800" b="1" dirty="0" smtClean="0">
                <a:solidFill>
                  <a:schemeClr val="accent1"/>
                </a:solidFill>
              </a:rPr>
              <a:t>Lise</a:t>
            </a:r>
            <a:endParaRPr lang="fr-FR" sz="2000" b="1" dirty="0">
              <a:solidFill>
                <a:schemeClr val="accent1"/>
              </a:solidFill>
            </a:endParaRPr>
          </a:p>
        </p:txBody>
      </p:sp>
      <p:sp>
        <p:nvSpPr>
          <p:cNvPr id="8" name="ZoneTexte 7"/>
          <p:cNvSpPr txBox="1"/>
          <p:nvPr/>
        </p:nvSpPr>
        <p:spPr>
          <a:xfrm>
            <a:off x="4628045" y="2271927"/>
            <a:ext cx="988604" cy="523220"/>
          </a:xfrm>
          <a:prstGeom prst="rect">
            <a:avLst/>
          </a:prstGeom>
          <a:noFill/>
        </p:spPr>
        <p:txBody>
          <a:bodyPr wrap="none" rtlCol="0">
            <a:spAutoFit/>
          </a:bodyPr>
          <a:lstStyle/>
          <a:p>
            <a:r>
              <a:rPr lang="fr-FR" sz="2800" b="1" dirty="0" smtClean="0">
                <a:solidFill>
                  <a:schemeClr val="accent1"/>
                </a:solidFill>
              </a:rPr>
              <a:t>Anke</a:t>
            </a:r>
            <a:endParaRPr lang="fr-FR" sz="2000" b="1" dirty="0">
              <a:solidFill>
                <a:schemeClr val="accent1"/>
              </a:solidFill>
            </a:endParaRPr>
          </a:p>
        </p:txBody>
      </p:sp>
      <p:sp>
        <p:nvSpPr>
          <p:cNvPr id="9" name="ZoneTexte 8"/>
          <p:cNvSpPr txBox="1"/>
          <p:nvPr/>
        </p:nvSpPr>
        <p:spPr>
          <a:xfrm>
            <a:off x="6660232" y="2559401"/>
            <a:ext cx="988604" cy="523220"/>
          </a:xfrm>
          <a:prstGeom prst="rect">
            <a:avLst/>
          </a:prstGeom>
          <a:noFill/>
        </p:spPr>
        <p:txBody>
          <a:bodyPr wrap="none" rtlCol="0">
            <a:spAutoFit/>
          </a:bodyPr>
          <a:lstStyle/>
          <a:p>
            <a:r>
              <a:rPr lang="fr-FR" sz="2800" b="1" dirty="0" smtClean="0">
                <a:solidFill>
                  <a:schemeClr val="accent1"/>
                </a:solidFill>
              </a:rPr>
              <a:t>Anke</a:t>
            </a:r>
            <a:endParaRPr lang="fr-FR" sz="2000" b="1" dirty="0">
              <a:solidFill>
                <a:schemeClr val="accent1"/>
              </a:solidFill>
            </a:endParaRPr>
          </a:p>
        </p:txBody>
      </p:sp>
      <p:sp>
        <p:nvSpPr>
          <p:cNvPr id="10" name="ZoneTexte 9"/>
          <p:cNvSpPr txBox="1"/>
          <p:nvPr/>
        </p:nvSpPr>
        <p:spPr>
          <a:xfrm>
            <a:off x="6707354" y="4122658"/>
            <a:ext cx="988604" cy="523220"/>
          </a:xfrm>
          <a:prstGeom prst="rect">
            <a:avLst/>
          </a:prstGeom>
          <a:noFill/>
        </p:spPr>
        <p:txBody>
          <a:bodyPr wrap="none" rtlCol="0">
            <a:spAutoFit/>
          </a:bodyPr>
          <a:lstStyle/>
          <a:p>
            <a:r>
              <a:rPr lang="fr-FR" sz="2800" b="1" dirty="0" smtClean="0">
                <a:solidFill>
                  <a:schemeClr val="accent1"/>
                </a:solidFill>
              </a:rPr>
              <a:t>Anke</a:t>
            </a:r>
            <a:endParaRPr lang="fr-FR" sz="2000" b="1" dirty="0">
              <a:solidFill>
                <a:schemeClr val="accent1"/>
              </a:solidFill>
            </a:endParaRPr>
          </a:p>
        </p:txBody>
      </p:sp>
      <p:sp>
        <p:nvSpPr>
          <p:cNvPr id="11" name="ZoneTexte 10"/>
          <p:cNvSpPr txBox="1"/>
          <p:nvPr/>
        </p:nvSpPr>
        <p:spPr>
          <a:xfrm>
            <a:off x="5857734" y="5445224"/>
            <a:ext cx="988604" cy="523220"/>
          </a:xfrm>
          <a:prstGeom prst="rect">
            <a:avLst/>
          </a:prstGeom>
          <a:noFill/>
        </p:spPr>
        <p:txBody>
          <a:bodyPr wrap="none" rtlCol="0">
            <a:spAutoFit/>
          </a:bodyPr>
          <a:lstStyle/>
          <a:p>
            <a:r>
              <a:rPr lang="fr-FR" sz="2800" b="1" dirty="0" smtClean="0">
                <a:solidFill>
                  <a:schemeClr val="accent1"/>
                </a:solidFill>
              </a:rPr>
              <a:t>Anke</a:t>
            </a:r>
            <a:endParaRPr lang="fr-FR" sz="2000" b="1" dirty="0">
              <a:solidFill>
                <a:schemeClr val="accent1"/>
              </a:solidFill>
            </a:endParaRPr>
          </a:p>
        </p:txBody>
      </p:sp>
      <p:sp>
        <p:nvSpPr>
          <p:cNvPr id="12" name="ZoneTexte 11"/>
          <p:cNvSpPr txBox="1"/>
          <p:nvPr/>
        </p:nvSpPr>
        <p:spPr>
          <a:xfrm>
            <a:off x="1780365" y="5309980"/>
            <a:ext cx="988604" cy="523220"/>
          </a:xfrm>
          <a:prstGeom prst="rect">
            <a:avLst/>
          </a:prstGeom>
          <a:noFill/>
        </p:spPr>
        <p:txBody>
          <a:bodyPr wrap="none" rtlCol="0">
            <a:spAutoFit/>
          </a:bodyPr>
          <a:lstStyle/>
          <a:p>
            <a:r>
              <a:rPr lang="fr-FR" sz="2800" b="1" dirty="0" smtClean="0">
                <a:solidFill>
                  <a:schemeClr val="accent1"/>
                </a:solidFill>
              </a:rPr>
              <a:t>Anke</a:t>
            </a:r>
            <a:endParaRPr lang="fr-FR" sz="2000" b="1" dirty="0">
              <a:solidFill>
                <a:schemeClr val="accent1"/>
              </a:solidFill>
            </a:endParaRPr>
          </a:p>
        </p:txBody>
      </p:sp>
      <p:sp>
        <p:nvSpPr>
          <p:cNvPr id="13" name="ZoneTexte 12"/>
          <p:cNvSpPr txBox="1"/>
          <p:nvPr/>
        </p:nvSpPr>
        <p:spPr>
          <a:xfrm>
            <a:off x="7636889" y="2593149"/>
            <a:ext cx="1367682" cy="523220"/>
          </a:xfrm>
          <a:prstGeom prst="rect">
            <a:avLst/>
          </a:prstGeom>
          <a:noFill/>
        </p:spPr>
        <p:txBody>
          <a:bodyPr wrap="none" rtlCol="0">
            <a:spAutoFit/>
          </a:bodyPr>
          <a:lstStyle/>
          <a:p>
            <a:r>
              <a:rPr lang="fr-FR" sz="2800" b="1" dirty="0" smtClean="0">
                <a:solidFill>
                  <a:schemeClr val="accent1"/>
                </a:solidFill>
              </a:rPr>
              <a:t>Thomas</a:t>
            </a:r>
            <a:endParaRPr lang="fr-FR" sz="2000" b="1" dirty="0">
              <a:solidFill>
                <a:schemeClr val="accent1"/>
              </a:solidFill>
            </a:endParaRPr>
          </a:p>
        </p:txBody>
      </p:sp>
      <p:sp>
        <p:nvSpPr>
          <p:cNvPr id="14" name="ZoneTexte 13"/>
          <p:cNvSpPr txBox="1"/>
          <p:nvPr/>
        </p:nvSpPr>
        <p:spPr>
          <a:xfrm>
            <a:off x="2747506" y="5445224"/>
            <a:ext cx="1367682" cy="523220"/>
          </a:xfrm>
          <a:prstGeom prst="rect">
            <a:avLst/>
          </a:prstGeom>
          <a:noFill/>
        </p:spPr>
        <p:txBody>
          <a:bodyPr wrap="none" rtlCol="0">
            <a:spAutoFit/>
          </a:bodyPr>
          <a:lstStyle/>
          <a:p>
            <a:r>
              <a:rPr lang="fr-FR" sz="2800" b="1" dirty="0" smtClean="0">
                <a:solidFill>
                  <a:schemeClr val="accent1"/>
                </a:solidFill>
              </a:rPr>
              <a:t>Thomas</a:t>
            </a:r>
            <a:endParaRPr lang="fr-FR" sz="2000" b="1" dirty="0">
              <a:solidFill>
                <a:schemeClr val="accent1"/>
              </a:solidFill>
            </a:endParaRPr>
          </a:p>
        </p:txBody>
      </p:sp>
    </p:spTree>
    <p:extLst>
      <p:ext uri="{BB962C8B-B14F-4D97-AF65-F5344CB8AC3E}">
        <p14:creationId xmlns:p14="http://schemas.microsoft.com/office/powerpoint/2010/main" val="2216863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TotalTime>
  <Words>689</Words>
  <Application>Microsoft Macintosh PowerPoint</Application>
  <PresentationFormat>Présentation à l'écran (4:3)</PresentationFormat>
  <Paragraphs>131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Capitaux</vt:lpstr>
      <vt:lpstr>Gefahren im Netz</vt:lpstr>
      <vt:lpstr>Présentation PowerPoint</vt:lpstr>
      <vt:lpstr>Présentation PowerPoint</vt:lpstr>
      <vt:lpstr>Présentation PowerPoint</vt:lpstr>
      <vt:lpstr>Vokabelarbeit</vt:lpstr>
      <vt:lpstr>Anke</vt:lpstr>
      <vt:lpstr>Lise</vt:lpstr>
      <vt:lpstr>Thomas</vt:lpstr>
      <vt:lpstr>Übungsheft Seite 64</vt:lpstr>
      <vt:lpstr>Vokabeln aktiv (ÜH Seite 66)</vt:lpstr>
      <vt:lpstr>Vokabeln aktiv (ÜH Seite 66)</vt:lpstr>
      <vt:lpstr>Vokabeln aktiv (ÜH Seite 66)</vt:lpstr>
      <vt:lpstr>Carte mentale sur le chapitre</vt:lpstr>
      <vt:lpstr>Übungsheft Seite 64 : Tipps geben!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Gefahren im Netz</dc:title>
  <dc:creator>admin admin</dc:creator>
  <cp:lastModifiedBy>Violaine Bazin</cp:lastModifiedBy>
  <cp:revision>14</cp:revision>
  <dcterms:created xsi:type="dcterms:W3CDTF">2016-04-29T05:55:01Z</dcterms:created>
  <dcterms:modified xsi:type="dcterms:W3CDTF">2016-05-01T19:37:03Z</dcterms:modified>
</cp:coreProperties>
</file>