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4" r:id="rId2"/>
  </p:sldMasterIdLst>
  <p:notesMasterIdLst>
    <p:notesMasterId r:id="rId15"/>
  </p:notesMasterIdLst>
  <p:handoutMasterIdLst>
    <p:handoutMasterId r:id="rId16"/>
  </p:handoutMasterIdLst>
  <p:sldIdLst>
    <p:sldId id="256" r:id="rId3"/>
    <p:sldId id="258" r:id="rId4"/>
    <p:sldId id="257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6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8936"/>
    <a:srgbClr val="FFE333"/>
    <a:srgbClr val="E48E9E"/>
    <a:srgbClr val="D6190D"/>
    <a:srgbClr val="F073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5/10/2016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5/10/2016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935E2820-AFE1-45FA-949E-17BDB534E1DC}" type="slidenum">
              <a:rPr lang="en-US" sz="1200" b="0" i="0">
                <a:latin typeface="Euphemia"/>
                <a:ea typeface="+mn-ea"/>
                <a:cs typeface="+mn-cs"/>
              </a:rPr>
              <a:t>1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935E2820-AFE1-45FA-949E-17BDB534E1DC}" type="slidenum">
              <a:rPr lang="en-US" sz="1200" b="0" i="0">
                <a:latin typeface="Euphemia"/>
                <a:ea typeface="+mn-ea"/>
                <a:cs typeface="+mn-cs"/>
              </a:rPr>
              <a:t>2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43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935E2820-AFE1-45FA-949E-17BDB534E1DC}" type="slidenum">
              <a:rPr lang="en-US" sz="1200" b="0" i="0">
                <a:latin typeface="Euphemia"/>
                <a:ea typeface="+mn-ea"/>
                <a:cs typeface="+mn-cs"/>
              </a:rPr>
              <a:t>4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078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80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2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 smtClean="0"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13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Deux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273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 smtClean="0"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6412954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954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7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08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5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898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16" name="Instructional Text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buNone/>
            </a:pPr>
            <a:r>
              <a:rPr sz="1200" b="1" i="1">
                <a:latin typeface="Arial"/>
                <a:ea typeface="+mn-ea"/>
                <a:cs typeface="Arial"/>
              </a:rPr>
              <a:t>REMARQUE :</a:t>
            </a:r>
          </a:p>
          <a:p>
            <a:pPr algn="l" defTabSz="914400">
              <a:buNone/>
            </a:pPr>
            <a:r>
              <a:rPr sz="1200" b="0" i="1">
                <a:latin typeface="Arial"/>
                <a:ea typeface="+mn-ea"/>
                <a:cs typeface="Arial"/>
              </a:rPr>
              <a:t>Pour modifier l’image présente sur cette diapositive, sélectionnez l’image, puis supprimez-la. Cliquez ensuite sur l’icône Images dans l’espace réservé pour insérer votre propre image.</a:t>
            </a:r>
          </a:p>
        </p:txBody>
      </p:sp>
    </p:spTree>
    <p:extLst>
      <p:ext uri="{BB962C8B-B14F-4D97-AF65-F5344CB8AC3E}">
        <p14:creationId xmlns:p14="http://schemas.microsoft.com/office/powerpoint/2010/main" val="414773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2154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 smtClean="0"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069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 smtClean="0"/>
              <a:t>5/10/2016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1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 smtClean="0"/>
              <a:t>5/10/2016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43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 smtClean="0"/>
              <a:t>5/10/2016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08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 smtClean="0"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32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D3B9702-7FBF-4720-8670-571C5E7EEDDE}" type="datetime1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FDBFFB2-86D9-4B8F-A59A-553A60B94BB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28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9630" y="3429000"/>
            <a:ext cx="6474073" cy="1600200"/>
          </a:xfrm>
        </p:spPr>
        <p:txBody>
          <a:bodyPr>
            <a:noAutofit/>
          </a:bodyPr>
          <a:lstStyle/>
          <a:p>
            <a:pPr algn="ctr"/>
            <a:r>
              <a:rPr lang="fr-FR" sz="4400" noProof="1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DIE GESCHICHTE DES GUMMIBÄRCHENS</a:t>
            </a:r>
            <a:endParaRPr lang="fr-FR" sz="4400" noProof="1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8" r="235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79" b="14243"/>
          <a:stretch/>
        </p:blipFill>
        <p:spPr>
          <a:xfrm>
            <a:off x="0" y="-209605"/>
            <a:ext cx="12192000" cy="159080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2067331"/>
            <a:ext cx="12564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</a:t>
            </a:r>
            <a:r>
              <a:rPr lang="fr-FR" sz="3200" dirty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Welches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Gummibärchen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bringt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HARIBO 2014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zum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ersten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Mal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auf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den Mark?</a:t>
            </a:r>
            <a:endParaRPr lang="fr-FR" sz="32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834710" y="4376957"/>
            <a:ext cx="55906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Ein</a:t>
            </a:r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blaues</a:t>
            </a:r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Gummibärchen</a:t>
            </a:r>
            <a:endParaRPr lang="fr-FR" sz="3200" dirty="0" smtClean="0">
              <a:solidFill>
                <a:srgbClr val="FF0000"/>
              </a:solidFill>
              <a:latin typeface="Arial Rounded MT Bold" panose="020F0704030504030204" pitchFamily="34" charset="0"/>
              <a:sym typeface="Wingdings 3" panose="05040102010807070707" pitchFamily="18" charset="2"/>
            </a:endParaRPr>
          </a:p>
          <a:p>
            <a:pPr algn="ctr"/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(</a:t>
            </a:r>
            <a:r>
              <a:rPr lang="fr-FR" sz="32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Heidelbärchen</a:t>
            </a:r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genannt</a:t>
            </a:r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) </a:t>
            </a:r>
            <a:endParaRPr lang="fr-FR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40217" r="50382" b="11248"/>
          <a:stretch/>
        </p:blipFill>
        <p:spPr bwMode="auto">
          <a:xfrm>
            <a:off x="2408391" y="4259179"/>
            <a:ext cx="1010057" cy="142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1" b="98051" l="2704" r="97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02" y="1108021"/>
            <a:ext cx="6956258" cy="503014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143510" y="2545875"/>
            <a:ext cx="5987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Welche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Informationen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finden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wir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in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diesem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Video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fr-F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wieder</a:t>
            </a: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6" name="Picture 2" descr="C:\Users\Pierre\Pictures\Bibliothèque multimédia Microsoft\j04339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432" y="116845"/>
            <a:ext cx="1375666" cy="137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33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1" b="98051" l="2704" r="97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02" y="1108021"/>
            <a:ext cx="6956258" cy="5030144"/>
          </a:xfrm>
          <a:prstGeom prst="rect">
            <a:avLst/>
          </a:prstGeom>
        </p:spPr>
      </p:pic>
      <p:pic>
        <p:nvPicPr>
          <p:cNvPr id="3" name="wie werden Gummibärchen gemach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9231" y="1553226"/>
            <a:ext cx="6040161" cy="337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4777" y="4078871"/>
            <a:ext cx="5836022" cy="16002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800" noProof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Informationstext über die Geschichte des Gummibärchens</a:t>
            </a:r>
            <a:endParaRPr lang="fr-FR" sz="2800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8" r="23508"/>
          <a:stretch>
            <a:fillRect/>
          </a:stretch>
        </p:blipFill>
        <p:spPr/>
      </p:pic>
      <p:pic>
        <p:nvPicPr>
          <p:cNvPr id="5" name="Picture 3" descr="C:\Users\Pierre\Pictures\Bibliothèque multimédia Microsoft\j043393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833" y="2361645"/>
            <a:ext cx="1559732" cy="15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23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180714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Welche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Informationen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über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Hans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Riegel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finden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wir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im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Text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wieder? </a:t>
            </a:r>
            <a:endParaRPr lang="fr-FR" sz="32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2" y="3414845"/>
            <a:ext cx="10082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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Finde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zwei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Jahre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! </a:t>
            </a:r>
            <a:endParaRPr lang="fr-FR" sz="32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79" b="14243"/>
          <a:stretch/>
        </p:blipFill>
        <p:spPr>
          <a:xfrm>
            <a:off x="0" y="-209605"/>
            <a:ext cx="12192000" cy="159080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1" y="5022550"/>
            <a:ext cx="10082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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Finde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Farben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und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Früchte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! </a:t>
            </a:r>
            <a:endParaRPr lang="fr-FR" sz="32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8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4777" y="4078871"/>
            <a:ext cx="5836022" cy="16002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800" noProof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(Arbeitsblatt)</a:t>
            </a:r>
            <a:endParaRPr lang="fr-FR" sz="2800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8" r="23508"/>
          <a:stretch>
            <a:fillRect/>
          </a:stretch>
        </p:blipFill>
        <p:spPr/>
      </p:pic>
      <p:pic>
        <p:nvPicPr>
          <p:cNvPr id="5" name="Picture 3" descr="C:\Users\Pierre\Pictures\Bibliothèque multimédia Microsoft\j043393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833" y="2361645"/>
            <a:ext cx="1559732" cy="15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3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53035" y="2520071"/>
            <a:ext cx="3388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HA</a:t>
            </a:r>
            <a:r>
              <a:rPr lang="fr-FR" sz="3200" dirty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	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=</a:t>
            </a:r>
          </a:p>
          <a:p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RI	=</a:t>
            </a:r>
          </a:p>
          <a:p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BO	=</a:t>
            </a:r>
            <a:endParaRPr lang="fr-FR" sz="32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79" b="14243"/>
          <a:stretch/>
        </p:blipFill>
        <p:spPr>
          <a:xfrm>
            <a:off x="0" y="-209605"/>
            <a:ext cx="12192000" cy="159080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321859" y="2520071"/>
            <a:ext cx="3388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HAns</a:t>
            </a:r>
            <a:endParaRPr lang="fr-FR" sz="3200" dirty="0" smtClean="0">
              <a:solidFill>
                <a:srgbClr val="FF0000"/>
              </a:solidFill>
              <a:latin typeface="Arial Rounded MT Bold" panose="020F0704030504030204" pitchFamily="34" charset="0"/>
              <a:sym typeface="Wingdings 3" panose="05040102010807070707" pitchFamily="18" charset="2"/>
            </a:endParaRPr>
          </a:p>
          <a:p>
            <a:r>
              <a:rPr lang="fr-FR" sz="32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RIegel</a:t>
            </a:r>
            <a:endParaRPr lang="fr-FR" sz="3200" dirty="0" smtClean="0">
              <a:solidFill>
                <a:srgbClr val="FF0000"/>
              </a:solidFill>
              <a:latin typeface="Arial Rounded MT Bold" panose="020F0704030504030204" pitchFamily="34" charset="0"/>
              <a:sym typeface="Wingdings 3" panose="05040102010807070707" pitchFamily="18" charset="2"/>
            </a:endParaRPr>
          </a:p>
          <a:p>
            <a:r>
              <a:rPr lang="fr-FR" sz="32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BOnn</a:t>
            </a:r>
            <a:endParaRPr lang="fr-FR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321859" y="5528215"/>
            <a:ext cx="7664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Goldbär</a:t>
            </a:r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/ </a:t>
            </a:r>
            <a:r>
              <a:rPr lang="fr-FR" sz="32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Gummibär</a:t>
            </a:r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/ </a:t>
            </a:r>
            <a:r>
              <a:rPr lang="fr-FR" sz="32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Gummibärchen</a:t>
            </a:r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endParaRPr lang="fr-FR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4" t="5083" r="23784" b="5033"/>
          <a:stretch/>
        </p:blipFill>
        <p:spPr bwMode="auto">
          <a:xfrm>
            <a:off x="1053835" y="5187654"/>
            <a:ext cx="783160" cy="126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0" y="167872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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Wofür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stehen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folgende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Buchstaben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? </a:t>
            </a:r>
            <a:endParaRPr lang="fr-FR" sz="32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4346305"/>
            <a:ext cx="12564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</a:t>
            </a:r>
            <a:r>
              <a:rPr lang="fr-FR" sz="3200" dirty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Finden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den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Hauptgegenstand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im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Text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und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seine Synonyme!</a:t>
            </a:r>
            <a:endParaRPr lang="fr-FR" sz="32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7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79" b="14243"/>
          <a:stretch/>
        </p:blipFill>
        <p:spPr>
          <a:xfrm>
            <a:off x="0" y="-209605"/>
            <a:ext cx="12192000" cy="1590806"/>
          </a:xfrm>
          <a:prstGeom prst="rect">
            <a:avLst/>
          </a:prstGeom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451785"/>
              </p:ext>
            </p:extLst>
          </p:nvPr>
        </p:nvGraphicFramePr>
        <p:xfrm>
          <a:off x="3140242" y="1664889"/>
          <a:ext cx="8449006" cy="49072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609307"/>
                <a:gridCol w="48396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chemeClr val="tx2"/>
                          </a:solidFill>
                          <a:latin typeface="Arial Rounded MT Bold" panose="020F0704030504030204" pitchFamily="34" charset="0"/>
                        </a:rPr>
                        <a:t>Name</a:t>
                      </a:r>
                    </a:p>
                    <a:p>
                      <a:pPr algn="ctr"/>
                      <a:endParaRPr lang="fr-FR" sz="2000" b="1" dirty="0">
                        <a:solidFill>
                          <a:schemeClr val="tx2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 smtClean="0">
                          <a:solidFill>
                            <a:schemeClr val="tx2"/>
                          </a:solidFill>
                          <a:latin typeface="Arial Rounded MT Bold" panose="020F0704030504030204" pitchFamily="34" charset="0"/>
                        </a:rPr>
                        <a:t>Erfinder</a:t>
                      </a:r>
                      <a:endParaRPr lang="fr-FR" sz="2000" b="1" dirty="0" smtClean="0">
                        <a:solidFill>
                          <a:schemeClr val="tx2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pPr algn="ctr"/>
                      <a:endParaRPr lang="fr-FR" sz="2000" b="1" dirty="0">
                        <a:solidFill>
                          <a:schemeClr val="tx2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 smtClean="0">
                          <a:solidFill>
                            <a:schemeClr val="tx2"/>
                          </a:solidFill>
                          <a:latin typeface="Arial Rounded MT Bold" panose="020F0704030504030204" pitchFamily="34" charset="0"/>
                        </a:rPr>
                        <a:t>Erfindungsjahr</a:t>
                      </a:r>
                      <a:endParaRPr lang="fr-FR" sz="2000" b="1" dirty="0" smtClean="0">
                        <a:solidFill>
                          <a:schemeClr val="tx2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pPr algn="ctr"/>
                      <a:endParaRPr lang="fr-FR" sz="2000" b="1" dirty="0">
                        <a:solidFill>
                          <a:schemeClr val="tx2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 smtClean="0">
                          <a:solidFill>
                            <a:schemeClr val="tx2"/>
                          </a:solidFill>
                          <a:latin typeface="Arial Rounded MT Bold" panose="020F0704030504030204" pitchFamily="34" charset="0"/>
                        </a:rPr>
                        <a:t>Form</a:t>
                      </a:r>
                      <a:endParaRPr lang="fr-FR" sz="2000" b="1" dirty="0" smtClean="0">
                        <a:solidFill>
                          <a:schemeClr val="tx2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pPr algn="ctr"/>
                      <a:endParaRPr lang="fr-FR" sz="2000" b="1" dirty="0">
                        <a:solidFill>
                          <a:schemeClr val="tx2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 smtClean="0">
                          <a:solidFill>
                            <a:schemeClr val="tx2"/>
                          </a:solidFill>
                          <a:latin typeface="Arial Rounded MT Bold" panose="020F0704030504030204" pitchFamily="34" charset="0"/>
                        </a:rPr>
                        <a:t>Andere</a:t>
                      </a:r>
                      <a:r>
                        <a:rPr lang="fr-FR" sz="2000" b="1" dirty="0" smtClean="0">
                          <a:solidFill>
                            <a:schemeClr val="tx2"/>
                          </a:solidFill>
                          <a:latin typeface="Arial Rounded MT Bold" panose="020F0704030504030204" pitchFamily="34" charset="0"/>
                        </a:rPr>
                        <a:t> Sorte</a:t>
                      </a:r>
                    </a:p>
                    <a:p>
                      <a:pPr algn="ctr"/>
                      <a:endParaRPr lang="fr-FR" sz="2000" b="1" dirty="0">
                        <a:solidFill>
                          <a:schemeClr val="tx2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 smtClean="0">
                          <a:solidFill>
                            <a:schemeClr val="tx2"/>
                          </a:solidFill>
                          <a:latin typeface="Arial Rounded MT Bold" panose="020F0704030504030204" pitchFamily="34" charset="0"/>
                        </a:rPr>
                        <a:t>Größe</a:t>
                      </a:r>
                      <a:endParaRPr lang="fr-FR" sz="2000" b="1" dirty="0" smtClean="0">
                        <a:solidFill>
                          <a:schemeClr val="tx2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pPr algn="ctr"/>
                      <a:endParaRPr lang="fr-FR" sz="2000" b="1" dirty="0">
                        <a:solidFill>
                          <a:schemeClr val="tx2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err="1" smtClean="0">
                          <a:solidFill>
                            <a:schemeClr val="tx2"/>
                          </a:solidFill>
                          <a:latin typeface="Arial Rounded MT Bold" panose="020F0704030504030204" pitchFamily="34" charset="0"/>
                        </a:rPr>
                        <a:t>Offizielle</a:t>
                      </a:r>
                      <a:r>
                        <a:rPr lang="fr-FR" sz="2000" b="1" baseline="0" dirty="0" smtClean="0">
                          <a:solidFill>
                            <a:schemeClr val="tx2"/>
                          </a:solidFill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fr-FR" sz="2000" b="1" baseline="0" dirty="0" err="1" smtClean="0">
                          <a:solidFill>
                            <a:schemeClr val="tx2"/>
                          </a:solidFill>
                          <a:latin typeface="Arial Rounded MT Bold" panose="020F0704030504030204" pitchFamily="34" charset="0"/>
                        </a:rPr>
                        <a:t>Marke</a:t>
                      </a:r>
                      <a:endParaRPr lang="fr-FR" sz="2000" b="1" dirty="0" smtClean="0">
                        <a:solidFill>
                          <a:schemeClr val="tx2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pPr algn="ctr"/>
                      <a:endParaRPr lang="fr-FR" sz="2000" b="1" dirty="0">
                        <a:solidFill>
                          <a:schemeClr val="tx2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7533148" y="1693366"/>
            <a:ext cx="345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Gummibärchen</a:t>
            </a:r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endParaRPr lang="fr-FR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533148" y="2421375"/>
            <a:ext cx="345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Hans </a:t>
            </a:r>
            <a:r>
              <a:rPr lang="fr-FR" sz="32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Riegel</a:t>
            </a:r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endParaRPr lang="fr-FR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365588" y="3130661"/>
            <a:ext cx="3786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1922 </a:t>
            </a:r>
            <a:endParaRPr lang="fr-FR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274103" y="3820265"/>
            <a:ext cx="396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Tanzbär</a:t>
            </a:r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endParaRPr lang="fr-FR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549205" y="4519277"/>
            <a:ext cx="5224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Schwarzbär</a:t>
            </a:r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aus</a:t>
            </a:r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Lakritz</a:t>
            </a:r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endParaRPr lang="fr-FR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274103" y="5212896"/>
            <a:ext cx="396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2,2 cm </a:t>
            </a:r>
            <a:endParaRPr lang="fr-FR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274102" y="5932456"/>
            <a:ext cx="396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1967 </a:t>
            </a:r>
            <a:endParaRPr lang="fr-FR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" y="1664505"/>
            <a:ext cx="295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</a:t>
            </a:r>
            <a:r>
              <a:rPr lang="fr-FR" sz="3200" dirty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Fülle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aus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!</a:t>
            </a:r>
            <a:endParaRPr lang="fr-FR" sz="32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9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4" t="5083" r="23784" b="5033"/>
          <a:stretch/>
        </p:blipFill>
        <p:spPr bwMode="auto">
          <a:xfrm>
            <a:off x="1198214" y="3479702"/>
            <a:ext cx="783160" cy="126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3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79" b="14243"/>
          <a:stretch/>
        </p:blipFill>
        <p:spPr>
          <a:xfrm>
            <a:off x="0" y="-209605"/>
            <a:ext cx="12192000" cy="1590806"/>
          </a:xfrm>
          <a:prstGeom prst="rect">
            <a:avLst/>
          </a:prstGeom>
        </p:spPr>
      </p:pic>
      <p:pic>
        <p:nvPicPr>
          <p:cNvPr id="2050" name="Picture 2" descr="numérisation003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0" t="48454" r="15749" b="11865"/>
          <a:stretch/>
        </p:blipFill>
        <p:spPr bwMode="auto">
          <a:xfrm>
            <a:off x="6125227" y="1590805"/>
            <a:ext cx="5749447" cy="509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533388" y="3666005"/>
            <a:ext cx="3450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2" panose="05020102010507070707" pitchFamily="18" charset="2"/>
              </a:rPr>
              <a:t> </a:t>
            </a:r>
            <a:r>
              <a:rPr lang="fr-FR" sz="24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Glukosesirup</a:t>
            </a:r>
            <a:r>
              <a:rPr lang="fr-FR" sz="24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endParaRPr lang="fr-FR" sz="2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533388" y="4055574"/>
            <a:ext cx="490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Arial Rounded MT Bold" panose="020F0704030504030204" pitchFamily="34" charset="0"/>
                <a:sym typeface="Wingdings 2" panose="05020102010507070707" pitchFamily="18" charset="2"/>
              </a:rPr>
              <a:t> </a:t>
            </a:r>
            <a:r>
              <a:rPr lang="fr-FR" sz="24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Dextrose </a:t>
            </a:r>
            <a:r>
              <a:rPr lang="fr-FR" sz="24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und</a:t>
            </a:r>
            <a:r>
              <a:rPr lang="fr-FR" sz="24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Zucker</a:t>
            </a:r>
            <a:r>
              <a:rPr lang="fr-FR" sz="24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endParaRPr lang="fr-FR" sz="2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533388" y="4434368"/>
            <a:ext cx="490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Arial Rounded MT Bold" panose="020F0704030504030204" pitchFamily="34" charset="0"/>
                <a:sym typeface="Wingdings 2" panose="05020102010507070707" pitchFamily="18" charset="2"/>
              </a:rPr>
              <a:t> </a:t>
            </a:r>
            <a:r>
              <a:rPr lang="fr-FR" sz="24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Gelatine</a:t>
            </a:r>
            <a:endParaRPr lang="fr-FR" sz="2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33388" y="4820473"/>
            <a:ext cx="721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Arial Rounded MT Bold" panose="020F0704030504030204" pitchFamily="34" charset="0"/>
                <a:sym typeface="Wingdings 2" panose="05020102010507070707" pitchFamily="18" charset="2"/>
              </a:rPr>
              <a:t> </a:t>
            </a:r>
            <a:r>
              <a:rPr lang="fr-FR" sz="24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Frucht</a:t>
            </a:r>
            <a:r>
              <a:rPr lang="fr-FR" sz="24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- </a:t>
            </a:r>
            <a:r>
              <a:rPr lang="fr-FR" sz="24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und</a:t>
            </a:r>
            <a:r>
              <a:rPr lang="fr-FR" sz="24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Pflanzenkonzentrate</a:t>
            </a:r>
            <a:endParaRPr lang="fr-FR" sz="2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33388" y="5217170"/>
            <a:ext cx="7215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Arial Rounded MT Bold" panose="020F0704030504030204" pitchFamily="34" charset="0"/>
                <a:sym typeface="Wingdings 2" panose="05020102010507070707" pitchFamily="18" charset="2"/>
              </a:rPr>
              <a:t> </a:t>
            </a:r>
            <a:r>
              <a:rPr lang="fr-FR" sz="24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Öle</a:t>
            </a:r>
            <a:endParaRPr lang="fr-FR" sz="2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533389" y="5631411"/>
            <a:ext cx="4566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Arial Rounded MT Bold" panose="020F0704030504030204" pitchFamily="34" charset="0"/>
                <a:sym typeface="Wingdings 2" panose="05020102010507070707" pitchFamily="18" charset="2"/>
              </a:rPr>
              <a:t> </a:t>
            </a:r>
            <a:r>
              <a:rPr lang="fr-FR" sz="24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Zitronensäure</a:t>
            </a:r>
            <a:endParaRPr lang="fr-FR" sz="2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" y="1664505"/>
            <a:ext cx="5298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 3" panose="05040102010807070707" pitchFamily="18" charset="2"/>
              <a:buChar char=""/>
            </a:pP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Schreib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die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Zutaten</a:t>
            </a:r>
            <a:endParaRPr lang="fr-FR" sz="3200" dirty="0">
              <a:solidFill>
                <a:schemeClr val="tx2"/>
              </a:solidFill>
              <a:latin typeface="Arial Rounded MT Bold" panose="020F0704030504030204" pitchFamily="34" charset="0"/>
              <a:sym typeface="Wingdings 3" panose="05040102010807070707" pitchFamily="18" charset="2"/>
            </a:endParaRPr>
          </a:p>
          <a:p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für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G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ummibärchen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auf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!</a:t>
            </a:r>
            <a:endParaRPr lang="fr-FR" sz="32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7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79" b="14243"/>
          <a:stretch/>
        </p:blipFill>
        <p:spPr>
          <a:xfrm>
            <a:off x="0" y="-209605"/>
            <a:ext cx="12192000" cy="1590806"/>
          </a:xfrm>
          <a:prstGeom prst="rect">
            <a:avLst/>
          </a:prstGeom>
        </p:spPr>
      </p:pic>
      <p:pic>
        <p:nvPicPr>
          <p:cNvPr id="1033" name="Picture 9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9" y="3485079"/>
            <a:ext cx="1495059" cy="126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75" y="3358606"/>
            <a:ext cx="988838" cy="125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386" y="2830955"/>
            <a:ext cx="1199202" cy="202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575" y="3159030"/>
            <a:ext cx="2867235" cy="172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Orang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005" y="3277464"/>
            <a:ext cx="1647777" cy="162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Afficher l'image d'orig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372" y="3457283"/>
            <a:ext cx="1250979" cy="125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-684000" y="4852025"/>
            <a:ext cx="3450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d</a:t>
            </a:r>
            <a:r>
              <a:rPr lang="fr-FR" sz="24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ie </a:t>
            </a:r>
            <a:r>
              <a:rPr lang="fr-FR" sz="24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Himbeere</a:t>
            </a:r>
            <a:r>
              <a:rPr lang="fr-FR" sz="24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endParaRPr lang="fr-FR" sz="2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430792" y="4852025"/>
            <a:ext cx="3450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d</a:t>
            </a:r>
            <a:r>
              <a:rPr lang="fr-FR" sz="24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ie Ananas </a:t>
            </a:r>
            <a:endParaRPr lang="fr-FR" sz="2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376209" y="4852025"/>
            <a:ext cx="3450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d</a:t>
            </a:r>
            <a:r>
              <a:rPr lang="fr-FR" sz="24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ie Orange </a:t>
            </a:r>
            <a:endParaRPr lang="fr-FR" sz="2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410222" y="4852025"/>
            <a:ext cx="3450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d</a:t>
            </a:r>
            <a:r>
              <a:rPr lang="fr-FR" sz="24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ie </a:t>
            </a:r>
            <a:r>
              <a:rPr lang="fr-FR" sz="24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Erdbeere</a:t>
            </a:r>
            <a:r>
              <a:rPr lang="fr-FR" sz="24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endParaRPr lang="fr-FR" sz="2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533374" y="4852025"/>
            <a:ext cx="3450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d</a:t>
            </a:r>
            <a:r>
              <a:rPr lang="fr-FR" sz="24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ie </a:t>
            </a:r>
            <a:r>
              <a:rPr lang="fr-FR" sz="2400" dirty="0" err="1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Zitrone</a:t>
            </a:r>
            <a:r>
              <a:rPr lang="fr-FR" sz="24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endParaRPr lang="fr-FR" sz="2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9490775" y="4852025"/>
            <a:ext cx="3450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d</a:t>
            </a:r>
            <a:r>
              <a:rPr lang="fr-FR" sz="2400" dirty="0" smtClean="0">
                <a:solidFill>
                  <a:srgbClr val="FF0000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er Apfel </a:t>
            </a:r>
            <a:endParaRPr lang="fr-FR" sz="2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858129" y="5570807"/>
            <a:ext cx="759656" cy="506436"/>
          </a:xfrm>
          <a:prstGeom prst="roundRect">
            <a:avLst/>
          </a:prstGeom>
          <a:solidFill>
            <a:srgbClr val="E48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2803841" y="5570807"/>
            <a:ext cx="759656" cy="506436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4732376" y="5570807"/>
            <a:ext cx="759656" cy="506436"/>
          </a:xfrm>
          <a:prstGeom prst="roundRect">
            <a:avLst/>
          </a:prstGeom>
          <a:solidFill>
            <a:srgbClr val="F073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27"/>
          <p:cNvSpPr/>
          <p:nvPr/>
        </p:nvSpPr>
        <p:spPr>
          <a:xfrm>
            <a:off x="6799499" y="5570807"/>
            <a:ext cx="759656" cy="506436"/>
          </a:xfrm>
          <a:prstGeom prst="roundRect">
            <a:avLst/>
          </a:prstGeom>
          <a:solidFill>
            <a:srgbClr val="D61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à coins arrondis 28"/>
          <p:cNvSpPr/>
          <p:nvPr/>
        </p:nvSpPr>
        <p:spPr>
          <a:xfrm>
            <a:off x="8826473" y="5570807"/>
            <a:ext cx="759656" cy="506436"/>
          </a:xfrm>
          <a:prstGeom prst="roundRect">
            <a:avLst/>
          </a:prstGeom>
          <a:solidFill>
            <a:srgbClr val="FFE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10522810" y="5570197"/>
            <a:ext cx="759656" cy="506436"/>
          </a:xfrm>
          <a:prstGeom prst="roundRect">
            <a:avLst/>
          </a:prstGeom>
          <a:solidFill>
            <a:srgbClr val="7089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0" y="2067331"/>
            <a:ext cx="12564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</a:t>
            </a:r>
            <a:r>
              <a:rPr lang="fr-FR" sz="3200" dirty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Assoziiere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Früchte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,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Geschmack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und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Farbe</a:t>
            </a:r>
            <a:r>
              <a:rPr lang="fr-FR" sz="3200" dirty="0" smtClean="0">
                <a:solidFill>
                  <a:schemeClr val="tx2"/>
                </a:solidFill>
                <a:latin typeface="Arial Rounded MT Bold" panose="020F0704030504030204" pitchFamily="34" charset="0"/>
                <a:sym typeface="Wingdings 3" panose="05040102010807070707" pitchFamily="18" charset="2"/>
              </a:rPr>
              <a:t>!</a:t>
            </a:r>
            <a:endParaRPr lang="fr-FR" sz="32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7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3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79" b="14243"/>
          <a:stretch/>
        </p:blipFill>
        <p:spPr>
          <a:xfrm>
            <a:off x="0" y="-209605"/>
            <a:ext cx="12192000" cy="15908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48" y="2442796"/>
            <a:ext cx="5715000" cy="323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621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14">
  <a:themeElements>
    <a:clrScheme name="Personnalisé 13">
      <a:dk1>
        <a:srgbClr val="7F7F7F"/>
      </a:dk1>
      <a:lt1>
        <a:sysClr val="window" lastClr="FFFFFF"/>
      </a:lt1>
      <a:dk2>
        <a:srgbClr val="000000"/>
      </a:dk2>
      <a:lt2>
        <a:srgbClr val="F2F2F2"/>
      </a:lt2>
      <a:accent1>
        <a:srgbClr val="FFC000"/>
      </a:accent1>
      <a:accent2>
        <a:srgbClr val="FD3434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4" id="{DA918996-192C-4B0D-89F9-B39B96FFD845}" vid="{72540894-C06D-4DCB-86D6-9018A961705A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22224F2-88E2-4E19-8BE2-5AB2030F71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Thème14</Template>
  <TotalTime>0</TotalTime>
  <Words>160</Words>
  <Application>Microsoft Office PowerPoint</Application>
  <PresentationFormat>Grand écran</PresentationFormat>
  <Paragraphs>52</Paragraphs>
  <Slides>12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Arial Rounded MT Bold</vt:lpstr>
      <vt:lpstr>Book Antiqua</vt:lpstr>
      <vt:lpstr>Euphemia</vt:lpstr>
      <vt:lpstr>Wingdings 2</vt:lpstr>
      <vt:lpstr>Wingdings 3</vt:lpstr>
      <vt:lpstr>Thème14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2016-03-09T13:50:56Z</dcterms:created>
  <dcterms:modified xsi:type="dcterms:W3CDTF">2016-05-10T15:01:06Z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TC034618839991</vt:lpwstr>
  </property>
</Properties>
</file>