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8" r:id="rId4"/>
    <p:sldId id="267" r:id="rId5"/>
    <p:sldId id="258" r:id="rId6"/>
    <p:sldId id="257" r:id="rId7"/>
    <p:sldId id="269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3/20/2016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3/20/2016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1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4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34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935E2820-AFE1-45FA-949E-17BDB534E1DC}" type="slidenum">
              <a:rPr lang="en-US" sz="1200" b="0" i="0">
                <a:latin typeface="Euphemia"/>
                <a:ea typeface="+mn-ea"/>
                <a:cs typeface="+mn-cs"/>
              </a:rPr>
              <a:t>6</a:t>
            </a:fld>
            <a:endParaRPr lang="en-US" sz="1200" b="0" i="0">
              <a:latin typeface="Euphem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45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1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7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08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5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98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414773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215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69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 smtClean="0"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1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 smtClean="0"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4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 smtClean="0"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08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 smtClean="0"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32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3B9702-7FBF-4720-8670-571C5E7EEDDE}" type="datetime1">
              <a:rPr lang="en-US" smtClean="0"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FDBFFB2-86D9-4B8F-A59A-553A60B94BB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28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9569" y="4299559"/>
            <a:ext cx="5457780" cy="1600200"/>
          </a:xfrm>
        </p:spPr>
        <p:txBody>
          <a:bodyPr>
            <a:normAutofit/>
          </a:bodyPr>
          <a:lstStyle/>
          <a:p>
            <a:r>
              <a:rPr lang="fr-FR" sz="3200" noProof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Die Geschichte der Firma</a:t>
            </a:r>
            <a:endParaRPr lang="fr-FR" sz="3200" noProof="1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r="23508"/>
          <a:stretch>
            <a:fillRect/>
          </a:stretch>
        </p:blipFill>
        <p:spPr/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69" y="2501971"/>
            <a:ext cx="5313217" cy="148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9" b="14243"/>
          <a:stretch/>
        </p:blipFill>
        <p:spPr>
          <a:xfrm>
            <a:off x="0" y="-209605"/>
            <a:ext cx="12192000" cy="1590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46978" y="1681637"/>
            <a:ext cx="701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Hans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Riegel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wird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am 3. April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geboren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46978" y="2651556"/>
            <a:ext cx="701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Hans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Riegel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gründet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die Firma HARIBO.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46978" y="3640950"/>
            <a:ext cx="701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Hans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Riegel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erfindet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den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Tanzbären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246977" y="4607475"/>
            <a:ext cx="102282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Drei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Kinder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kommen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zur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Welt:</a:t>
            </a:r>
          </a:p>
          <a:p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zwei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Söhne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und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eine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Tochter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46978" y="5886832"/>
            <a:ext cx="701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160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Mitarbeiter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arbeiten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für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HARIBO.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Parchemin horizontal 2"/>
          <p:cNvSpPr/>
          <p:nvPr/>
        </p:nvSpPr>
        <p:spPr>
          <a:xfrm>
            <a:off x="1755619" y="1613051"/>
            <a:ext cx="1371600" cy="818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1893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19" name="Parchemin horizontal 18"/>
          <p:cNvSpPr/>
          <p:nvPr/>
        </p:nvSpPr>
        <p:spPr>
          <a:xfrm>
            <a:off x="1755619" y="2530583"/>
            <a:ext cx="1371600" cy="818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1920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20" name="Parchemin horizontal 19"/>
          <p:cNvSpPr/>
          <p:nvPr/>
        </p:nvSpPr>
        <p:spPr>
          <a:xfrm>
            <a:off x="1755619" y="3531599"/>
            <a:ext cx="1371600" cy="818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1922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21" name="Parchemin horizontal 20"/>
          <p:cNvSpPr/>
          <p:nvPr/>
        </p:nvSpPr>
        <p:spPr>
          <a:xfrm>
            <a:off x="600587" y="4680407"/>
            <a:ext cx="2526632" cy="818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1923 - 1926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22" name="Parchemin horizontal 21"/>
          <p:cNvSpPr/>
          <p:nvPr/>
        </p:nvSpPr>
        <p:spPr>
          <a:xfrm>
            <a:off x="1755619" y="5681423"/>
            <a:ext cx="1371600" cy="818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1930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18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717" y="92794"/>
            <a:ext cx="1162282" cy="116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3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207622" y="1864052"/>
            <a:ext cx="9890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Hans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Riegel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kreiert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einen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Werbeslogan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für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seine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Marke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207622" y="3072803"/>
            <a:ext cx="9890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Hans 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Riegel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stirbt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07622" y="4332881"/>
            <a:ext cx="1017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Hans Junior und sein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Bruder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Paul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übernehmen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die Firma.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07622" y="5722948"/>
            <a:ext cx="721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Hans 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Junior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stirbt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Parchemin horizontal 10"/>
          <p:cNvSpPr/>
          <p:nvPr/>
        </p:nvSpPr>
        <p:spPr>
          <a:xfrm>
            <a:off x="836022" y="2937570"/>
            <a:ext cx="1371600" cy="818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1945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16" name="Parchemin horizontal 15"/>
          <p:cNvSpPr/>
          <p:nvPr/>
        </p:nvSpPr>
        <p:spPr>
          <a:xfrm>
            <a:off x="836022" y="4200883"/>
            <a:ext cx="1371600" cy="818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1946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17" name="Parchemin horizontal 16"/>
          <p:cNvSpPr/>
          <p:nvPr/>
        </p:nvSpPr>
        <p:spPr>
          <a:xfrm>
            <a:off x="836022" y="5541632"/>
            <a:ext cx="1371600" cy="818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2013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18" name="Parchemin horizontal 17"/>
          <p:cNvSpPr/>
          <p:nvPr/>
        </p:nvSpPr>
        <p:spPr>
          <a:xfrm>
            <a:off x="186317" y="1716588"/>
            <a:ext cx="2021305" cy="818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30er </a:t>
            </a:r>
            <a:r>
              <a:rPr lang="fr-FR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Jahre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9" b="14243"/>
          <a:stretch/>
        </p:blipFill>
        <p:spPr>
          <a:xfrm>
            <a:off x="0" y="-209605"/>
            <a:ext cx="12192000" cy="159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9" b="14243"/>
          <a:stretch/>
        </p:blipFill>
        <p:spPr>
          <a:xfrm>
            <a:off x="0" y="-209605"/>
            <a:ext cx="12192000" cy="1590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325189" y="2433956"/>
            <a:ext cx="701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achtzehnhundertdreiundneunzig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25189" y="3891105"/>
            <a:ext cx="701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neunzehnhundertsechsundvierzig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25189" y="5348254"/>
            <a:ext cx="701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zweitausenddreizehn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Parchemin horizontal 10"/>
          <p:cNvSpPr/>
          <p:nvPr/>
        </p:nvSpPr>
        <p:spPr>
          <a:xfrm>
            <a:off x="835472" y="2286492"/>
            <a:ext cx="1371600" cy="818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1893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12" name="Parchemin horizontal 11"/>
          <p:cNvSpPr/>
          <p:nvPr/>
        </p:nvSpPr>
        <p:spPr>
          <a:xfrm>
            <a:off x="835472" y="3690073"/>
            <a:ext cx="1371600" cy="818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1946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13" name="Parchemin horizontal 12"/>
          <p:cNvSpPr/>
          <p:nvPr/>
        </p:nvSpPr>
        <p:spPr>
          <a:xfrm>
            <a:off x="835472" y="5200790"/>
            <a:ext cx="1371600" cy="81814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2013</a:t>
            </a:r>
            <a:endParaRPr lang="fr-FR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15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972" y="178125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1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6"/>
          <a:stretch/>
        </p:blipFill>
        <p:spPr bwMode="auto">
          <a:xfrm>
            <a:off x="24557" y="1903146"/>
            <a:ext cx="2997637" cy="4378379"/>
          </a:xfrm>
          <a:prstGeom prst="rect">
            <a:avLst/>
          </a:prstGeom>
          <a:noFill/>
          <a:ln>
            <a:noFill/>
          </a:ln>
          <a:effectLst>
            <a:outerShdw blurRad="152400" dist="635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9" b="14243"/>
          <a:stretch/>
        </p:blipFill>
        <p:spPr>
          <a:xfrm>
            <a:off x="0" y="-209605"/>
            <a:ext cx="12192000" cy="159080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030407" y="2630396"/>
            <a:ext cx="59874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Jahr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?</a:t>
            </a:r>
          </a:p>
          <a:p>
            <a:pPr algn="ctr"/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Name /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Vorname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?</a:t>
            </a:r>
          </a:p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Stadt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?</a:t>
            </a:r>
          </a:p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Firma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Assoziiere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dann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Infos!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6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432" y="116845"/>
            <a:ext cx="1375666" cy="137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5"/>
          <a:stretch/>
        </p:blipFill>
        <p:spPr bwMode="auto">
          <a:xfrm>
            <a:off x="2918046" y="1903146"/>
            <a:ext cx="6355908" cy="4378379"/>
          </a:xfrm>
          <a:prstGeom prst="rect">
            <a:avLst/>
          </a:prstGeom>
          <a:noFill/>
          <a:ln>
            <a:noFill/>
          </a:ln>
          <a:effectLst>
            <a:outerShdw blurRad="152400" dist="635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5" r="17626"/>
          <a:stretch/>
        </p:blipFill>
        <p:spPr bwMode="auto">
          <a:xfrm>
            <a:off x="9130208" y="1903147"/>
            <a:ext cx="3056629" cy="4378379"/>
          </a:xfrm>
          <a:prstGeom prst="rect">
            <a:avLst/>
          </a:prstGeom>
          <a:noFill/>
          <a:ln>
            <a:noFill/>
          </a:ln>
          <a:effectLst>
            <a:outerShdw blurRad="152400" dist="635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3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ans Riegel Bonn = HARIBO - Traditionsmarke mit Geschicht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7453" y="2491457"/>
            <a:ext cx="6012755" cy="337859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6"/>
          <a:stretch/>
        </p:blipFill>
        <p:spPr bwMode="auto">
          <a:xfrm>
            <a:off x="24557" y="1903146"/>
            <a:ext cx="2997637" cy="4378379"/>
          </a:xfrm>
          <a:prstGeom prst="rect">
            <a:avLst/>
          </a:prstGeom>
          <a:noFill/>
          <a:ln>
            <a:noFill/>
          </a:ln>
          <a:effectLst>
            <a:outerShdw blurRad="152400" dist="635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9" b="14243"/>
          <a:stretch/>
        </p:blipFill>
        <p:spPr>
          <a:xfrm>
            <a:off x="0" y="-209605"/>
            <a:ext cx="12192000" cy="159080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5"/>
          <a:stretch/>
        </p:blipFill>
        <p:spPr bwMode="auto">
          <a:xfrm>
            <a:off x="2918046" y="1903146"/>
            <a:ext cx="6355908" cy="4378379"/>
          </a:xfrm>
          <a:prstGeom prst="rect">
            <a:avLst/>
          </a:prstGeom>
          <a:noFill/>
          <a:ln>
            <a:noFill/>
          </a:ln>
          <a:effectLst>
            <a:outerShdw blurRad="152400" dist="635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5" r="17626"/>
          <a:stretch/>
        </p:blipFill>
        <p:spPr bwMode="auto">
          <a:xfrm>
            <a:off x="9130208" y="1903147"/>
            <a:ext cx="3056629" cy="4378379"/>
          </a:xfrm>
          <a:prstGeom prst="rect">
            <a:avLst/>
          </a:prstGeom>
          <a:noFill/>
          <a:ln>
            <a:noFill/>
          </a:ln>
          <a:effectLst>
            <a:outerShdw blurRad="152400" dist="635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5858" y="4141624"/>
            <a:ext cx="5120640" cy="1600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Biografie von Hans Riegel</a:t>
            </a:r>
            <a:endParaRPr lang="fr-FR" sz="2800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r="23508"/>
          <a:stretch>
            <a:fillRect/>
          </a:stretch>
        </p:blipFill>
        <p:spPr/>
      </p:pic>
      <p:pic>
        <p:nvPicPr>
          <p:cNvPr id="5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33" y="2361645"/>
            <a:ext cx="1559732" cy="15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23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96253" y="1335505"/>
            <a:ext cx="10082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Welche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Informationen</a:t>
            </a:r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finden</a:t>
            </a:r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wir</a:t>
            </a:r>
            <a:endParaRPr lang="fr-FR" sz="3200" dirty="0">
              <a:solidFill>
                <a:schemeClr val="tx2"/>
              </a:solidFill>
              <a:latin typeface="Arial Rounded MT Bold" panose="020F0704030504030204" pitchFamily="34" charset="0"/>
              <a:sym typeface="Wingdings 3" panose="05040102010807070707" pitchFamily="18" charset="2"/>
            </a:endParaRPr>
          </a:p>
          <a:p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in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einer</a:t>
            </a:r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Biografie</a:t>
            </a:r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? </a:t>
            </a:r>
            <a:endParaRPr lang="fr-FR" sz="32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6253" y="4387515"/>
            <a:ext cx="10082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Versuche</a:t>
            </a:r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,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im</a:t>
            </a:r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Text</a:t>
            </a:r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diese</a:t>
            </a:r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Informationen</a:t>
            </a:r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zu</a:t>
            </a:r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finden</a:t>
            </a:r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! </a:t>
            </a:r>
            <a:endParaRPr lang="fr-FR" sz="32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5858" y="4141624"/>
            <a:ext cx="5120640" cy="16002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noProof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Arbeitsblatt</a:t>
            </a: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8" r="23508"/>
          <a:stretch>
            <a:fillRect/>
          </a:stretch>
        </p:blipFill>
        <p:spPr/>
      </p:pic>
      <p:pic>
        <p:nvPicPr>
          <p:cNvPr id="5" name="Picture 3" descr="C:\Users\Pierre\Pictures\Bibliothèque multimédia Microsoft\j04339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833" y="2361645"/>
            <a:ext cx="1559732" cy="15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4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5834"/>
              </p:ext>
            </p:extLst>
          </p:nvPr>
        </p:nvGraphicFramePr>
        <p:xfrm>
          <a:off x="3560010" y="1655931"/>
          <a:ext cx="7550576" cy="24622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5514"/>
                <a:gridCol w="4925062"/>
              </a:tblGrid>
              <a:tr h="820750"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solidFill>
                            <a:schemeClr val="tx2"/>
                          </a:solidFill>
                          <a:latin typeface="Arial Rounded MT Bold" panose="020F0704030504030204" pitchFamily="34" charset="0"/>
                        </a:rPr>
                        <a:t>NAME</a:t>
                      </a:r>
                      <a:endParaRPr lang="fr-FR" sz="2000" dirty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20750">
                <a:tc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2"/>
                          </a:solidFill>
                          <a:latin typeface="Arial Rounded MT Bold" panose="020F0704030504030204" pitchFamily="34" charset="0"/>
                        </a:rPr>
                        <a:t>GEBURTSDATUM</a:t>
                      </a:r>
                      <a:endParaRPr lang="fr-FR" sz="2000" b="1" dirty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20750">
                <a:tc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2"/>
                          </a:solidFill>
                          <a:latin typeface="Arial Rounded MT Bold" panose="020F0704030504030204" pitchFamily="34" charset="0"/>
                        </a:rPr>
                        <a:t>GEBURTSORT</a:t>
                      </a:r>
                      <a:endParaRPr lang="fr-FR" sz="2000" b="1" dirty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4116"/>
              </p:ext>
            </p:extLst>
          </p:nvPr>
        </p:nvGraphicFramePr>
        <p:xfrm>
          <a:off x="3560010" y="4254349"/>
          <a:ext cx="7550576" cy="24345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25514"/>
                <a:gridCol w="4925062"/>
              </a:tblGrid>
              <a:tr h="811527">
                <a:tc>
                  <a:txBody>
                    <a:bodyPr/>
                    <a:lstStyle/>
                    <a:p>
                      <a:endParaRPr lang="fr-FR" sz="2000" b="1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2"/>
                          </a:solidFill>
                          <a:latin typeface="Arial Rounded MT Bold" panose="020F0704030504030204" pitchFamily="34" charset="0"/>
                        </a:rPr>
                        <a:t>BERUF</a:t>
                      </a:r>
                      <a:endParaRPr lang="fr-FR" sz="2000" b="1" dirty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11527">
                <a:tc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2"/>
                          </a:solidFill>
                          <a:latin typeface="Arial Rounded MT Bold" panose="020F0704030504030204" pitchFamily="34" charset="0"/>
                        </a:rPr>
                        <a:t>FIRMA</a:t>
                      </a:r>
                      <a:endParaRPr lang="fr-FR" sz="2000" b="1" dirty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11527">
                <a:tc>
                  <a:txBody>
                    <a:bodyPr/>
                    <a:lstStyle/>
                    <a:p>
                      <a:endParaRPr lang="fr-FR" sz="2000" b="1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2"/>
                          </a:solidFill>
                          <a:latin typeface="Arial Rounded MT Bold" panose="020F0704030504030204" pitchFamily="34" charset="0"/>
                        </a:rPr>
                        <a:t>SLOGAN</a:t>
                      </a:r>
                      <a:endParaRPr lang="fr-FR" sz="2000" b="1" dirty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01_hansrie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05" y="3086149"/>
            <a:ext cx="1763879" cy="225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200384" y="1854568"/>
            <a:ext cx="4910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Hans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Riegel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00384" y="2688371"/>
            <a:ext cx="491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April 1893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00385" y="3447921"/>
            <a:ext cx="49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Friedsdorf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(Bonn)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00384" y="4373835"/>
            <a:ext cx="491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Bonbonkocher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200384" y="5188901"/>
            <a:ext cx="491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HARIBO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00384" y="5797917"/>
            <a:ext cx="4910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Haribo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macht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Kinder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froh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</a:t>
            </a:r>
          </a:p>
          <a:p>
            <a:pPr algn="ctr"/>
            <a:r>
              <a:rPr lang="fr-F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u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nd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Erwachsene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ebenso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9" b="14243"/>
          <a:stretch/>
        </p:blipFill>
        <p:spPr>
          <a:xfrm>
            <a:off x="0" y="-209605"/>
            <a:ext cx="12192000" cy="159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653504"/>
              </p:ext>
            </p:extLst>
          </p:nvPr>
        </p:nvGraphicFramePr>
        <p:xfrm>
          <a:off x="3164306" y="1655931"/>
          <a:ext cx="7946281" cy="2921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43815"/>
                <a:gridCol w="1948110"/>
                <a:gridCol w="3654356"/>
              </a:tblGrid>
              <a:tr h="820750">
                <a:tc rowSpan="4"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fr-FR" sz="2000" b="1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fr-FR" sz="2000" b="1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fr-FR" sz="2000" b="1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2"/>
                          </a:solidFill>
                          <a:latin typeface="Arial Rounded MT Bold" panose="020F0704030504030204" pitchFamily="34" charset="0"/>
                        </a:rPr>
                        <a:t>FAMILIE</a:t>
                      </a:r>
                      <a:endParaRPr lang="fr-FR" sz="2000" b="1" dirty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000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solidFill>
                            <a:schemeClr val="tx2"/>
                          </a:solidFill>
                          <a:latin typeface="Arial Rounded MT Bold" panose="020F0704030504030204" pitchFamily="34" charset="0"/>
                        </a:rPr>
                        <a:t>FRAU</a:t>
                      </a:r>
                      <a:endParaRPr lang="fr-FR" sz="2000" dirty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20750">
                <a:tc vMerge="1"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fr-FR" sz="2000" b="1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fr-FR" sz="2000" b="1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fr-FR" sz="2000" b="1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2"/>
                          </a:solidFill>
                          <a:latin typeface="Arial Rounded MT Bold" panose="020F0704030504030204" pitchFamily="34" charset="0"/>
                        </a:rPr>
                        <a:t>KINDER</a:t>
                      </a:r>
                      <a:endParaRPr lang="fr-FR" sz="2000" b="1" dirty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10375">
                <a:tc vMerge="1">
                  <a:txBody>
                    <a:bodyPr/>
                    <a:lstStyle/>
                    <a:p>
                      <a:pPr algn="ctr"/>
                      <a:endParaRPr lang="fr-FR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4103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643391"/>
              </p:ext>
            </p:extLst>
          </p:nvPr>
        </p:nvGraphicFramePr>
        <p:xfrm>
          <a:off x="3164306" y="5018815"/>
          <a:ext cx="7940841" cy="8115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46157"/>
                <a:gridCol w="5594684"/>
              </a:tblGrid>
              <a:tr h="811527">
                <a:tc>
                  <a:txBody>
                    <a:bodyPr/>
                    <a:lstStyle/>
                    <a:p>
                      <a:endParaRPr lang="fr-FR" sz="2000" b="1" dirty="0" smtClean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fr-FR" sz="2000" b="1" dirty="0" smtClean="0">
                          <a:solidFill>
                            <a:schemeClr val="tx2"/>
                          </a:solidFill>
                          <a:latin typeface="Arial Rounded MT Bold" panose="020F0704030504030204" pitchFamily="34" charset="0"/>
                        </a:rPr>
                        <a:t>TODESDATUM</a:t>
                      </a:r>
                      <a:endParaRPr lang="fr-FR" sz="2000" b="1" dirty="0">
                        <a:solidFill>
                          <a:schemeClr val="tx2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01_hansrie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05" y="3086149"/>
            <a:ext cx="1763879" cy="225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435516" y="1854568"/>
            <a:ext cx="367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Gertrud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35516" y="2688371"/>
            <a:ext cx="3675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Hans (Junior)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435516" y="3391205"/>
            <a:ext cx="367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Anita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22495" y="5174941"/>
            <a:ext cx="558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31.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März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1945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35516" y="3952601"/>
            <a:ext cx="367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9" b="14243"/>
          <a:stretch/>
        </p:blipFill>
        <p:spPr>
          <a:xfrm>
            <a:off x="0" y="-209605"/>
            <a:ext cx="12192000" cy="159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8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079" b="14243"/>
          <a:stretch/>
        </p:blipFill>
        <p:spPr>
          <a:xfrm>
            <a:off x="0" y="-209605"/>
            <a:ext cx="12192000" cy="1590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0" y="1879447"/>
            <a:ext cx="10082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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Stelle</a:t>
            </a:r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 Hans </a:t>
            </a:r>
            <a:r>
              <a:rPr lang="fr-FR" sz="3200" dirty="0" err="1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Riegel</a:t>
            </a:r>
            <a:r>
              <a:rPr lang="fr-FR" sz="3200" dirty="0" smtClean="0">
                <a:solidFill>
                  <a:schemeClr val="tx2"/>
                </a:solidFill>
                <a:latin typeface="Arial Rounded MT Bold" panose="020F0704030504030204" pitchFamily="34" charset="0"/>
                <a:sym typeface="Wingdings 3" panose="05040102010807070707" pitchFamily="18" charset="2"/>
              </a:rPr>
              <a:t> vor! </a:t>
            </a:r>
            <a:endParaRPr lang="fr-FR" sz="32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501" y="-10485"/>
            <a:ext cx="1302470" cy="13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972" y="178125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75825" y="2464222"/>
            <a:ext cx="367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Hans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Riegel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…</a:t>
            </a:r>
            <a:endParaRPr lang="fr-F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4">
  <a:themeElements>
    <a:clrScheme name="Personnalisé 13">
      <a:dk1>
        <a:srgbClr val="7F7F7F"/>
      </a:dk1>
      <a:lt1>
        <a:sysClr val="window" lastClr="FFFFFF"/>
      </a:lt1>
      <a:dk2>
        <a:srgbClr val="000000"/>
      </a:dk2>
      <a:lt2>
        <a:srgbClr val="F2F2F2"/>
      </a:lt2>
      <a:accent1>
        <a:srgbClr val="FFC000"/>
      </a:accent1>
      <a:accent2>
        <a:srgbClr val="FD3434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4" id="{DA918996-192C-4B0D-89F9-B39B96FFD845}" vid="{72540894-C06D-4DCB-86D6-9018A961705A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2224F2-88E2-4E19-8BE2-5AB2030F7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Thème14</Template>
  <TotalTime>0</TotalTime>
  <Words>182</Words>
  <Application>Microsoft Office PowerPoint</Application>
  <PresentationFormat>Grand écran</PresentationFormat>
  <Paragraphs>79</Paragraphs>
  <Slides>12</Slides>
  <Notes>3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Book Antiqua</vt:lpstr>
      <vt:lpstr>Edwardian Script ITC</vt:lpstr>
      <vt:lpstr>Euphemia</vt:lpstr>
      <vt:lpstr>Wingdings 3</vt:lpstr>
      <vt:lpstr>Thème14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2016-03-09T13:50:56Z</dcterms:created>
  <dcterms:modified xsi:type="dcterms:W3CDTF">2016-03-20T07:19:50Z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TC034618839991</vt:lpwstr>
  </property>
</Properties>
</file>