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11/3/2015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11/3/2015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11/3/2015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11/3/2015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11/3/2015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mtClean="0"/>
              <a:t>Buch Seite 64</a:t>
            </a:r>
            <a:endParaRPr lang="de-DE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mtClean="0"/>
              <a:t>AusbilDung ohne grenzen</a:t>
            </a:r>
            <a:endParaRPr lang="de-DE"/>
          </a:p>
        </p:txBody>
      </p:sp>
      <p:pic>
        <p:nvPicPr>
          <p:cNvPr id="4" name="Image 3" descr="Sigle CO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62651" y1="22500" x2="63855" y2="33750"/>
                        <a14:foregroundMark x1="63253" y1="37500" x2="68072" y2="368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165" y="358163"/>
            <a:ext cx="21082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448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Exercice 1, livre p.70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1657" y="1752600"/>
            <a:ext cx="8743073" cy="4889688"/>
          </a:xfrm>
        </p:spPr>
        <p:txBody>
          <a:bodyPr>
            <a:normAutofit lnSpcReduction="10000"/>
          </a:bodyPr>
          <a:lstStyle/>
          <a:p>
            <a:pPr marL="280035" lvl="0" indent="-280035" algn="just" defTabSz="224027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lang="de-DE" dirty="0" smtClean="0"/>
              <a:t>Ich lerne </a:t>
            </a:r>
            <a:r>
              <a:rPr lang="de-DE" b="1" dirty="0" smtClean="0">
                <a:solidFill>
                  <a:srgbClr val="FF0000"/>
                </a:solidFill>
              </a:rPr>
              <a:t>seit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smtClean="0"/>
              <a:t>4 Jahren Französisch und habe letztes Jahr beim </a:t>
            </a:r>
            <a:r>
              <a:rPr lang="de-DE" dirty="0" err="1" smtClean="0"/>
              <a:t>Sauzay</a:t>
            </a:r>
            <a:r>
              <a:rPr lang="de-DE" dirty="0" smtClean="0"/>
              <a:t> - Programm mitgemacht.</a:t>
            </a:r>
          </a:p>
          <a:p>
            <a:pPr marL="280035" lvl="0" indent="-280035" algn="just" defTabSz="224027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lang="de-DE" b="1" dirty="0" smtClean="0">
                <a:solidFill>
                  <a:srgbClr val="FF0000"/>
                </a:solidFill>
              </a:rPr>
              <a:t>Während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smtClean="0"/>
              <a:t>meines Aufenthalts habe ich viel über die französische Kultur gelernt.</a:t>
            </a:r>
          </a:p>
          <a:p>
            <a:pPr marL="280035" lvl="0" indent="-280035" algn="just" defTabSz="224027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lang="de-DE" dirty="0" smtClean="0"/>
              <a:t>Ich habe mich </a:t>
            </a:r>
            <a:r>
              <a:rPr lang="de-DE" b="1" dirty="0" smtClean="0">
                <a:solidFill>
                  <a:srgbClr val="FF0000"/>
                </a:solidFill>
              </a:rPr>
              <a:t>trotz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smtClean="0"/>
              <a:t>einiger Kommunikationsproblemen von Anfang an wohl gefühlt.</a:t>
            </a:r>
          </a:p>
          <a:p>
            <a:pPr marL="280035" lvl="0" indent="-280035" algn="just" defTabSz="224027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lang="de-DE" b="1" dirty="0" smtClean="0">
                <a:solidFill>
                  <a:srgbClr val="FF0000"/>
                </a:solidFill>
              </a:rPr>
              <a:t>Nach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smtClean="0"/>
              <a:t>einem Monat in Lyon hatte ich mich richtig gut eingelebt.</a:t>
            </a:r>
          </a:p>
          <a:p>
            <a:pPr marL="280035" lvl="0" indent="-280035" algn="just" defTabSz="224027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lang="de-DE" dirty="0" smtClean="0"/>
              <a:t>Ich habe </a:t>
            </a:r>
            <a:r>
              <a:rPr lang="de-DE" b="1" dirty="0" smtClean="0">
                <a:solidFill>
                  <a:srgbClr val="FF0000"/>
                </a:solidFill>
              </a:rPr>
              <a:t>dank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smtClean="0"/>
              <a:t>dieses Austauschprogramms viele Fortschritte ins Französische gemacht.</a:t>
            </a:r>
          </a:p>
          <a:p>
            <a:pPr marL="280035" lvl="0" indent="-280035" algn="just" defTabSz="224027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lang="de-DE" dirty="0" smtClean="0"/>
              <a:t>Ich habe mich </a:t>
            </a:r>
            <a:r>
              <a:rPr lang="de-DE" b="1" dirty="0" smtClean="0">
                <a:solidFill>
                  <a:srgbClr val="FF0000"/>
                </a:solidFill>
              </a:rPr>
              <a:t>mit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smtClean="0"/>
              <a:t>meinem Partner gut verstanden.</a:t>
            </a:r>
          </a:p>
          <a:p>
            <a:pPr marL="280035" lvl="0" indent="-280035" algn="just" defTabSz="224027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lang="de-DE" dirty="0" smtClean="0"/>
              <a:t>Nur einmal haben wir uns </a:t>
            </a:r>
            <a:r>
              <a:rPr lang="de-DE" b="1" dirty="0" smtClean="0">
                <a:solidFill>
                  <a:srgbClr val="FF0000"/>
                </a:solidFill>
              </a:rPr>
              <a:t>wegen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smtClean="0"/>
              <a:t>eines Mädchens </a:t>
            </a:r>
            <a:r>
              <a:rPr lang="de-DE" smtClean="0"/>
              <a:t>gestritten.</a:t>
            </a:r>
          </a:p>
          <a:p>
            <a:pPr marL="280035" lvl="0" indent="-280035" algn="just" defTabSz="224027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lang="de-DE" b="1" smtClean="0">
                <a:solidFill>
                  <a:srgbClr val="FF0000"/>
                </a:solidFill>
              </a:rPr>
              <a:t>Seit</a:t>
            </a:r>
            <a:r>
              <a:rPr lang="de-DE" smtClean="0">
                <a:solidFill>
                  <a:srgbClr val="FF0000"/>
                </a:solidFill>
              </a:rPr>
              <a:t> </a:t>
            </a:r>
            <a:r>
              <a:rPr lang="de-DE" dirty="0" smtClean="0"/>
              <a:t>meiner Rückkehr telefoniere ich oft mit meiner Gastfamilie.</a:t>
            </a:r>
          </a:p>
          <a:p>
            <a:pPr algn="just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266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Interview</a:t>
            </a:r>
            <a:endParaRPr lang="de-DE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6956041"/>
              </p:ext>
            </p:extLst>
          </p:nvPr>
        </p:nvGraphicFramePr>
        <p:xfrm>
          <a:off x="457200" y="1758252"/>
          <a:ext cx="8229600" cy="4886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16999">
                <a:tc>
                  <a:txBody>
                    <a:bodyPr/>
                    <a:lstStyle/>
                    <a:p>
                      <a:pPr algn="ctr"/>
                      <a:r>
                        <a:rPr lang="de-DE" noProof="0" smtClean="0"/>
                        <a:t>Der Junge</a:t>
                      </a:r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noProof="0" dirty="0" smtClean="0"/>
                        <a:t>Sein Projekt</a:t>
                      </a:r>
                      <a:endParaRPr lang="de-DE" noProof="0" dirty="0"/>
                    </a:p>
                  </a:txBody>
                  <a:tcPr/>
                </a:tc>
              </a:tr>
              <a:tr h="436934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57200" y="2224792"/>
            <a:ext cx="23391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rgbClr val="FF0000"/>
                </a:solidFill>
              </a:rPr>
              <a:t>- Matthieu Berger</a:t>
            </a:r>
            <a:endParaRPr lang="de-DE" sz="2000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57200" y="2624902"/>
            <a:ext cx="651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rgbClr val="FF0000"/>
                </a:solidFill>
              </a:rPr>
              <a:t>- 16</a:t>
            </a:r>
            <a:endParaRPr lang="de-DE" sz="2000" b="1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57200" y="3025012"/>
            <a:ext cx="20620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rgbClr val="FF0000"/>
                </a:solidFill>
              </a:rPr>
              <a:t>- </a:t>
            </a:r>
            <a:r>
              <a:rPr lang="de-DE" sz="2000" b="1" dirty="0">
                <a:solidFill>
                  <a:srgbClr val="FF0000"/>
                </a:solidFill>
              </a:rPr>
              <a:t>a</a:t>
            </a:r>
            <a:r>
              <a:rPr lang="de-DE" sz="2000" b="1" dirty="0" smtClean="0">
                <a:solidFill>
                  <a:srgbClr val="FF0000"/>
                </a:solidFill>
              </a:rPr>
              <a:t>us Straßburg</a:t>
            </a:r>
            <a:endParaRPr lang="de-DE" sz="2000" b="1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57200" y="3549361"/>
            <a:ext cx="40690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FF0000"/>
                </a:solidFill>
              </a:rPr>
              <a:t>- lernt seit der Grundschule Deutsch</a:t>
            </a:r>
            <a:endParaRPr lang="de-DE" sz="2000" b="1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57200" y="4290102"/>
            <a:ext cx="2944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rgbClr val="FF0000"/>
                </a:solidFill>
              </a:rPr>
              <a:t>- mag deutsche Autos</a:t>
            </a:r>
            <a:endParaRPr lang="de-DE" sz="2000" b="1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526209" y="2177137"/>
            <a:ext cx="4360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rgbClr val="FF0000"/>
                </a:solidFill>
              </a:rPr>
              <a:t>- möchte in Deutschland arbeiten</a:t>
            </a:r>
            <a:endParaRPr lang="de-DE" sz="2000" b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526209" y="2625197"/>
            <a:ext cx="2377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rgbClr val="FF0000"/>
                </a:solidFill>
              </a:rPr>
              <a:t>- KFZ-Mechaniker</a:t>
            </a:r>
            <a:endParaRPr lang="de-DE" sz="2000" b="1" dirty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419630" y="3058162"/>
            <a:ext cx="47243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de-DE" sz="2000" b="1" dirty="0" err="1" smtClean="0">
                <a:solidFill>
                  <a:srgbClr val="FF0000"/>
                </a:solidFill>
              </a:rPr>
              <a:t>binationale</a:t>
            </a:r>
            <a:r>
              <a:rPr lang="de-DE" sz="2000" b="1" dirty="0" smtClean="0">
                <a:solidFill>
                  <a:srgbClr val="FF0000"/>
                </a:solidFill>
              </a:rPr>
              <a:t> Ausbildung</a:t>
            </a:r>
          </a:p>
          <a:p>
            <a:pPr marL="800100" lvl="1" indent="-342900">
              <a:buFontTx/>
              <a:buChar char="-"/>
            </a:pPr>
            <a:r>
              <a:rPr lang="de-DE" sz="2000" b="1" dirty="0">
                <a:solidFill>
                  <a:srgbClr val="FF0000"/>
                </a:solidFill>
              </a:rPr>
              <a:t>t</a:t>
            </a:r>
            <a:r>
              <a:rPr lang="de-DE" sz="2000" b="1" dirty="0" smtClean="0">
                <a:solidFill>
                  <a:srgbClr val="FF0000"/>
                </a:solidFill>
              </a:rPr>
              <a:t>heoretischer Teil in Frankreich</a:t>
            </a:r>
          </a:p>
          <a:p>
            <a:pPr marL="800100" lvl="1" indent="-342900">
              <a:buFontTx/>
              <a:buChar char="-"/>
            </a:pPr>
            <a:r>
              <a:rPr lang="de-DE" sz="2000" b="1" dirty="0">
                <a:solidFill>
                  <a:srgbClr val="FF0000"/>
                </a:solidFill>
              </a:rPr>
              <a:t>p</a:t>
            </a:r>
            <a:r>
              <a:rPr lang="de-DE" sz="2000" b="1" dirty="0" smtClean="0">
                <a:solidFill>
                  <a:srgbClr val="FF0000"/>
                </a:solidFill>
              </a:rPr>
              <a:t>raktischer Teil in Deutschland</a:t>
            </a:r>
            <a:endParaRPr lang="de-DE" sz="2000" b="1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564681" y="4090047"/>
            <a:ext cx="457931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de-DE" sz="2000" b="1" dirty="0" smtClean="0">
                <a:solidFill>
                  <a:srgbClr val="FF0000"/>
                </a:solidFill>
              </a:rPr>
              <a:t>Vorteile</a:t>
            </a:r>
          </a:p>
          <a:p>
            <a:pPr marL="800100" lvl="1" indent="-342900">
              <a:buFontTx/>
              <a:buChar char="-"/>
            </a:pPr>
            <a:r>
              <a:rPr lang="de-DE" sz="2000" b="1" dirty="0" smtClean="0">
                <a:solidFill>
                  <a:srgbClr val="FF0000"/>
                </a:solidFill>
              </a:rPr>
              <a:t>Deutsch verbessern</a:t>
            </a:r>
          </a:p>
          <a:p>
            <a:pPr marL="800100" lvl="1" indent="-342900">
              <a:buFontTx/>
              <a:buChar char="-"/>
            </a:pPr>
            <a:r>
              <a:rPr lang="de-DE" sz="2000" b="1" dirty="0" smtClean="0">
                <a:solidFill>
                  <a:srgbClr val="FF0000"/>
                </a:solidFill>
              </a:rPr>
              <a:t>Arbeitswelt in Deutschland kennen lernen</a:t>
            </a:r>
          </a:p>
          <a:p>
            <a:pPr marL="800100" lvl="1" indent="-342900">
              <a:buFontTx/>
              <a:buChar char="-"/>
            </a:pPr>
            <a:r>
              <a:rPr lang="de-DE" sz="2000" b="1" dirty="0">
                <a:solidFill>
                  <a:srgbClr val="FF0000"/>
                </a:solidFill>
              </a:rPr>
              <a:t>i</a:t>
            </a:r>
            <a:r>
              <a:rPr lang="de-DE" sz="2000" b="1" dirty="0" smtClean="0">
                <a:solidFill>
                  <a:srgbClr val="FF0000"/>
                </a:solidFill>
              </a:rPr>
              <a:t>n Deutschland praxisorientiert</a:t>
            </a:r>
          </a:p>
          <a:p>
            <a:pPr marL="800100" lvl="1" indent="-342900">
              <a:buFontTx/>
              <a:buChar char="-"/>
            </a:pPr>
            <a:r>
              <a:rPr lang="de-DE" sz="2000" b="1" dirty="0">
                <a:solidFill>
                  <a:srgbClr val="FF0000"/>
                </a:solidFill>
              </a:rPr>
              <a:t>s</a:t>
            </a:r>
            <a:r>
              <a:rPr lang="de-DE" sz="2000" b="1" dirty="0" smtClean="0">
                <a:solidFill>
                  <a:srgbClr val="FF0000"/>
                </a:solidFill>
              </a:rPr>
              <a:t>icher, einen Arbeitsvertrag zu bekommen</a:t>
            </a:r>
            <a:endParaRPr lang="de-DE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83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11" grpId="0"/>
      <p:bldP spid="12" grpId="0" uiExpand="1" build="p"/>
      <p:bldP spid="1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Interview</a:t>
            </a:r>
            <a:endParaRPr lang="de-D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2813" y="1562891"/>
            <a:ext cx="8775635" cy="5160797"/>
          </a:xfrm>
        </p:spPr>
        <p:txBody>
          <a:bodyPr>
            <a:normAutofit lnSpcReduction="10000"/>
          </a:bodyPr>
          <a:lstStyle/>
          <a:p>
            <a:pPr algn="just"/>
            <a:r>
              <a:rPr lang="de-DE" dirty="0" smtClean="0"/>
              <a:t>Der Junge heißt Matthieu Berger. Er ist 16 Jahre alt und kommt aus Straßburg. Er lernt </a:t>
            </a:r>
            <a:r>
              <a:rPr lang="de-DE" dirty="0" smtClean="0">
                <a:solidFill>
                  <a:srgbClr val="FF0000"/>
                </a:solidFill>
              </a:rPr>
              <a:t>seit der Grundschule </a:t>
            </a:r>
            <a:r>
              <a:rPr lang="de-DE" dirty="0" smtClean="0"/>
              <a:t>Deutsch und mag deutsche Autos.</a:t>
            </a:r>
          </a:p>
          <a:p>
            <a:pPr algn="just"/>
            <a:endParaRPr lang="de-DE" dirty="0" smtClean="0"/>
          </a:p>
          <a:p>
            <a:pPr algn="just"/>
            <a:r>
              <a:rPr lang="de-DE" dirty="0" smtClean="0"/>
              <a:t>Er möchte später als KFZ-Mechaniker in Deutschland arbeiten und macht eine </a:t>
            </a:r>
            <a:r>
              <a:rPr lang="de-DE" dirty="0" err="1" smtClean="0"/>
              <a:t>binationale</a:t>
            </a:r>
            <a:r>
              <a:rPr lang="de-DE" dirty="0" smtClean="0"/>
              <a:t> Ausbildung: Den theoretischen Teil absolviert er in Frankreich und den praktischen Teil </a:t>
            </a:r>
            <a:r>
              <a:rPr lang="de-DE" dirty="0" smtClean="0">
                <a:solidFill>
                  <a:srgbClr val="FF0000"/>
                </a:solidFill>
              </a:rPr>
              <a:t>in einem deutschen Betrieb</a:t>
            </a:r>
            <a:r>
              <a:rPr lang="de-DE" dirty="0" smtClean="0"/>
              <a:t>.</a:t>
            </a:r>
          </a:p>
          <a:p>
            <a:pPr algn="just"/>
            <a:endParaRPr lang="de-DE" dirty="0" smtClean="0"/>
          </a:p>
          <a:p>
            <a:pPr algn="just"/>
            <a:r>
              <a:rPr lang="de-DE" dirty="0" smtClean="0">
                <a:solidFill>
                  <a:srgbClr val="FF0000"/>
                </a:solidFill>
              </a:rPr>
              <a:t>Dank dieser </a:t>
            </a:r>
            <a:r>
              <a:rPr lang="de-DE" dirty="0" err="1" smtClean="0">
                <a:solidFill>
                  <a:srgbClr val="FF0000"/>
                </a:solidFill>
              </a:rPr>
              <a:t>binationalen</a:t>
            </a:r>
            <a:r>
              <a:rPr lang="de-DE" dirty="0" smtClean="0">
                <a:solidFill>
                  <a:srgbClr val="FF0000"/>
                </a:solidFill>
              </a:rPr>
              <a:t> Ausbildung </a:t>
            </a:r>
            <a:r>
              <a:rPr lang="de-DE" dirty="0" smtClean="0"/>
              <a:t>lernt er die Arbeitswelt in Deutschland kennen. Außerdem ist die Ausbildung in Deutschland praxisorientierter als in Frankreich, und er ist sicher, </a:t>
            </a:r>
            <a:r>
              <a:rPr lang="de-DE" dirty="0" smtClean="0">
                <a:solidFill>
                  <a:srgbClr val="FF0000"/>
                </a:solidFill>
              </a:rPr>
              <a:t>nach der Ausbildung </a:t>
            </a:r>
            <a:r>
              <a:rPr lang="de-DE" dirty="0" smtClean="0"/>
              <a:t>eine Arbeit zu finden.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520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prépositions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Une préposition introduit le plus souvent un groupe nominal ou un pronom. Ceux-ci se mettent au cas exigé par la préposition.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139712"/>
              </p:ext>
            </p:extLst>
          </p:nvPr>
        </p:nvGraphicFramePr>
        <p:xfrm>
          <a:off x="195377" y="3082322"/>
          <a:ext cx="86868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0675"/>
                <a:gridCol w="3020525"/>
                <a:gridCol w="2895600"/>
              </a:tblGrid>
              <a:tr h="555184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Toujours</a:t>
                      </a:r>
                      <a:r>
                        <a:rPr lang="fr-FR" baseline="0" dirty="0" smtClean="0"/>
                        <a:t> suivies de l’accusatif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Toujours suivies du datif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Toujour</a:t>
                      </a:r>
                      <a:r>
                        <a:rPr lang="fr-FR" baseline="0" dirty="0" smtClean="0"/>
                        <a:t>s suivies du génitif</a:t>
                      </a:r>
                      <a:endParaRPr lang="fr-FR" dirty="0"/>
                    </a:p>
                  </a:txBody>
                  <a:tcPr/>
                </a:tc>
              </a:tr>
              <a:tr h="1870555">
                <a:tc>
                  <a:txBody>
                    <a:bodyPr/>
                    <a:lstStyle/>
                    <a:p>
                      <a:r>
                        <a:rPr lang="fr-FR" sz="2000" b="1" i="1" dirty="0" err="1" smtClean="0"/>
                        <a:t>durch</a:t>
                      </a:r>
                      <a:r>
                        <a:rPr lang="fr-FR" sz="2000" b="1" dirty="0" smtClean="0"/>
                        <a:t> </a:t>
                      </a:r>
                      <a:r>
                        <a:rPr lang="fr-FR" dirty="0" smtClean="0"/>
                        <a:t>(à travers, par)</a:t>
                      </a:r>
                    </a:p>
                    <a:p>
                      <a:r>
                        <a:rPr lang="fr-FR" sz="2000" b="1" i="1" dirty="0" err="1" smtClean="0"/>
                        <a:t>für</a:t>
                      </a:r>
                      <a:r>
                        <a:rPr lang="fr-FR" sz="2000" i="1" dirty="0" smtClean="0"/>
                        <a:t> </a:t>
                      </a:r>
                      <a:r>
                        <a:rPr lang="fr-FR" sz="2000" dirty="0" smtClean="0"/>
                        <a:t> </a:t>
                      </a:r>
                      <a:r>
                        <a:rPr lang="fr-FR" dirty="0" smtClean="0"/>
                        <a:t>(pour)</a:t>
                      </a:r>
                    </a:p>
                    <a:p>
                      <a:r>
                        <a:rPr lang="fr-FR" sz="2000" b="1" i="1" dirty="0" err="1" smtClean="0"/>
                        <a:t>gegen</a:t>
                      </a:r>
                      <a:r>
                        <a:rPr lang="fr-FR" sz="2000" dirty="0" smtClean="0"/>
                        <a:t> </a:t>
                      </a:r>
                      <a:r>
                        <a:rPr lang="fr-FR" dirty="0" smtClean="0"/>
                        <a:t>(contre)</a:t>
                      </a:r>
                    </a:p>
                    <a:p>
                      <a:r>
                        <a:rPr lang="fr-FR" sz="2000" b="1" i="1" dirty="0" err="1" smtClean="0"/>
                        <a:t>ohne</a:t>
                      </a:r>
                      <a:r>
                        <a:rPr lang="fr-FR" sz="2000" i="1" dirty="0" smtClean="0"/>
                        <a:t> </a:t>
                      </a:r>
                      <a:r>
                        <a:rPr lang="fr-FR" dirty="0" smtClean="0"/>
                        <a:t>(sans)</a:t>
                      </a:r>
                    </a:p>
                    <a:p>
                      <a:r>
                        <a:rPr lang="fr-FR" sz="2000" b="1" i="1" dirty="0" err="1" smtClean="0"/>
                        <a:t>um</a:t>
                      </a:r>
                      <a:r>
                        <a:rPr lang="fr-FR" sz="2000" i="1" dirty="0" smtClean="0"/>
                        <a:t> </a:t>
                      </a:r>
                      <a:r>
                        <a:rPr lang="fr-FR" dirty="0" smtClean="0"/>
                        <a:t>(autour de)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1" dirty="0" err="1" smtClean="0"/>
                        <a:t>aus</a:t>
                      </a:r>
                      <a:r>
                        <a:rPr lang="fr-FR" sz="1800" dirty="0" smtClean="0"/>
                        <a:t> </a:t>
                      </a:r>
                      <a:r>
                        <a:rPr lang="fr-FR" dirty="0" smtClean="0"/>
                        <a:t>(en provenance de)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i="1" dirty="0" err="1" smtClean="0"/>
                        <a:t>bei</a:t>
                      </a:r>
                      <a:r>
                        <a:rPr lang="fr-FR" sz="2000" dirty="0" smtClean="0"/>
                        <a:t> </a:t>
                      </a:r>
                      <a:r>
                        <a:rPr lang="fr-FR" dirty="0" smtClean="0"/>
                        <a:t>(locatif: chez)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i="1" dirty="0" smtClean="0"/>
                        <a:t>mit</a:t>
                      </a:r>
                      <a:r>
                        <a:rPr lang="fr-FR" sz="2000" dirty="0" smtClean="0"/>
                        <a:t> </a:t>
                      </a:r>
                      <a:r>
                        <a:rPr lang="fr-FR" dirty="0" smtClean="0"/>
                        <a:t>(avec)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i="1" dirty="0" err="1" smtClean="0"/>
                        <a:t>nach</a:t>
                      </a:r>
                      <a:r>
                        <a:rPr lang="fr-FR" sz="2000" dirty="0" smtClean="0"/>
                        <a:t> </a:t>
                      </a:r>
                      <a:r>
                        <a:rPr lang="fr-FR" dirty="0" smtClean="0"/>
                        <a:t>(après)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i="1" dirty="0" err="1" smtClean="0"/>
                        <a:t>seit</a:t>
                      </a:r>
                      <a:r>
                        <a:rPr lang="fr-FR" sz="2000" dirty="0" smtClean="0"/>
                        <a:t> </a:t>
                      </a:r>
                      <a:r>
                        <a:rPr lang="fr-FR" dirty="0" smtClean="0"/>
                        <a:t>(depuis)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i="1" dirty="0" err="1" smtClean="0"/>
                        <a:t>von</a:t>
                      </a:r>
                      <a:r>
                        <a:rPr lang="fr-FR" sz="2000" dirty="0" smtClean="0"/>
                        <a:t> </a:t>
                      </a:r>
                      <a:r>
                        <a:rPr lang="fr-FR" dirty="0" smtClean="0"/>
                        <a:t>(de)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i="1" dirty="0" err="1" smtClean="0"/>
                        <a:t>zu</a:t>
                      </a:r>
                      <a:r>
                        <a:rPr lang="fr-FR" sz="2000" dirty="0" smtClean="0"/>
                        <a:t> </a:t>
                      </a:r>
                      <a:r>
                        <a:rPr lang="fr-FR" dirty="0" smtClean="0"/>
                        <a:t>(directif: chez).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1" i="1" dirty="0" err="1" smtClean="0"/>
                        <a:t>wegen</a:t>
                      </a:r>
                      <a:r>
                        <a:rPr lang="fr-FR" sz="2000" dirty="0" smtClean="0"/>
                        <a:t> </a:t>
                      </a:r>
                      <a:r>
                        <a:rPr lang="fr-FR" dirty="0" smtClean="0"/>
                        <a:t>(à cause</a:t>
                      </a:r>
                      <a:r>
                        <a:rPr lang="fr-FR" baseline="0" dirty="0" smtClean="0"/>
                        <a:t> de)</a:t>
                      </a:r>
                    </a:p>
                    <a:p>
                      <a:r>
                        <a:rPr lang="fr-FR" sz="2000" b="1" i="1" baseline="0" dirty="0" err="1" smtClean="0"/>
                        <a:t>dank</a:t>
                      </a:r>
                      <a:r>
                        <a:rPr lang="fr-FR" sz="2000" baseline="0" dirty="0" smtClean="0"/>
                        <a:t> </a:t>
                      </a:r>
                      <a:r>
                        <a:rPr lang="fr-FR" baseline="0" dirty="0" smtClean="0"/>
                        <a:t>(grâce à)</a:t>
                      </a:r>
                    </a:p>
                    <a:p>
                      <a:r>
                        <a:rPr lang="fr-FR" sz="2000" b="1" i="1" dirty="0" err="1" smtClean="0"/>
                        <a:t>trotz</a:t>
                      </a:r>
                      <a:r>
                        <a:rPr lang="fr-FR" sz="2000" dirty="0" smtClean="0"/>
                        <a:t> </a:t>
                      </a:r>
                      <a:r>
                        <a:rPr lang="fr-FR" dirty="0" smtClean="0"/>
                        <a:t>(malgré)</a:t>
                      </a:r>
                    </a:p>
                    <a:p>
                      <a:r>
                        <a:rPr lang="fr-FR" sz="2000" b="1" i="1" dirty="0" err="1" smtClean="0"/>
                        <a:t>während</a:t>
                      </a:r>
                      <a:r>
                        <a:rPr lang="fr-FR" sz="2000" dirty="0" smtClean="0"/>
                        <a:t> </a:t>
                      </a:r>
                      <a:r>
                        <a:rPr lang="fr-FR" dirty="0" smtClean="0"/>
                        <a:t>(pendant)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 4" descr="Sigle EE.png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1304" y="289821"/>
            <a:ext cx="1330873" cy="1217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36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RAPPEL: tableau des articles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1230886"/>
              </p:ext>
            </p:extLst>
          </p:nvPr>
        </p:nvGraphicFramePr>
        <p:xfrm>
          <a:off x="457198" y="1752600"/>
          <a:ext cx="8367280" cy="396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3456"/>
                <a:gridCol w="1673456"/>
                <a:gridCol w="1673456"/>
                <a:gridCol w="1673456"/>
                <a:gridCol w="1673456"/>
              </a:tblGrid>
              <a:tr h="792344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FF"/>
                          </a:solidFill>
                        </a:rPr>
                        <a:t>Masculin</a:t>
                      </a:r>
                      <a:endParaRPr lang="fr-F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Féminin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8000"/>
                          </a:solidFill>
                        </a:rPr>
                        <a:t>Neutre</a:t>
                      </a:r>
                      <a:endParaRPr lang="fr-FR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Pluriel</a:t>
                      </a:r>
                      <a:endParaRPr lang="fr-FR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79234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Nominatif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00FF"/>
                          </a:solidFill>
                        </a:rPr>
                        <a:t>DER</a:t>
                      </a:r>
                      <a:endParaRPr lang="fr-FR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DIE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8000"/>
                          </a:solidFill>
                        </a:rPr>
                        <a:t>DAS</a:t>
                      </a:r>
                      <a:endParaRPr lang="fr-FR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DIE</a:t>
                      </a:r>
                      <a:endParaRPr lang="fr-F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79234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Accusatif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00FF"/>
                          </a:solidFill>
                        </a:rPr>
                        <a:t>DEN</a:t>
                      </a:r>
                      <a:endParaRPr lang="fr-FR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DIE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8000"/>
                          </a:solidFill>
                        </a:rPr>
                        <a:t>DAS</a:t>
                      </a:r>
                      <a:endParaRPr lang="fr-FR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DIE</a:t>
                      </a:r>
                      <a:endParaRPr lang="fr-F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79234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Datif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00FF"/>
                          </a:solidFill>
                        </a:rPr>
                        <a:t>DEM</a:t>
                      </a:r>
                      <a:endParaRPr lang="fr-FR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DER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8000"/>
                          </a:solidFill>
                        </a:rPr>
                        <a:t>DEM</a:t>
                      </a:r>
                      <a:endParaRPr lang="fr-FR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DEN ………-n</a:t>
                      </a:r>
                      <a:endParaRPr lang="fr-F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79234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Génitif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00FF"/>
                          </a:solidFill>
                        </a:rPr>
                        <a:t>DES</a:t>
                      </a:r>
                      <a:endParaRPr lang="fr-FR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DER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8000"/>
                          </a:solidFill>
                        </a:rPr>
                        <a:t>DES</a:t>
                      </a:r>
                      <a:endParaRPr lang="fr-FR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DER</a:t>
                      </a:r>
                      <a:endParaRPr lang="fr-F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291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Exercice 1, TD p.42</a:t>
            </a:r>
            <a:endParaRPr lang="fr-FR" dirty="0"/>
          </a:p>
        </p:txBody>
      </p:sp>
      <p:pic>
        <p:nvPicPr>
          <p:cNvPr id="4" name="Image 3" descr="Capture d’écran 2015-11-02 à 18.27.4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74725"/>
            <a:ext cx="9144000" cy="4973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41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apture d’écran 2015-11-02 à 18.28.2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876300"/>
            <a:ext cx="8064500" cy="5105400"/>
          </a:xfrm>
          <a:prstGeom prst="rect">
            <a:avLst/>
          </a:prstGeom>
        </p:spPr>
      </p:pic>
      <p:cxnSp>
        <p:nvCxnSpPr>
          <p:cNvPr id="6" name="Connecteur droit 5"/>
          <p:cNvCxnSpPr/>
          <p:nvPr/>
        </p:nvCxnSpPr>
        <p:spPr>
          <a:xfrm flipV="1">
            <a:off x="1937478" y="2197816"/>
            <a:ext cx="3174859" cy="195361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V="1">
            <a:off x="1454906" y="2757219"/>
            <a:ext cx="3174859" cy="195361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4076199" y="3180502"/>
            <a:ext cx="3174859" cy="195361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4912414" y="2561858"/>
            <a:ext cx="3174859" cy="195361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3477384" y="3723625"/>
            <a:ext cx="4484185" cy="195362"/>
          </a:xfrm>
          <a:prstGeom prst="line">
            <a:avLst/>
          </a:prstGeom>
          <a:ln w="38100" cmpd="sng"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3412259" y="4787712"/>
            <a:ext cx="4484185" cy="195362"/>
          </a:xfrm>
          <a:prstGeom prst="line">
            <a:avLst/>
          </a:prstGeom>
          <a:ln w="381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669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apture d’écran 2015-11-02 à 18.30.2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041400"/>
            <a:ext cx="6705600" cy="4775200"/>
          </a:xfrm>
          <a:prstGeom prst="rect">
            <a:avLst/>
          </a:prstGeom>
        </p:spPr>
      </p:pic>
      <p:cxnSp>
        <p:nvCxnSpPr>
          <p:cNvPr id="5" name="Connecteur droit 4"/>
          <p:cNvCxnSpPr/>
          <p:nvPr/>
        </p:nvCxnSpPr>
        <p:spPr>
          <a:xfrm>
            <a:off x="1784126" y="2551457"/>
            <a:ext cx="3393336" cy="183603"/>
          </a:xfrm>
          <a:prstGeom prst="line">
            <a:avLst/>
          </a:prstGeom>
          <a:ln w="38100" cmpd="sng"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6788361" y="2323535"/>
            <a:ext cx="1010394" cy="91801"/>
          </a:xfrm>
          <a:prstGeom prst="line">
            <a:avLst/>
          </a:prstGeom>
          <a:ln w="38100" cmpd="sng"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6788361" y="2915498"/>
            <a:ext cx="1010394" cy="91801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1784126" y="3047099"/>
            <a:ext cx="1748922" cy="183603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1836380" y="3631824"/>
            <a:ext cx="4073742" cy="183603"/>
          </a:xfrm>
          <a:prstGeom prst="line">
            <a:avLst/>
          </a:prstGeom>
          <a:ln w="38100" cmpd="sng"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6914406" y="3420182"/>
            <a:ext cx="1010394" cy="91801"/>
          </a:xfrm>
          <a:prstGeom prst="line">
            <a:avLst/>
          </a:prstGeom>
          <a:ln w="38100" cmpd="sng"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1646872" y="4712191"/>
            <a:ext cx="2846774" cy="183603"/>
          </a:xfrm>
          <a:prstGeom prst="line">
            <a:avLst/>
          </a:prstGeom>
          <a:ln w="38100" cmpd="sng"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6561609" y="4484269"/>
            <a:ext cx="1010394" cy="91801"/>
          </a:xfrm>
          <a:prstGeom prst="line">
            <a:avLst/>
          </a:prstGeom>
          <a:ln w="38100" cmpd="sng"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93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apture d’écran 2015-11-02 à 18.33.4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83855"/>
            <a:ext cx="9144000" cy="2816461"/>
          </a:xfrm>
          <a:prstGeom prst="rect">
            <a:avLst/>
          </a:prstGeom>
        </p:spPr>
      </p:pic>
      <p:cxnSp>
        <p:nvCxnSpPr>
          <p:cNvPr id="3" name="Connecteur droit 2"/>
          <p:cNvCxnSpPr/>
          <p:nvPr/>
        </p:nvCxnSpPr>
        <p:spPr>
          <a:xfrm flipV="1">
            <a:off x="738528" y="3310743"/>
            <a:ext cx="1947891" cy="195362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 flipV="1">
            <a:off x="6133515" y="2795658"/>
            <a:ext cx="2169962" cy="195362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V="1">
            <a:off x="3968099" y="3658505"/>
            <a:ext cx="1258207" cy="195362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5557800" y="3658505"/>
            <a:ext cx="575715" cy="42962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435051" y="4629433"/>
            <a:ext cx="1274488" cy="195362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7820905" y="3458622"/>
            <a:ext cx="1117543" cy="42962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3493666" y="4249111"/>
            <a:ext cx="3230522" cy="380322"/>
          </a:xfrm>
          <a:prstGeom prst="line">
            <a:avLst/>
          </a:prstGeom>
          <a:ln w="381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415544" y="4032188"/>
            <a:ext cx="1615261" cy="190161"/>
          </a:xfrm>
          <a:prstGeom prst="line">
            <a:avLst/>
          </a:prstGeom>
          <a:ln w="381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8495157" y="2689797"/>
            <a:ext cx="322033" cy="0"/>
          </a:xfrm>
          <a:prstGeom prst="line">
            <a:avLst/>
          </a:prstGeom>
          <a:ln w="381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0798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icaire">
  <a:themeElements>
    <a:clrScheme name="Apothicair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icaire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icair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Apothicaire.thmx</Template>
  <TotalTime>108</TotalTime>
  <Words>406</Words>
  <Application>Microsoft Office PowerPoint</Application>
  <PresentationFormat>Affichage à l'écran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Apothicaire</vt:lpstr>
      <vt:lpstr>AusbilDung ohne grenzen</vt:lpstr>
      <vt:lpstr>Das Interview</vt:lpstr>
      <vt:lpstr>Das Interview</vt:lpstr>
      <vt:lpstr>Les prépositions</vt:lpstr>
      <vt:lpstr>RAPPEL: tableau des articles</vt:lpstr>
      <vt:lpstr>Exercice 1, TD p.42</vt:lpstr>
      <vt:lpstr>Présentation PowerPoint</vt:lpstr>
      <vt:lpstr>Présentation PowerPoint</vt:lpstr>
      <vt:lpstr>Présentation PowerPoint</vt:lpstr>
      <vt:lpstr>Exercice 1, livre p.70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AusbilDung ohne grenzen</dc:title>
  <dc:creator>Violaine Bazin</dc:creator>
  <cp:lastModifiedBy>admin admin</cp:lastModifiedBy>
  <cp:revision>11</cp:revision>
  <dcterms:created xsi:type="dcterms:W3CDTF">2015-11-02T16:47:41Z</dcterms:created>
  <dcterms:modified xsi:type="dcterms:W3CDTF">2015-11-03T09:00:18Z</dcterms:modified>
</cp:coreProperties>
</file>