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5" r:id="rId5"/>
    <p:sldId id="257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28/01/16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28/01/16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28/01/16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28/01/16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28/01/16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28/01/16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28/01/16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28/01/16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28/01/16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28/01/16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28/01/16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28/01/16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28/01/16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Deutsche Qualität	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Buch Seite 82 – Übungsheft Seite 53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110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valeur de WERDEN</a:t>
            </a:r>
            <a:br>
              <a:rPr lang="fr-FR" dirty="0" smtClean="0"/>
            </a:br>
            <a:r>
              <a:rPr lang="de-DE" sz="2400" i="1" dirty="0" smtClean="0"/>
              <a:t>Übungsheft Seite 55, Nr1</a:t>
            </a:r>
            <a:endParaRPr lang="de-DE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9793" y="1851697"/>
            <a:ext cx="6906747" cy="4343400"/>
          </a:xfrm>
        </p:spPr>
        <p:txBody>
          <a:bodyPr/>
          <a:lstStyle/>
          <a:p>
            <a:r>
              <a:rPr lang="de-DE" dirty="0" smtClean="0"/>
              <a:t>Ich werde euch durch die Fabrik f</a:t>
            </a:r>
            <a:r>
              <a:rPr lang="de-DE" dirty="0" smtClean="0"/>
              <a:t>ühren.</a:t>
            </a:r>
          </a:p>
          <a:p>
            <a:r>
              <a:rPr lang="de-DE" dirty="0" smtClean="0"/>
              <a:t>Hier wird nicht geraucht.</a:t>
            </a:r>
          </a:p>
          <a:p>
            <a:r>
              <a:rPr lang="de-DE" dirty="0" smtClean="0"/>
              <a:t>Die Brüder Born sind sehr reich geworden.</a:t>
            </a:r>
          </a:p>
          <a:p>
            <a:r>
              <a:rPr lang="de-DE" dirty="0" smtClean="0"/>
              <a:t>Ein neues Werk wird von Opel gebaut.</a:t>
            </a:r>
          </a:p>
          <a:p>
            <a:r>
              <a:rPr lang="de-DE" dirty="0" smtClean="0"/>
              <a:t>Es wird Nacht.</a:t>
            </a:r>
          </a:p>
          <a:p>
            <a:r>
              <a:rPr lang="de-DE" dirty="0" smtClean="0"/>
              <a:t>Dieses Modell wird wohl teuer sein.</a:t>
            </a:r>
            <a:endParaRPr lang="de-DE" dirty="0"/>
          </a:p>
        </p:txBody>
      </p:sp>
      <p:sp>
        <p:nvSpPr>
          <p:cNvPr id="4" name="ZoneTexte 3"/>
          <p:cNvSpPr txBox="1"/>
          <p:nvPr/>
        </p:nvSpPr>
        <p:spPr>
          <a:xfrm>
            <a:off x="6737505" y="3160944"/>
            <a:ext cx="25212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</a:rPr>
              <a:t>Sens propre « devenir »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91566" y="4407355"/>
            <a:ext cx="25212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</a:rPr>
              <a:t>Sens propre « devenir »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855918" y="5023522"/>
            <a:ext cx="12926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FF0000"/>
                </a:solidFill>
              </a:rPr>
              <a:t>Probabilité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737505" y="2020974"/>
            <a:ext cx="97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Futur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69473" y="2702982"/>
            <a:ext cx="1095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Passif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148559" y="3982209"/>
            <a:ext cx="1095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Passif </a:t>
            </a:r>
            <a:endParaRPr lang="fr-FR" sz="1600" b="1" dirty="0">
              <a:solidFill>
                <a:srgbClr val="FF0000"/>
              </a:solidFill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169326" y="2306391"/>
            <a:ext cx="880137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5412809" y="2287940"/>
            <a:ext cx="880137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778999" y="1682420"/>
            <a:ext cx="1917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 smtClean="0">
                <a:solidFill>
                  <a:srgbClr val="008000"/>
                </a:solidFill>
              </a:rPr>
              <a:t>Werden</a:t>
            </a:r>
            <a:r>
              <a:rPr lang="fr-FR" sz="1600" b="1" dirty="0" smtClean="0">
                <a:solidFill>
                  <a:srgbClr val="008000"/>
                </a:solidFill>
              </a:rPr>
              <a:t> + infinitif</a:t>
            </a:r>
            <a:endParaRPr lang="fr-FR" sz="1600" b="1" dirty="0">
              <a:solidFill>
                <a:srgbClr val="008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014388" y="2364428"/>
            <a:ext cx="2739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 smtClean="0">
                <a:solidFill>
                  <a:srgbClr val="008000"/>
                </a:solidFill>
              </a:rPr>
              <a:t>Werden</a:t>
            </a:r>
            <a:r>
              <a:rPr lang="fr-FR" sz="1600" b="1" dirty="0" smtClean="0">
                <a:solidFill>
                  <a:srgbClr val="008000"/>
                </a:solidFill>
              </a:rPr>
              <a:t> + Participe passé</a:t>
            </a:r>
            <a:endParaRPr lang="fr-FR" sz="1600" b="1" dirty="0">
              <a:solidFill>
                <a:srgbClr val="008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989930" y="3623414"/>
            <a:ext cx="27396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 smtClean="0">
                <a:solidFill>
                  <a:srgbClr val="008000"/>
                </a:solidFill>
              </a:rPr>
              <a:t>Werden</a:t>
            </a:r>
            <a:r>
              <a:rPr lang="fr-FR" sz="1600" b="1" dirty="0" smtClean="0">
                <a:solidFill>
                  <a:srgbClr val="008000"/>
                </a:solidFill>
              </a:rPr>
              <a:t> + Participe passé</a:t>
            </a:r>
            <a:endParaRPr lang="fr-FR" sz="1600" b="1" dirty="0">
              <a:solidFill>
                <a:srgbClr val="008000"/>
              </a:solidFill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1321726" y="2936635"/>
            <a:ext cx="614577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891566" y="2936635"/>
            <a:ext cx="125765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2891566" y="4131244"/>
            <a:ext cx="666704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5109793" y="4131244"/>
            <a:ext cx="880137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3243935" y="4972975"/>
            <a:ext cx="1119031" cy="49683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032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3" grpId="0"/>
      <p:bldP spid="14" grpId="0"/>
      <p:bldP spid="15" grpId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Synonymen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1"/>
            <a:ext cx="3662812" cy="4343400"/>
          </a:xfrm>
        </p:spPr>
        <p:txBody>
          <a:bodyPr/>
          <a:lstStyle/>
          <a:p>
            <a:r>
              <a:rPr lang="de-DE" dirty="0" smtClean="0"/>
              <a:t>das Automobilwerk</a:t>
            </a:r>
          </a:p>
          <a:p>
            <a:r>
              <a:rPr lang="de-DE" dirty="0" smtClean="0"/>
              <a:t>das Unternehmen</a:t>
            </a:r>
          </a:p>
          <a:p>
            <a:r>
              <a:rPr lang="de-DE" dirty="0" smtClean="0"/>
              <a:t>Autos herstellen</a:t>
            </a:r>
          </a:p>
          <a:p>
            <a:r>
              <a:rPr lang="de-DE" dirty="0" smtClean="0"/>
              <a:t>eine Firma gründen</a:t>
            </a:r>
          </a:p>
          <a:p>
            <a:endParaRPr lang="de-DE" dirty="0"/>
          </a:p>
        </p:txBody>
      </p:sp>
      <p:sp>
        <p:nvSpPr>
          <p:cNvPr id="5" name="ZoneTexte 4"/>
          <p:cNvSpPr txBox="1"/>
          <p:nvPr/>
        </p:nvSpPr>
        <p:spPr>
          <a:xfrm>
            <a:off x="6002671" y="5469360"/>
            <a:ext cx="1881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d</a:t>
            </a:r>
            <a:r>
              <a:rPr lang="de-DE" sz="2400" b="1" dirty="0" smtClean="0">
                <a:solidFill>
                  <a:srgbClr val="FF0000"/>
                </a:solidFill>
              </a:rPr>
              <a:t>er Betrieb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433226" y="4713460"/>
            <a:ext cx="2942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d</a:t>
            </a:r>
            <a:r>
              <a:rPr lang="de-DE" sz="2400" b="1" dirty="0" smtClean="0">
                <a:solidFill>
                  <a:srgbClr val="FF0000"/>
                </a:solidFill>
              </a:rPr>
              <a:t>ie Fahrzeugfabrik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13838" y="4482628"/>
            <a:ext cx="3029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Wagen produzieren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75596" y="5519347"/>
            <a:ext cx="3527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e</a:t>
            </a:r>
            <a:r>
              <a:rPr lang="de-DE" sz="2400" b="1" dirty="0" smtClean="0">
                <a:solidFill>
                  <a:srgbClr val="FF0000"/>
                </a:solidFill>
              </a:rPr>
              <a:t>inen Betrieb gründen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4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7806 L -0.128 -0.45355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-0.07367 L -0.2065 -0.48113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54 -0.08594 L 0.28725 -0.2474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8131 L 0.38521 -0.310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91" y="-114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Deutsche Qualität</a:t>
            </a:r>
            <a:endParaRPr lang="de-DE" dirty="0"/>
          </a:p>
        </p:txBody>
      </p:sp>
      <p:pic>
        <p:nvPicPr>
          <p:cNvPr id="4" name="Image 3" descr="Sigle CE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100" y="1971754"/>
            <a:ext cx="2451100" cy="22479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32171" y="4321257"/>
            <a:ext cx="5566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Buch Seite 82 – Übungsheft Seite 53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985852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76"/>
            <a:ext cx="4895850" cy="44862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2"/>
          <a:stretch/>
        </p:blipFill>
        <p:spPr>
          <a:xfrm>
            <a:off x="4319154" y="1593272"/>
            <a:ext cx="4686300" cy="526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235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In Eisenach wird Automobilgeschichte geschrieben!</a:t>
            </a:r>
            <a:endParaRPr lang="de-DE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330337"/>
              </p:ext>
            </p:extLst>
          </p:nvPr>
        </p:nvGraphicFramePr>
        <p:xfrm>
          <a:off x="549275" y="1807629"/>
          <a:ext cx="804227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37"/>
                <a:gridCol w="5578206"/>
                <a:gridCol w="18899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Nr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Im Jahre</a:t>
                      </a:r>
                      <a:endParaRPr lang="de-DE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BMW </a:t>
                      </a:r>
                      <a:r>
                        <a:rPr lang="de-DE" u="none" noProof="0" dirty="0" smtClean="0"/>
                        <a:t>wird enteignet</a:t>
                      </a:r>
                      <a:r>
                        <a:rPr lang="de-DE" noProof="0" dirty="0" smtClean="0"/>
                        <a:t>.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1945</a:t>
                      </a:r>
                      <a:endParaRPr lang="de-DE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dirty="0" smtClean="0"/>
                        <a:t>Die Fahrzeugfabrik Eisenach wird von</a:t>
                      </a:r>
                      <a:r>
                        <a:rPr lang="de-DE" baseline="0" noProof="0" dirty="0" smtClean="0"/>
                        <a:t> BMW übernommen.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Deutschland wird wiedervereinigt.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Die esten Wartburg-Wagen werden hergestellt.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Das Automobilwerk Eisenach wird geschlossen.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Die erste Fabrik wird in Eisenach gegründet.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3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Der Erste Weltkrieg beginnt.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1914</a:t>
                      </a:r>
                      <a:endParaRPr lang="de-DE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Opel baut ein modernes Autowerk in Eisenach.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Der Zweite Weltkrieg ist zu Ende.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noProof="0" smtClean="0"/>
                        <a:t>Der VEB Automobilwerk Eisenach wird gegründet.</a:t>
                      </a:r>
                      <a:endParaRPr lang="de-D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41243" y="2179403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6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19722" y="270113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19722" y="316174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19722" y="353107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19722" y="390040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19722" y="426973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08589" y="5047967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78938" y="541729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19722" y="578677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256367" y="266886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1928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256367" y="319060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1990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328097" y="355993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1898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328097" y="3929265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1991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399827" y="428681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1896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256367" y="505247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1992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256367" y="541729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1945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256367" y="578663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1953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BMW-Entwicklung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39311"/>
          </a:xfrm>
        </p:spPr>
        <p:txBody>
          <a:bodyPr>
            <a:normAutofit/>
          </a:bodyPr>
          <a:lstStyle/>
          <a:p>
            <a:r>
              <a:rPr lang="de-DE" dirty="0" smtClean="0"/>
              <a:t>Die Bayerischen Motorwerke (BMW) </a:t>
            </a:r>
            <a:r>
              <a:rPr lang="de-DE" u="sng" dirty="0" smtClean="0"/>
              <a:t>werden</a:t>
            </a:r>
            <a:r>
              <a:rPr lang="de-DE" dirty="0" smtClean="0"/>
              <a:t> 1916 in München </a:t>
            </a:r>
            <a:r>
              <a:rPr lang="de-DE" u="sng" dirty="0" smtClean="0"/>
              <a:t>gegründet</a:t>
            </a:r>
            <a:r>
              <a:rPr lang="de-DE" dirty="0" smtClean="0"/>
              <a:t>.</a:t>
            </a:r>
          </a:p>
          <a:p>
            <a:r>
              <a:rPr lang="de-DE" dirty="0" smtClean="0"/>
              <a:t>Flugzeugmotoren </a:t>
            </a:r>
            <a:r>
              <a:rPr lang="de-DE" u="sng" dirty="0" smtClean="0"/>
              <a:t>werden</a:t>
            </a:r>
            <a:r>
              <a:rPr lang="de-DE" dirty="0" smtClean="0"/>
              <a:t> </a:t>
            </a:r>
            <a:r>
              <a:rPr lang="de-DE" u="sng" dirty="0" smtClean="0"/>
              <a:t>produziert / hergestellt</a:t>
            </a:r>
            <a:r>
              <a:rPr lang="de-DE" dirty="0" smtClean="0"/>
              <a:t>.</a:t>
            </a:r>
          </a:p>
          <a:p>
            <a:r>
              <a:rPr lang="de-DE" dirty="0" smtClean="0"/>
              <a:t>1928 </a:t>
            </a:r>
            <a:r>
              <a:rPr lang="de-DE" u="sng" dirty="0" smtClean="0"/>
              <a:t>wird</a:t>
            </a:r>
            <a:r>
              <a:rPr lang="de-DE" dirty="0" smtClean="0"/>
              <a:t> die Fahrzeugfabrik Eisenach </a:t>
            </a:r>
            <a:r>
              <a:rPr lang="de-DE" u="sng" dirty="0" smtClean="0"/>
              <a:t>übernommen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1945 </a:t>
            </a:r>
            <a:r>
              <a:rPr lang="de-DE" u="sng" dirty="0" smtClean="0"/>
              <a:t>wird</a:t>
            </a:r>
            <a:r>
              <a:rPr lang="de-DE" dirty="0" smtClean="0"/>
              <a:t> BMW in Eisenach </a:t>
            </a:r>
            <a:r>
              <a:rPr lang="de-DE" u="sng" dirty="0" smtClean="0"/>
              <a:t>enteignet</a:t>
            </a:r>
            <a:r>
              <a:rPr lang="de-DE" dirty="0" smtClean="0"/>
              <a:t>.</a:t>
            </a:r>
          </a:p>
          <a:p>
            <a:r>
              <a:rPr lang="de-DE" dirty="0" smtClean="0"/>
              <a:t>Das Werk in München, das während des Kriegs </a:t>
            </a:r>
            <a:r>
              <a:rPr lang="de-DE" u="sng" dirty="0" smtClean="0"/>
              <a:t>zerstört wurde</a:t>
            </a:r>
            <a:r>
              <a:rPr lang="de-DE" dirty="0" smtClean="0"/>
              <a:t>, </a:t>
            </a:r>
            <a:r>
              <a:rPr lang="de-DE" u="sng" dirty="0" smtClean="0"/>
              <a:t>wird</a:t>
            </a:r>
            <a:r>
              <a:rPr lang="de-DE" dirty="0" smtClean="0"/>
              <a:t> wieder </a:t>
            </a:r>
            <a:r>
              <a:rPr lang="de-DE" u="sng" dirty="0" smtClean="0"/>
              <a:t>aufgebaut</a:t>
            </a:r>
            <a:r>
              <a:rPr lang="de-DE" dirty="0" smtClean="0"/>
              <a:t>, und es </a:t>
            </a:r>
            <a:r>
              <a:rPr lang="de-DE" u="sng" dirty="0" smtClean="0"/>
              <a:t>werden</a:t>
            </a:r>
            <a:r>
              <a:rPr lang="de-DE" dirty="0" smtClean="0"/>
              <a:t> wieder Motorräder </a:t>
            </a:r>
            <a:r>
              <a:rPr lang="de-DE" u="sng" dirty="0" smtClean="0"/>
              <a:t>hergestellt</a:t>
            </a:r>
            <a:r>
              <a:rPr lang="de-DE" dirty="0" smtClean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952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BMW-Entwicklung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39311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Ab 1952 produziert BMW auch wieder Autos.</a:t>
            </a:r>
          </a:p>
          <a:p>
            <a:r>
              <a:rPr lang="de-DE" dirty="0" smtClean="0"/>
              <a:t>1973 </a:t>
            </a:r>
            <a:r>
              <a:rPr lang="de-DE" u="sng" dirty="0" smtClean="0"/>
              <a:t>werden</a:t>
            </a:r>
            <a:r>
              <a:rPr lang="de-DE" dirty="0" smtClean="0"/>
              <a:t> das BMW-Gebäude  und das BMW-Museum </a:t>
            </a:r>
            <a:r>
              <a:rPr lang="de-DE" u="sng" dirty="0" smtClean="0"/>
              <a:t>gebaut</a:t>
            </a:r>
            <a:r>
              <a:rPr lang="de-DE" dirty="0" smtClean="0"/>
              <a:t>, die im Jahre 2011 480 000 Besucher anzogen.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46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0446"/>
            <a:ext cx="8042276" cy="1336956"/>
          </a:xfrm>
        </p:spPr>
        <p:txBody>
          <a:bodyPr/>
          <a:lstStyle/>
          <a:p>
            <a:r>
              <a:rPr lang="de-DE" u="sng" dirty="0" smtClean="0"/>
              <a:t>Wann wird es gegründet?</a:t>
            </a:r>
            <a:br>
              <a:rPr lang="de-DE" u="sng" dirty="0" smtClean="0"/>
            </a:br>
            <a:r>
              <a:rPr lang="fr-FR" sz="3200" b="1" u="sng" dirty="0" smtClean="0">
                <a:solidFill>
                  <a:srgbClr val="FF0000"/>
                </a:solidFill>
              </a:rPr>
              <a:t>Objectif</a:t>
            </a:r>
            <a:r>
              <a:rPr lang="fr-FR" sz="3200" b="1" dirty="0" smtClean="0">
                <a:solidFill>
                  <a:srgbClr val="FF0000"/>
                </a:solidFill>
              </a:rPr>
              <a:t>: utiliser la forme passive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1991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On utilise une forme passive lorsque </a:t>
            </a:r>
            <a:r>
              <a:rPr lang="fr-FR" u="sng" dirty="0" smtClean="0"/>
              <a:t>le sujet subit l’action. </a:t>
            </a:r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On le forme avec l’auxiliaire </a:t>
            </a:r>
            <a:r>
              <a:rPr lang="fr-FR" b="1" i="1" u="sng" dirty="0" err="1" smtClean="0"/>
              <a:t>werden</a:t>
            </a:r>
            <a:r>
              <a:rPr lang="fr-FR" dirty="0" smtClean="0"/>
              <a:t> (au présent ou au passé) et le participe II du verbe.</a:t>
            </a:r>
            <a:endParaRPr lang="fr-FR" dirty="0"/>
          </a:p>
          <a:p>
            <a:r>
              <a:rPr lang="fr-FR" dirty="0" smtClean="0"/>
              <a:t>On peut indiquer qui est l’auteur de l’action en introduisant le complément d’agent par la préposition </a:t>
            </a:r>
            <a:r>
              <a:rPr lang="fr-FR" b="1" i="1" u="sng" dirty="0" err="1" smtClean="0"/>
              <a:t>von</a:t>
            </a:r>
            <a:r>
              <a:rPr lang="fr-FR" dirty="0" smtClean="0"/>
              <a:t> suivie du datif.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5008" y="2334071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alibri" pitchFamily="34" charset="0"/>
                <a:cs typeface="Calibri" pitchFamily="34" charset="0"/>
                <a:sym typeface="Wingdings 3"/>
              </a:rPr>
              <a:t>Am 3. Oktober 1990 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 3"/>
              </a:rPr>
              <a:t>wurde</a:t>
            </a:r>
            <a:r>
              <a:rPr lang="de-DE" sz="2400" b="1" dirty="0" smtClean="0">
                <a:latin typeface="Calibri" pitchFamily="34" charset="0"/>
                <a:cs typeface="Calibri" pitchFamily="34" charset="0"/>
                <a:sym typeface="Wingdings 3"/>
              </a:rPr>
              <a:t> Deutschland 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 3"/>
              </a:rPr>
              <a:t>wiedervereinigt</a:t>
            </a:r>
            <a:r>
              <a:rPr lang="de-DE" sz="2400" b="1" dirty="0" smtClean="0">
                <a:latin typeface="Calibri" pitchFamily="34" charset="0"/>
                <a:cs typeface="Calibri" pitchFamily="34" charset="0"/>
                <a:sym typeface="Wingdings 3"/>
              </a:rPr>
              <a:t>.</a:t>
            </a:r>
            <a:endParaRPr lang="de-DE" sz="24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Connecteur droit avec flèche 4"/>
          <p:cNvCxnSpPr>
            <a:stCxn id="6" idx="0"/>
          </p:cNvCxnSpPr>
          <p:nvPr/>
        </p:nvCxnSpPr>
        <p:spPr>
          <a:xfrm flipV="1">
            <a:off x="3636516" y="2792668"/>
            <a:ext cx="43260" cy="6766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1945456" y="3469366"/>
            <a:ext cx="3382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ym typeface="Wingdings 3"/>
              </a:rPr>
              <a:t>Auxiliaire</a:t>
            </a:r>
          </a:p>
          <a:p>
            <a:pPr algn="ctr"/>
            <a:r>
              <a:rPr lang="fr-FR" i="1" dirty="0" smtClean="0">
                <a:sym typeface="Wingdings 3"/>
              </a:rPr>
              <a:t>de la voix passive (au prétérit)</a:t>
            </a:r>
            <a:endParaRPr lang="fr-FR" i="1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6983760" y="2802193"/>
            <a:ext cx="0" cy="6736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473849" y="3692931"/>
            <a:ext cx="316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ym typeface="Wingdings 3"/>
              </a:rPr>
              <a:t>Participe II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79823" y="6177686"/>
            <a:ext cx="7957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alibri" pitchFamily="34" charset="0"/>
                <a:cs typeface="Calibri" pitchFamily="34" charset="0"/>
                <a:sym typeface="Wingdings 3"/>
              </a:rPr>
              <a:t>1820 wird die Firma </a:t>
            </a:r>
            <a:r>
              <a:rPr lang="de-DE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Wingdings 3"/>
              </a:rPr>
              <a:t>von den zwei Brüdern </a:t>
            </a:r>
            <a:r>
              <a:rPr lang="de-DE" sz="2400" b="1" dirty="0" smtClean="0">
                <a:latin typeface="Calibri" pitchFamily="34" charset="0"/>
                <a:cs typeface="Calibri" pitchFamily="34" charset="0"/>
                <a:sym typeface="Wingdings 3"/>
              </a:rPr>
              <a:t>gegründet .</a:t>
            </a:r>
            <a:endParaRPr lang="de-DE" sz="2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" name="Image 13" descr="Sigle 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5682" y1="78261" x2="67614" y2="74534"/>
                        <a14:foregroundMark x1="44886" y1="47826" x2="57955" y2="534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509" y="107576"/>
            <a:ext cx="1249491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0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8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RAPPEL: la conjugaison de </a:t>
            </a:r>
            <a:r>
              <a:rPr lang="fr-FR" sz="3600" i="1" u="sng" dirty="0" err="1" smtClean="0"/>
              <a:t>werden</a:t>
            </a:r>
            <a:endParaRPr lang="fr-FR" sz="3600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algn="ctr"/>
            <a:r>
              <a:rPr lang="fr-FR" u="sng" dirty="0" smtClean="0"/>
              <a:t>WERDEN (au présent)</a:t>
            </a:r>
          </a:p>
          <a:p>
            <a:pPr algn="ctr"/>
            <a:endParaRPr lang="fr-FR" dirty="0" smtClean="0"/>
          </a:p>
          <a:p>
            <a:pPr lvl="1" algn="ctr"/>
            <a:r>
              <a:rPr lang="de-DE" dirty="0"/>
              <a:t>ich werde</a:t>
            </a:r>
          </a:p>
          <a:p>
            <a:pPr lvl="1" algn="ctr"/>
            <a:r>
              <a:rPr lang="de-DE" dirty="0"/>
              <a:t>du </a:t>
            </a:r>
            <a:r>
              <a:rPr lang="de-DE" dirty="0">
                <a:solidFill>
                  <a:srgbClr val="FF0000"/>
                </a:solidFill>
              </a:rPr>
              <a:t>wirst</a:t>
            </a:r>
          </a:p>
          <a:p>
            <a:pPr lvl="1" algn="ctr"/>
            <a:r>
              <a:rPr lang="de-DE" dirty="0"/>
              <a:t>er, sie </a:t>
            </a:r>
            <a:r>
              <a:rPr lang="de-DE" dirty="0">
                <a:solidFill>
                  <a:srgbClr val="FF0000"/>
                </a:solidFill>
              </a:rPr>
              <a:t>wird</a:t>
            </a:r>
          </a:p>
          <a:p>
            <a:pPr lvl="1" algn="ctr"/>
            <a:r>
              <a:rPr lang="de-DE" dirty="0"/>
              <a:t>wir werden</a:t>
            </a:r>
          </a:p>
          <a:p>
            <a:pPr lvl="1" algn="ctr"/>
            <a:r>
              <a:rPr lang="de-DE" dirty="0"/>
              <a:t>ihr werd</a:t>
            </a:r>
            <a:r>
              <a:rPr lang="de-DE" b="1" dirty="0">
                <a:solidFill>
                  <a:srgbClr val="008000"/>
                </a:solidFill>
              </a:rPr>
              <a:t>e</a:t>
            </a:r>
            <a:r>
              <a:rPr lang="de-DE" dirty="0"/>
              <a:t>t</a:t>
            </a:r>
          </a:p>
          <a:p>
            <a:pPr lvl="1" algn="ctr"/>
            <a:r>
              <a:rPr lang="de-DE" dirty="0"/>
              <a:t>sie </a:t>
            </a:r>
            <a:r>
              <a:rPr lang="de-DE" dirty="0" smtClean="0"/>
              <a:t>werden</a:t>
            </a: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algn="ctr"/>
            <a:r>
              <a:rPr lang="fr-FR" u="sng" dirty="0" smtClean="0"/>
              <a:t>WERDEN (au passé)</a:t>
            </a:r>
          </a:p>
          <a:p>
            <a:pPr algn="ctr"/>
            <a:endParaRPr lang="fr-FR" dirty="0" smtClean="0"/>
          </a:p>
          <a:p>
            <a:pPr lvl="1" algn="ctr"/>
            <a:r>
              <a:rPr lang="de-DE" dirty="0" smtClean="0"/>
              <a:t>ich wurde</a:t>
            </a:r>
          </a:p>
          <a:p>
            <a:pPr lvl="1" algn="ctr"/>
            <a:r>
              <a:rPr lang="de-DE" dirty="0" smtClean="0"/>
              <a:t>du wurdest</a:t>
            </a:r>
          </a:p>
          <a:p>
            <a:pPr lvl="1" algn="ctr"/>
            <a:r>
              <a:rPr lang="de-DE" dirty="0" smtClean="0"/>
              <a:t>er, sie wurde</a:t>
            </a:r>
          </a:p>
          <a:p>
            <a:pPr lvl="1" algn="ctr"/>
            <a:r>
              <a:rPr lang="de-DE" dirty="0" smtClean="0"/>
              <a:t>wir wurden</a:t>
            </a:r>
          </a:p>
          <a:p>
            <a:pPr lvl="1" algn="ctr"/>
            <a:r>
              <a:rPr lang="de-DE" dirty="0" smtClean="0"/>
              <a:t>ihr wurdet</a:t>
            </a:r>
          </a:p>
          <a:p>
            <a:pPr lvl="1" algn="ctr"/>
            <a:r>
              <a:rPr lang="de-DE" dirty="0" smtClean="0"/>
              <a:t>sie wurden</a:t>
            </a:r>
            <a:endParaRPr lang="de-DE" dirty="0"/>
          </a:p>
        </p:txBody>
      </p:sp>
      <p:pic>
        <p:nvPicPr>
          <p:cNvPr id="4" name="Image 3" descr="Sigle EE.png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5682" y1="78261" x2="67614" y2="74534"/>
                        <a14:foregroundMark x1="44886" y1="47826" x2="57955" y2="534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509" y="107576"/>
            <a:ext cx="1249491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4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122</TotalTime>
  <Words>420</Words>
  <Application>Microsoft Macintosh PowerPoint</Application>
  <PresentationFormat>Présentation à l'écran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Brise</vt:lpstr>
      <vt:lpstr>Deutsche Qualität </vt:lpstr>
      <vt:lpstr>Synonymen</vt:lpstr>
      <vt:lpstr>Deutsche Qualität</vt:lpstr>
      <vt:lpstr>Présentation PowerPoint</vt:lpstr>
      <vt:lpstr>In Eisenach wird Automobilgeschichte geschrieben!</vt:lpstr>
      <vt:lpstr>BMW-Entwicklung</vt:lpstr>
      <vt:lpstr>BMW-Entwicklung</vt:lpstr>
      <vt:lpstr>Wann wird es gegründet? Objectif: utiliser la forme passive</vt:lpstr>
      <vt:lpstr>RAPPEL: la conjugaison de werden</vt:lpstr>
      <vt:lpstr>La valeur de WERDEN Übungsheft Seite 55, Nr1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Deutsche Qualität </dc:title>
  <dc:creator>Violaine Bazin</dc:creator>
  <cp:lastModifiedBy>Violaine Bazin</cp:lastModifiedBy>
  <cp:revision>14</cp:revision>
  <dcterms:created xsi:type="dcterms:W3CDTF">2016-01-25T18:10:57Z</dcterms:created>
  <dcterms:modified xsi:type="dcterms:W3CDTF">2016-01-28T09:42:31Z</dcterms:modified>
</cp:coreProperties>
</file>