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3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09/01/16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09/01/16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09/01/16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09/01/16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09/01/16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09/01/16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09/01/16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09/01/16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09/01/16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09/01/16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09/01/16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09/01/16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09/01/16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09/01/16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09/01/16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09/01/16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09/01/16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09/01/16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09/01/16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09/01/16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09/01/16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Praktisch und logisch</a:t>
            </a:r>
            <a:endParaRPr lang="de-D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Buch Seite 81 – </a:t>
            </a:r>
            <a:r>
              <a:rPr lang="de-DE" dirty="0" smtClean="0"/>
              <a:t>Übungsheft Seite 51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6129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Praktisch und logisch</a:t>
            </a:r>
            <a:endParaRPr lang="de-DE" dirty="0"/>
          </a:p>
        </p:txBody>
      </p:sp>
      <p:pic>
        <p:nvPicPr>
          <p:cNvPr id="4" name="Image 3" descr="Capture d’écran 2016-01-09 à 18.03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4" y="2087423"/>
            <a:ext cx="8072756" cy="458204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1468" y="1230868"/>
            <a:ext cx="77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smtClean="0"/>
              <a:t>Was?</a:t>
            </a:r>
            <a:endParaRPr lang="de-DE" b="1" u="sng" dirty="0"/>
          </a:p>
        </p:txBody>
      </p:sp>
      <p:sp>
        <p:nvSpPr>
          <p:cNvPr id="6" name="ZoneTexte 5"/>
          <p:cNvSpPr txBox="1"/>
          <p:nvPr/>
        </p:nvSpPr>
        <p:spPr>
          <a:xfrm>
            <a:off x="251468" y="1718091"/>
            <a:ext cx="753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smtClean="0"/>
              <a:t>Wie?</a:t>
            </a:r>
            <a:endParaRPr lang="de-DE" b="1" u="sng" dirty="0"/>
          </a:p>
        </p:txBody>
      </p:sp>
      <p:sp>
        <p:nvSpPr>
          <p:cNvPr id="7" name="ZoneTexte 6"/>
          <p:cNvSpPr txBox="1"/>
          <p:nvPr/>
        </p:nvSpPr>
        <p:spPr>
          <a:xfrm>
            <a:off x="1023810" y="1243479"/>
            <a:ext cx="6849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Ein Ger</a:t>
            </a:r>
            <a:r>
              <a:rPr lang="de-DE" b="1" dirty="0" smtClean="0">
                <a:solidFill>
                  <a:srgbClr val="FF0000"/>
                </a:solidFill>
              </a:rPr>
              <a:t>ät, das Blinden helfen soll, sich passend zu kleiden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76210" y="1718091"/>
            <a:ext cx="4421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Ein RFID-Code identifiziert die Farbe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1602" y="6484801"/>
            <a:ext cx="114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smtClean="0"/>
              <a:t>Warum?</a:t>
            </a:r>
            <a:endParaRPr lang="de-DE" b="1" u="sng" dirty="0"/>
          </a:p>
        </p:txBody>
      </p:sp>
      <p:sp>
        <p:nvSpPr>
          <p:cNvPr id="10" name="ZoneTexte 9"/>
          <p:cNvSpPr txBox="1"/>
          <p:nvPr/>
        </p:nvSpPr>
        <p:spPr>
          <a:xfrm>
            <a:off x="1328610" y="6484801"/>
            <a:ext cx="7365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</a:rPr>
              <a:t>Mit dem RFID-Code k</a:t>
            </a:r>
            <a:r>
              <a:rPr lang="de-DE" sz="1600" b="1" dirty="0" smtClean="0">
                <a:solidFill>
                  <a:srgbClr val="FF0000"/>
                </a:solidFill>
              </a:rPr>
              <a:t>önnen die Blinde die Farbe der Kleider erkennen.</a:t>
            </a:r>
            <a:endParaRPr lang="de-DE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2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Praktisch und logisch</a:t>
            </a:r>
            <a:endParaRPr lang="de-DE" dirty="0"/>
          </a:p>
        </p:txBody>
      </p:sp>
      <p:sp>
        <p:nvSpPr>
          <p:cNvPr id="5" name="ZoneTexte 4"/>
          <p:cNvSpPr txBox="1"/>
          <p:nvPr/>
        </p:nvSpPr>
        <p:spPr>
          <a:xfrm>
            <a:off x="251468" y="1230868"/>
            <a:ext cx="77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smtClean="0"/>
              <a:t>Was?</a:t>
            </a:r>
            <a:endParaRPr lang="de-DE" b="1" u="sng" dirty="0"/>
          </a:p>
        </p:txBody>
      </p:sp>
      <p:sp>
        <p:nvSpPr>
          <p:cNvPr id="6" name="ZoneTexte 5"/>
          <p:cNvSpPr txBox="1"/>
          <p:nvPr/>
        </p:nvSpPr>
        <p:spPr>
          <a:xfrm>
            <a:off x="251468" y="1718091"/>
            <a:ext cx="753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smtClean="0"/>
              <a:t>Wie?</a:t>
            </a:r>
            <a:endParaRPr lang="de-DE" b="1" u="sng" dirty="0"/>
          </a:p>
        </p:txBody>
      </p:sp>
      <p:sp>
        <p:nvSpPr>
          <p:cNvPr id="7" name="ZoneTexte 6"/>
          <p:cNvSpPr txBox="1"/>
          <p:nvPr/>
        </p:nvSpPr>
        <p:spPr>
          <a:xfrm>
            <a:off x="1023810" y="1243479"/>
            <a:ext cx="4739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Biogas, das aus Biom</a:t>
            </a:r>
            <a:r>
              <a:rPr lang="de-DE" b="1" dirty="0" smtClean="0">
                <a:solidFill>
                  <a:srgbClr val="FF0000"/>
                </a:solidFill>
              </a:rPr>
              <a:t>üll produziert wird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69264" y="1764257"/>
            <a:ext cx="7625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Bioabf</a:t>
            </a:r>
            <a:r>
              <a:rPr lang="de-DE" b="1" dirty="0" smtClean="0">
                <a:solidFill>
                  <a:srgbClr val="FF0000"/>
                </a:solidFill>
              </a:rPr>
              <a:t>älle sammeln und in eine spezielle Anlage bringen, die sie dann in Biogas verwandelt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1602" y="5981808"/>
            <a:ext cx="114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smtClean="0"/>
              <a:t>Warum?</a:t>
            </a:r>
            <a:endParaRPr lang="de-DE" b="1" u="sng" dirty="0"/>
          </a:p>
        </p:txBody>
      </p:sp>
      <p:sp>
        <p:nvSpPr>
          <p:cNvPr id="10" name="ZoneTexte 9"/>
          <p:cNvSpPr txBox="1"/>
          <p:nvPr/>
        </p:nvSpPr>
        <p:spPr>
          <a:xfrm>
            <a:off x="1069264" y="5889475"/>
            <a:ext cx="8169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Man muss Energiealternativen finden.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Biogas mit Mais und Raps = schlecht f</a:t>
            </a:r>
            <a:r>
              <a:rPr lang="de-DE" b="1" dirty="0" smtClean="0">
                <a:solidFill>
                  <a:srgbClr val="FF0000"/>
                </a:solidFill>
              </a:rPr>
              <a:t>ür die Umwelt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Jeder produziert Bioabfälle! Diese kann man gut in Biogas verwandeln 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3" name="Image 2" descr="Capture d’écran 2016-01-09 à 18.06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7575"/>
            <a:ext cx="9144000" cy="336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36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Praktisch und logisch</a:t>
            </a:r>
            <a:br>
              <a:rPr lang="de-DE" dirty="0" smtClean="0"/>
            </a:br>
            <a:r>
              <a:rPr lang="de-DE" sz="2400" i="1" dirty="0" smtClean="0"/>
              <a:t>Übungsheft Seite 51</a:t>
            </a:r>
            <a:endParaRPr lang="de-DE" sz="2400" i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84907"/>
              </p:ext>
            </p:extLst>
          </p:nvPr>
        </p:nvGraphicFramePr>
        <p:xfrm>
          <a:off x="498474" y="2103166"/>
          <a:ext cx="7674230" cy="4248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115"/>
                <a:gridCol w="3837115"/>
              </a:tblGrid>
              <a:tr h="865478">
                <a:tc>
                  <a:txBody>
                    <a:bodyPr/>
                    <a:lstStyle/>
                    <a:p>
                      <a:pPr algn="ctr"/>
                      <a:r>
                        <a:rPr lang="de-DE" noProof="0" dirty="0" err="1" smtClean="0"/>
                        <a:t>DressCoder</a:t>
                      </a:r>
                      <a:endParaRPr lang="de-DE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noProof="0" smtClean="0"/>
                        <a:t>Biogas</a:t>
                      </a:r>
                      <a:endParaRPr lang="de-DE" noProof="0"/>
                    </a:p>
                  </a:txBody>
                  <a:tcPr anchor="ctr"/>
                </a:tc>
              </a:tr>
              <a:tr h="277427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de-DE" noProof="0" dirty="0" smtClean="0"/>
                        <a:t>- 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de-DE" noProof="0" dirty="0" smtClean="0"/>
                        <a:t>-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de-DE" noProof="0" dirty="0" smtClean="0"/>
                        <a:t>-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de-DE" noProof="0" dirty="0" smtClean="0"/>
                        <a:t>-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de-DE" noProof="0" dirty="0" smtClean="0"/>
                        <a:t>-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de-DE" noProof="0" dirty="0" smtClean="0"/>
                        <a:t>-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de-DE" noProof="0" dirty="0" smtClean="0"/>
                        <a:t>-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de-DE" noProof="0" dirty="0" smtClean="0"/>
                        <a:t>-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de-DE" noProof="0" dirty="0" smtClean="0"/>
                        <a:t>-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de-DE" noProof="0" dirty="0" smtClean="0"/>
                        <a:t>-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de-DE" noProof="0" dirty="0" smtClean="0"/>
                        <a:t>-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endParaRPr lang="de-DE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0" y="1437310"/>
            <a:ext cx="8927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o</a:t>
            </a:r>
            <a:r>
              <a:rPr lang="de-DE" dirty="0" smtClean="0"/>
              <a:t>riginell – praktisch - modern – umweltfreundlich – einfach – kreativ </a:t>
            </a:r>
          </a:p>
          <a:p>
            <a:pPr algn="ctr"/>
            <a:r>
              <a:rPr lang="de-DE" dirty="0" smtClean="0"/>
              <a:t>– </a:t>
            </a:r>
            <a:r>
              <a:rPr lang="de-DE" dirty="0"/>
              <a:t>l</a:t>
            </a:r>
            <a:r>
              <a:rPr lang="de-DE" dirty="0" smtClean="0"/>
              <a:t>ustig – wichtig - n</a:t>
            </a:r>
            <a:r>
              <a:rPr lang="de-DE" dirty="0" smtClean="0"/>
              <a:t>ützlich</a:t>
            </a:r>
            <a:endParaRPr lang="de-DE" dirty="0"/>
          </a:p>
        </p:txBody>
      </p:sp>
      <p:sp>
        <p:nvSpPr>
          <p:cNvPr id="7" name="ZoneTexte 6"/>
          <p:cNvSpPr txBox="1"/>
          <p:nvPr/>
        </p:nvSpPr>
        <p:spPr>
          <a:xfrm>
            <a:off x="892711" y="3139222"/>
            <a:ext cx="1400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originell</a:t>
            </a:r>
            <a:endParaRPr lang="de-DE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92711" y="3750303"/>
            <a:ext cx="1497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praktisch</a:t>
            </a:r>
            <a:endParaRPr lang="de-DE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92711" y="4310183"/>
            <a:ext cx="131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modern</a:t>
            </a:r>
            <a:endParaRPr lang="de-DE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41689" y="3139222"/>
            <a:ext cx="131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modern</a:t>
            </a:r>
            <a:endParaRPr lang="de-DE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92711" y="4771848"/>
            <a:ext cx="1225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einfach</a:t>
            </a:r>
            <a:endParaRPr lang="de-DE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741689" y="4308118"/>
            <a:ext cx="1225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einfach</a:t>
            </a:r>
            <a:endParaRPr lang="de-DE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741689" y="3750303"/>
            <a:ext cx="265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umweltfreundlich</a:t>
            </a:r>
            <a:endParaRPr lang="de-DE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92711" y="5384430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kreativ</a:t>
            </a:r>
            <a:endParaRPr lang="de-DE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92711" y="5846095"/>
            <a:ext cx="128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n</a:t>
            </a:r>
            <a:r>
              <a:rPr lang="de-DE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ützlich</a:t>
            </a:r>
            <a:endParaRPr lang="de-DE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741689" y="5384430"/>
            <a:ext cx="128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n</a:t>
            </a:r>
            <a:r>
              <a:rPr lang="de-DE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ützlich</a:t>
            </a:r>
            <a:endParaRPr lang="de-DE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741689" y="4803003"/>
            <a:ext cx="123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wichtig</a:t>
            </a:r>
            <a:endParaRPr lang="de-DE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618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Praktisch und logisch</a:t>
            </a:r>
            <a:br>
              <a:rPr lang="de-DE" dirty="0" smtClean="0"/>
            </a:br>
            <a:r>
              <a:rPr lang="de-DE" u="sng" dirty="0" smtClean="0"/>
              <a:t>Vergleiche jetzt die 2 Erfindungen</a:t>
            </a:r>
            <a:endParaRPr lang="de-DE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633163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Ich finde den </a:t>
            </a:r>
            <a:r>
              <a:rPr lang="de-DE" dirty="0" err="1" smtClean="0"/>
              <a:t>DressCoder</a:t>
            </a:r>
            <a:r>
              <a:rPr lang="de-DE" dirty="0" smtClean="0"/>
              <a:t> kreativer / origineller.</a:t>
            </a:r>
          </a:p>
          <a:p>
            <a:r>
              <a:rPr lang="de-DE" dirty="0" smtClean="0"/>
              <a:t>Ich denke, dass  er f</a:t>
            </a:r>
            <a:r>
              <a:rPr lang="de-DE" dirty="0" smtClean="0"/>
              <a:t>ür Sehbehinderte eine tolle Hilfe ist.</a:t>
            </a:r>
          </a:p>
          <a:p>
            <a:endParaRPr lang="de-DE" dirty="0"/>
          </a:p>
          <a:p>
            <a:r>
              <a:rPr lang="de-DE" dirty="0" smtClean="0"/>
              <a:t>Mir gefällt das Biogas besser, weil wir unsere Umwelt schützen müssen.</a:t>
            </a:r>
          </a:p>
          <a:p>
            <a:r>
              <a:rPr lang="de-DE" dirty="0" smtClean="0"/>
              <a:t>Wir brauchen viel Energie, und wir produzieren viel Müll.</a:t>
            </a:r>
          </a:p>
          <a:p>
            <a:r>
              <a:rPr lang="de-DE" dirty="0" smtClean="0"/>
              <a:t>Den Biomüll in Energie zu verwandeln, ist eine wunderbare Idee.</a:t>
            </a:r>
          </a:p>
          <a:p>
            <a:r>
              <a:rPr lang="de-DE" dirty="0" smtClean="0"/>
              <a:t>Meiner Meinung nach ist diese Erfindung nützlicher, weil sie alle Menschen betrifft.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6902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200" u="sng" dirty="0" smtClean="0"/>
              <a:t>Stell dir geniale Erfindungen vor, die deinen Alltag verbessern k</a:t>
            </a:r>
            <a:r>
              <a:rPr lang="de-DE" sz="3200" u="sng" dirty="0" smtClean="0"/>
              <a:t>önnten!</a:t>
            </a:r>
            <a:endParaRPr lang="de-DE" sz="32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Ich w</a:t>
            </a:r>
            <a:r>
              <a:rPr lang="de-DE" dirty="0" smtClean="0"/>
              <a:t>ünsche mir ein Auto, mit dem man fliegen kann.</a:t>
            </a:r>
          </a:p>
          <a:p>
            <a:r>
              <a:rPr lang="de-DE" dirty="0" smtClean="0"/>
              <a:t>Ich wünsche mir einen Kuli, der alleine schreibt.</a:t>
            </a:r>
          </a:p>
          <a:p>
            <a:r>
              <a:rPr lang="de-DE" dirty="0" smtClean="0"/>
              <a:t>Ich wünsche mir ...</a:t>
            </a:r>
          </a:p>
          <a:p>
            <a:r>
              <a:rPr lang="de-DE" b="1" u="sng" dirty="0" smtClean="0"/>
              <a:t>Was? </a:t>
            </a:r>
            <a:r>
              <a:rPr lang="de-DE" dirty="0" smtClean="0"/>
              <a:t>Ein Tee, der beim Lernen hilft</a:t>
            </a:r>
          </a:p>
          <a:p>
            <a:r>
              <a:rPr lang="de-DE" b="1" u="sng" dirty="0" smtClean="0"/>
              <a:t>Wozu? </a:t>
            </a:r>
            <a:r>
              <a:rPr lang="de-DE" dirty="0" smtClean="0"/>
              <a:t>Um leichter mathematische Formeln  oder Vokabeln zu lernen</a:t>
            </a:r>
          </a:p>
          <a:p>
            <a:r>
              <a:rPr lang="de-DE" b="1" u="sng" dirty="0" smtClean="0"/>
              <a:t>Wie? </a:t>
            </a:r>
            <a:r>
              <a:rPr lang="de-DE" dirty="0" smtClean="0"/>
              <a:t>In einem Tee  sind mikroskopische Partikel mit den Formeln oder den Wörtern gemischt. Wenn man ihn trinkt,  nimmt man automatisch alles auf, was man wissen muss.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9501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014" y="484094"/>
            <a:ext cx="8336159" cy="1116106"/>
          </a:xfrm>
        </p:spPr>
        <p:txBody>
          <a:bodyPr/>
          <a:lstStyle/>
          <a:p>
            <a:pPr algn="ctr"/>
            <a:r>
              <a:rPr lang="de-DE" u="sng" dirty="0" smtClean="0"/>
              <a:t>Geniale Erfindungen!</a:t>
            </a:r>
            <a:br>
              <a:rPr lang="de-DE" u="sng" dirty="0" smtClean="0"/>
            </a:br>
            <a:r>
              <a:rPr lang="fr-FR" sz="2400" u="sng" dirty="0" smtClean="0">
                <a:solidFill>
                  <a:srgbClr val="FF0000"/>
                </a:solidFill>
              </a:rPr>
              <a:t>Objectif: </a:t>
            </a:r>
            <a:r>
              <a:rPr lang="fr-FR" sz="2400" dirty="0" smtClean="0">
                <a:solidFill>
                  <a:srgbClr val="FF0000"/>
                </a:solidFill>
              </a:rPr>
              <a:t>la proposition subordonnée relative complexe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468" y="1600200"/>
            <a:ext cx="7896091" cy="4863265"/>
          </a:xfrm>
        </p:spPr>
        <p:txBody>
          <a:bodyPr/>
          <a:lstStyle/>
          <a:p>
            <a:r>
              <a:rPr lang="fr-FR" sz="2100" dirty="0" smtClean="0"/>
              <a:t>Le pronom relatif peut </a:t>
            </a:r>
            <a:r>
              <a:rPr lang="fr-FR" sz="2100" dirty="0" smtClean="0"/>
              <a:t>être précédé d’une préposition. Il se met alors au cas exigé par la préposition.</a:t>
            </a:r>
          </a:p>
          <a:p>
            <a:pPr lvl="1"/>
            <a:endParaRPr lang="fr-FR" dirty="0" smtClean="0"/>
          </a:p>
          <a:p>
            <a:pPr lvl="1"/>
            <a:r>
              <a:rPr lang="de-DE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Das ist das junge Talent, </a:t>
            </a:r>
            <a:r>
              <a:rPr lang="de-DE" sz="2000" b="1" u="sng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von dem </a:t>
            </a:r>
            <a:r>
              <a:rPr lang="de-DE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wir gesprochen haben.</a:t>
            </a:r>
          </a:p>
          <a:p>
            <a:pPr lvl="1"/>
            <a:r>
              <a:rPr lang="de-DE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Dieses junge Talent, </a:t>
            </a:r>
            <a:r>
              <a:rPr lang="de-DE" sz="2000" b="1" u="sng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über das </a:t>
            </a:r>
            <a:r>
              <a:rPr lang="de-DE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alle staunen, ist sehr erfinderisch.</a:t>
            </a:r>
          </a:p>
          <a:p>
            <a:pPr lvl="1"/>
            <a:r>
              <a:rPr lang="de-DE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Ich wünsche mir ein Auto, </a:t>
            </a:r>
            <a:r>
              <a:rPr lang="de-DE" sz="2000" b="1" u="sng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mit dem </a:t>
            </a:r>
            <a:r>
              <a:rPr lang="de-DE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man fliegen könnte.</a:t>
            </a:r>
            <a:endParaRPr lang="fr-FR" sz="20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r>
              <a:rPr lang="fr-FR" sz="2100" dirty="0" smtClean="0"/>
              <a:t>Le pronom relatif a la même forme que le déterminant défini, sauf au datif pluriel où il porte la double marque </a:t>
            </a:r>
            <a:r>
              <a:rPr lang="fr-FR" sz="2100" b="1" dirty="0" smtClean="0"/>
              <a:t>–</a:t>
            </a:r>
            <a:r>
              <a:rPr lang="fr-FR" sz="2100" b="1" dirty="0" err="1" smtClean="0"/>
              <a:t>n-n</a:t>
            </a:r>
            <a:r>
              <a:rPr lang="fr-FR" sz="2100" b="1" dirty="0" smtClean="0"/>
              <a:t> </a:t>
            </a:r>
            <a:r>
              <a:rPr lang="fr-FR" sz="2100" dirty="0" smtClean="0"/>
              <a:t>comme le pronom personnel </a:t>
            </a:r>
            <a:r>
              <a:rPr lang="fr-FR" sz="2100" i="1" dirty="0" err="1" smtClean="0"/>
              <a:t>ihnen</a:t>
            </a:r>
            <a:r>
              <a:rPr lang="fr-FR" sz="2100" dirty="0" smtClean="0"/>
              <a:t>: </a:t>
            </a:r>
          </a:p>
          <a:p>
            <a:pPr lvl="1"/>
            <a:r>
              <a:rPr lang="de-DE" sz="2000" dirty="0" smtClean="0">
                <a:solidFill>
                  <a:srgbClr val="B465BB"/>
                </a:solidFill>
              </a:rPr>
              <a:t>Die Jugendlichen, </a:t>
            </a:r>
            <a:r>
              <a:rPr lang="de-DE" sz="2000" b="1" u="sng" dirty="0" smtClean="0">
                <a:solidFill>
                  <a:srgbClr val="B465BB"/>
                </a:solidFill>
              </a:rPr>
              <a:t>mit denen </a:t>
            </a:r>
            <a:r>
              <a:rPr lang="de-DE" sz="2000" dirty="0" smtClean="0">
                <a:solidFill>
                  <a:srgbClr val="B465BB"/>
                </a:solidFill>
              </a:rPr>
              <a:t>wir eben gesprochen haben, haben den ersten Preis gewonnen.</a:t>
            </a:r>
          </a:p>
        </p:txBody>
      </p:sp>
      <p:pic>
        <p:nvPicPr>
          <p:cNvPr id="4" name="Image 3" descr="Sigle EE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7159" y1="48447" x2="63636" y2="52174"/>
                        <a14:foregroundMark x1="58523" y1="72050" x2="67614" y2="788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078" y="0"/>
            <a:ext cx="1216334" cy="111266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525591" y="6299992"/>
            <a:ext cx="2153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Exercice 1 p.52 </a:t>
            </a:r>
            <a:r>
              <a:rPr lang="fr-FR" i="1" dirty="0" smtClean="0"/>
              <a:t>TD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388953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theme/theme1.xml><?xml version="1.0" encoding="utf-8"?>
<a:theme xmlns:a="http://schemas.openxmlformats.org/drawingml/2006/main" name="A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Avantage.thmx</Template>
  <TotalTime>33</TotalTime>
  <Words>431</Words>
  <Application>Microsoft Macintosh PowerPoint</Application>
  <PresentationFormat>Présentation à l'écran (4:3)</PresentationFormat>
  <Paragraphs>69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Avantage</vt:lpstr>
      <vt:lpstr>Praktisch und logisch</vt:lpstr>
      <vt:lpstr>Praktisch und logisch</vt:lpstr>
      <vt:lpstr>Praktisch und logisch</vt:lpstr>
      <vt:lpstr>Praktisch und logisch Übungsheft Seite 51</vt:lpstr>
      <vt:lpstr>Praktisch und logisch Vergleiche jetzt die 2 Erfindungen</vt:lpstr>
      <vt:lpstr>Stell dir geniale Erfindungen vor, die deinen Alltag verbessern könnten!</vt:lpstr>
      <vt:lpstr>Geniale Erfindungen! Objectif: la proposition subordonnée relative complexe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Praktisch und logisch</dc:title>
  <dc:creator>Violaine Bazin</dc:creator>
  <cp:lastModifiedBy>Violaine Bazin</cp:lastModifiedBy>
  <cp:revision>7</cp:revision>
  <dcterms:created xsi:type="dcterms:W3CDTF">2016-01-09T16:58:11Z</dcterms:created>
  <dcterms:modified xsi:type="dcterms:W3CDTF">2016-01-09T17:31:32Z</dcterms:modified>
</cp:coreProperties>
</file>