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Eine Umfrage</a:t>
            </a:r>
            <a:endParaRPr lang="de-D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Buch Seite 66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19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5-11-16 à 19.46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/>
          <a:stretch/>
        </p:blipFill>
        <p:spPr>
          <a:xfrm>
            <a:off x="125734" y="1438833"/>
            <a:ext cx="4502422" cy="41853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202" y="295833"/>
            <a:ext cx="8285866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Deutsch-Franz</a:t>
            </a:r>
            <a:r>
              <a:rPr lang="de-DE" dirty="0" smtClean="0"/>
              <a:t>ösische Beziehungen</a:t>
            </a:r>
            <a:br>
              <a:rPr lang="de-DE" dirty="0" smtClean="0"/>
            </a:br>
            <a:r>
              <a:rPr lang="de-DE" dirty="0" smtClean="0"/>
              <a:t>Was denken die Franzosen von Deutschland?</a:t>
            </a:r>
            <a:endParaRPr lang="de-DE" dirty="0"/>
          </a:p>
        </p:txBody>
      </p:sp>
      <p:pic>
        <p:nvPicPr>
          <p:cNvPr id="5" name="Image 4" descr="Capture d’écran 2015-11-16 à 19.3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23" y="5288082"/>
            <a:ext cx="5859853" cy="604208"/>
          </a:xfrm>
          <a:prstGeom prst="rect">
            <a:avLst/>
          </a:prstGeom>
        </p:spPr>
      </p:pic>
      <p:pic>
        <p:nvPicPr>
          <p:cNvPr id="6" name="Image 5" descr="Capture d’écran 2015-11-16 à 19.37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57" y="4483540"/>
            <a:ext cx="3809738" cy="804541"/>
          </a:xfrm>
          <a:prstGeom prst="rect">
            <a:avLst/>
          </a:prstGeom>
        </p:spPr>
      </p:pic>
      <p:pic>
        <p:nvPicPr>
          <p:cNvPr id="7" name="Image 6" descr="Capture d’écran 2015-11-16 à 19.37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1" y="5892290"/>
            <a:ext cx="5924744" cy="76076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664907" y="4483540"/>
            <a:ext cx="930431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430875" y="4612182"/>
            <a:ext cx="1494713" cy="713871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82727" y="2137722"/>
            <a:ext cx="43563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de-D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Nur 11,5 % der Franzosen assoziieren Deutschland mit Europa.</a:t>
            </a:r>
            <a:endParaRPr lang="de-D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1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5-11-16 à 19.46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/>
          <a:stretch/>
        </p:blipFill>
        <p:spPr>
          <a:xfrm>
            <a:off x="125734" y="1438833"/>
            <a:ext cx="4502422" cy="41853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202" y="295833"/>
            <a:ext cx="8285866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Deutsch-Franz</a:t>
            </a:r>
            <a:r>
              <a:rPr lang="de-DE" dirty="0" smtClean="0"/>
              <a:t>ösische Beziehungen</a:t>
            </a:r>
            <a:br>
              <a:rPr lang="de-DE" dirty="0" smtClean="0"/>
            </a:br>
            <a:r>
              <a:rPr lang="de-DE" dirty="0" smtClean="0"/>
              <a:t>Was denken die Franzosen von Deutschland?</a:t>
            </a:r>
            <a:endParaRPr lang="de-DE" dirty="0"/>
          </a:p>
        </p:txBody>
      </p:sp>
      <p:pic>
        <p:nvPicPr>
          <p:cNvPr id="5" name="Image 4" descr="Capture d’écran 2015-11-16 à 19.3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23" y="5288082"/>
            <a:ext cx="5859853" cy="604208"/>
          </a:xfrm>
          <a:prstGeom prst="rect">
            <a:avLst/>
          </a:prstGeom>
        </p:spPr>
      </p:pic>
      <p:pic>
        <p:nvPicPr>
          <p:cNvPr id="6" name="Image 5" descr="Capture d’écran 2015-11-16 à 19.37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57" y="4483540"/>
            <a:ext cx="3809738" cy="804541"/>
          </a:xfrm>
          <a:prstGeom prst="rect">
            <a:avLst/>
          </a:prstGeom>
        </p:spPr>
      </p:pic>
      <p:pic>
        <p:nvPicPr>
          <p:cNvPr id="7" name="Image 6" descr="Capture d’écran 2015-11-16 à 19.37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1" y="5892290"/>
            <a:ext cx="5924744" cy="76076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308323" y="4262869"/>
            <a:ext cx="828324" cy="522467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95505" y="4598744"/>
            <a:ext cx="1859343" cy="689338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82727" y="2137722"/>
            <a:ext cx="43563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de-D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Nur wenige Franzosen assoziieren Deutschland mit Tourismus.</a:t>
            </a:r>
            <a:endParaRPr lang="de-D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1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95833"/>
            <a:ext cx="836295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u="sng" dirty="0" smtClean="0"/>
              <a:t>Statistik kommentieren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fr-CA" u="sng" dirty="0" smtClean="0">
                <a:solidFill>
                  <a:srgbClr val="FF0000"/>
                </a:solidFill>
              </a:rPr>
              <a:t>Objectif</a:t>
            </a:r>
            <a:r>
              <a:rPr lang="fr-CA" dirty="0" smtClean="0">
                <a:solidFill>
                  <a:srgbClr val="FF0000"/>
                </a:solidFill>
              </a:rPr>
              <a:t> : savoir commenter un graphique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5,4 % = f</a:t>
            </a:r>
            <a:r>
              <a:rPr lang="de-DE" dirty="0" smtClean="0"/>
              <a:t>ünf Koma vier Prozent</a:t>
            </a:r>
          </a:p>
          <a:p>
            <a:r>
              <a:rPr lang="de-DE" dirty="0" smtClean="0"/>
              <a:t>Alle – viele – einige – wenige – keine</a:t>
            </a:r>
          </a:p>
          <a:p>
            <a:r>
              <a:rPr lang="de-DE" dirty="0" smtClean="0"/>
              <a:t>¼ = ein Viertel</a:t>
            </a:r>
          </a:p>
          <a:p>
            <a:r>
              <a:rPr lang="de-DE" dirty="0" smtClean="0"/>
              <a:t>1/3 = ein Drittel</a:t>
            </a:r>
          </a:p>
          <a:p>
            <a:r>
              <a:rPr lang="de-DE" dirty="0" smtClean="0"/>
              <a:t>½ = die Hälfte</a:t>
            </a:r>
          </a:p>
          <a:p>
            <a:r>
              <a:rPr lang="de-DE" dirty="0"/>
              <a:t>f</a:t>
            </a:r>
            <a:r>
              <a:rPr lang="de-DE" dirty="0" smtClean="0"/>
              <a:t>ast (</a:t>
            </a:r>
            <a:r>
              <a:rPr lang="de-DE" dirty="0" err="1" smtClean="0"/>
              <a:t>presque</a:t>
            </a:r>
            <a:r>
              <a:rPr lang="de-DE" dirty="0" smtClean="0"/>
              <a:t>)</a:t>
            </a:r>
          </a:p>
          <a:p>
            <a:r>
              <a:rPr lang="de-DE" dirty="0"/>
              <a:t>n</a:t>
            </a:r>
            <a:r>
              <a:rPr lang="de-DE" dirty="0" smtClean="0"/>
              <a:t>ur (</a:t>
            </a:r>
            <a:r>
              <a:rPr lang="de-DE" dirty="0" err="1" smtClean="0"/>
              <a:t>seulement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Image 3" descr="Sigle E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955" y1="72671" x2="68750" y2="78261"/>
                        <a14:foregroundMark x1="46023" y1="46584" x2="56250" y2="56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22" y="295833"/>
            <a:ext cx="1463769" cy="13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8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Statistik kommentieren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Mehr als ein Viertel der Franzosen assoziieren Deutschland mit den Konflikten des 20. Jahrhunderts.</a:t>
            </a:r>
          </a:p>
          <a:p>
            <a:r>
              <a:rPr lang="de-DE" dirty="0" smtClean="0"/>
              <a:t>Der letzte Krieg fand aber etwa vor 75 Jahren statt!</a:t>
            </a:r>
          </a:p>
          <a:p>
            <a:endParaRPr lang="de-DE" dirty="0"/>
          </a:p>
          <a:p>
            <a:pPr algn="just"/>
            <a:r>
              <a:rPr lang="de-DE" sz="2400" dirty="0" smtClean="0"/>
              <a:t>Mehr als ein Viertel der Franzosen assoziieren Deutschland mit den Konflikten des 20. Jahrhunderts, </a:t>
            </a:r>
            <a:r>
              <a:rPr lang="de-DE" sz="2400" b="1" u="sng" dirty="0" smtClean="0"/>
              <a:t>OBWOHL</a:t>
            </a:r>
            <a:r>
              <a:rPr lang="de-DE" sz="2400" dirty="0" smtClean="0"/>
              <a:t> der letzte Krieg vor etwa 75 Jahren stattfand.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9557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dirty="0" smtClean="0"/>
              <a:t>Deutschland und Frankreich</a:t>
            </a:r>
            <a:endParaRPr lang="de-DE" sz="4800" dirty="0"/>
          </a:p>
        </p:txBody>
      </p:sp>
      <p:pic>
        <p:nvPicPr>
          <p:cNvPr id="5" name="Image 4" descr="Capture d’écran 2015-11-16 à 19.36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6" y="1517575"/>
            <a:ext cx="4477136" cy="5184052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flipV="1">
            <a:off x="1696169" y="3143708"/>
            <a:ext cx="1483660" cy="1257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842697" y="5094309"/>
            <a:ext cx="1483660" cy="1257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93732" y="2263470"/>
            <a:ext cx="355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TROTZDEM</a:t>
            </a:r>
            <a:r>
              <a:rPr lang="fr-FR" sz="2400" dirty="0" smtClean="0"/>
              <a:t> = malgré tout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5346132" y="3786527"/>
            <a:ext cx="2795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OBWOHL</a:t>
            </a:r>
            <a:r>
              <a:rPr lang="fr-FR" sz="2400" dirty="0" smtClean="0"/>
              <a:t>= bien 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6733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Umfrage </a:t>
            </a:r>
            <a:r>
              <a:rPr lang="de-DE" sz="2400" dirty="0" smtClean="0"/>
              <a:t>(</a:t>
            </a:r>
            <a:r>
              <a:rPr lang="de-DE" sz="2400" dirty="0" smtClean="0"/>
              <a:t>Übungsheft Seite 43)</a:t>
            </a:r>
            <a:endParaRPr lang="de-DE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526215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Der zweite Weltkrieg ist vor mehr als 65 Jahren zu Ende gegangen.</a:t>
            </a:r>
          </a:p>
          <a:p>
            <a:pPr lvl="2"/>
            <a:r>
              <a:rPr lang="de-DE" i="1" dirty="0" smtClean="0">
                <a:solidFill>
                  <a:srgbClr val="FF0000"/>
                </a:solidFill>
              </a:rPr>
              <a:t>Konflikte des 20. Jahrhunderts</a:t>
            </a:r>
          </a:p>
          <a:p>
            <a:r>
              <a:rPr lang="de-DE" dirty="0" smtClean="0"/>
              <a:t>Metropolen wie Berlin und Hamburg sind auch f</a:t>
            </a:r>
            <a:r>
              <a:rPr lang="de-DE" dirty="0" smtClean="0"/>
              <a:t>ür Touristen aus Madrid oder Manchester hip.</a:t>
            </a:r>
          </a:p>
          <a:p>
            <a:pPr lvl="2"/>
            <a:r>
              <a:rPr lang="de-DE" i="1" dirty="0" smtClean="0">
                <a:solidFill>
                  <a:srgbClr val="FF0000"/>
                </a:solidFill>
              </a:rPr>
              <a:t>Tourismus</a:t>
            </a:r>
          </a:p>
          <a:p>
            <a:r>
              <a:rPr lang="de-DE" dirty="0" smtClean="0"/>
              <a:t>Essen und Trinken hält Leib und Seele zusammen – die deutsche Küche bietet eine Vielfalt an köstlichen Gerichten!</a:t>
            </a:r>
          </a:p>
          <a:p>
            <a:pPr lvl="2"/>
            <a:r>
              <a:rPr lang="de-DE" i="1" dirty="0" smtClean="0">
                <a:solidFill>
                  <a:srgbClr val="FF0000"/>
                </a:solidFill>
              </a:rPr>
              <a:t>Lebenskunst</a:t>
            </a:r>
          </a:p>
          <a:p>
            <a:r>
              <a:rPr lang="de-DE" dirty="0" smtClean="0"/>
              <a:t>2010: Frankreich sechstgrößte Exportnation der Welt, fünftgrößte Wirtschaftsmacht der Welt, zweitgrößte in Europa.</a:t>
            </a:r>
          </a:p>
          <a:p>
            <a:pPr lvl="2"/>
            <a:r>
              <a:rPr lang="de-DE" i="1" dirty="0" smtClean="0">
                <a:solidFill>
                  <a:srgbClr val="FF0000"/>
                </a:solidFill>
              </a:rPr>
              <a:t>Wirtschaftliches Modell</a:t>
            </a:r>
            <a:endParaRPr lang="de-D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6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Obwohl / Trotzdem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1660977"/>
            <a:ext cx="7583488" cy="4815061"/>
          </a:xfrm>
        </p:spPr>
        <p:txBody>
          <a:bodyPr>
            <a:normAutofit/>
          </a:bodyPr>
          <a:lstStyle/>
          <a:p>
            <a:pPr algn="just"/>
            <a:r>
              <a:rPr lang="de-DE" dirty="0" smtClean="0"/>
              <a:t>Nur wenige Franzosen assoziieren Deutschland mit Tourismus.</a:t>
            </a:r>
          </a:p>
          <a:p>
            <a:pPr algn="just"/>
            <a:r>
              <a:rPr lang="de-DE" dirty="0" smtClean="0"/>
              <a:t>Metropolen wie Berlin und Hamburg sind auch f</a:t>
            </a:r>
            <a:r>
              <a:rPr lang="de-DE" dirty="0" smtClean="0"/>
              <a:t>ür Touristen aus Madrid oder Manchester hip.</a:t>
            </a:r>
            <a:endParaRPr lang="de-DE" dirty="0"/>
          </a:p>
          <a:p>
            <a:pPr algn="just"/>
            <a:r>
              <a:rPr lang="de-DE" dirty="0" smtClean="0"/>
              <a:t>Nur wenige Franzosen assoziieren Deutschland mit Tourismus, </a:t>
            </a:r>
            <a:r>
              <a:rPr lang="de-DE" u="sng" dirty="0" smtClean="0">
                <a:solidFill>
                  <a:srgbClr val="FF0000"/>
                </a:solidFill>
              </a:rPr>
              <a:t>obwohl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Metropolen wie Berlin und Hamburg auch für Touristen aus Madrid oder Manchester hip </a:t>
            </a:r>
            <a:r>
              <a:rPr lang="de-DE" u="sng" dirty="0" smtClean="0">
                <a:solidFill>
                  <a:srgbClr val="FF0000"/>
                </a:solidFill>
              </a:rPr>
              <a:t>sind</a:t>
            </a:r>
            <a:r>
              <a:rPr lang="de-DE" dirty="0" smtClean="0"/>
              <a:t>.</a:t>
            </a:r>
          </a:p>
          <a:p>
            <a:pPr algn="just"/>
            <a:r>
              <a:rPr lang="de-DE" dirty="0"/>
              <a:t>Metropolen wie Berlin und Hamburg sind auch für Touristen aus Madrid oder Manchester </a:t>
            </a:r>
            <a:r>
              <a:rPr lang="de-DE" dirty="0" smtClean="0"/>
              <a:t>hip, </a:t>
            </a:r>
            <a:r>
              <a:rPr lang="de-DE" u="sng" dirty="0" smtClean="0">
                <a:solidFill>
                  <a:srgbClr val="FF0000"/>
                </a:solidFill>
              </a:rPr>
              <a:t>trotzdem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u="sng" dirty="0" smtClean="0">
                <a:solidFill>
                  <a:srgbClr val="FF0000"/>
                </a:solidFill>
              </a:rPr>
              <a:t>assoziieren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nur wenige Franzosen Deutschland mit Tourismus.</a:t>
            </a:r>
            <a:endParaRPr lang="de-DE" dirty="0"/>
          </a:p>
          <a:p>
            <a:pPr algn="just"/>
            <a:endParaRPr lang="de-DE" dirty="0"/>
          </a:p>
        </p:txBody>
      </p:sp>
      <p:pic>
        <p:nvPicPr>
          <p:cNvPr id="5" name="Image 4" descr="Sigle EOC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0" b="89840" l="9829" r="89744">
                        <a14:foregroundMark x1="22222" y1="15508" x2="38034" y2="24064"/>
                        <a14:foregroundMark x1="18803" y1="9626" x2="22222" y2="25668"/>
                        <a14:foregroundMark x1="48718" y1="58824" x2="57692" y2="62567"/>
                        <a14:foregroundMark x1="61111" y1="58289" x2="53419" y2="6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59" y="188623"/>
            <a:ext cx="1842412" cy="14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7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Obwohl / Trotzdem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1660977"/>
            <a:ext cx="7583488" cy="4815061"/>
          </a:xfrm>
        </p:spPr>
        <p:txBody>
          <a:bodyPr>
            <a:normAutofit/>
          </a:bodyPr>
          <a:lstStyle/>
          <a:p>
            <a:pPr algn="just"/>
            <a:r>
              <a:rPr lang="de-DE" dirty="0" smtClean="0"/>
              <a:t>Nur wenige Franzosen assoziieren Deutschland mit Lebenskunst.</a:t>
            </a:r>
          </a:p>
          <a:p>
            <a:pPr algn="just"/>
            <a:r>
              <a:rPr lang="de-DE" dirty="0" smtClean="0"/>
              <a:t>Die deutsche K</a:t>
            </a:r>
            <a:r>
              <a:rPr lang="de-DE" dirty="0" smtClean="0"/>
              <a:t>üche bietet eine Vielfalt an köstlichen Gerichten.</a:t>
            </a:r>
            <a:endParaRPr lang="de-DE" dirty="0"/>
          </a:p>
          <a:p>
            <a:pPr algn="just"/>
            <a:r>
              <a:rPr lang="de-DE" u="sng" dirty="0" smtClean="0">
                <a:solidFill>
                  <a:srgbClr val="FF0000"/>
                </a:solidFill>
              </a:rPr>
              <a:t>Obwohl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die deutsche Küche eine Vielfalt an köstlichen Gerichten </a:t>
            </a:r>
            <a:r>
              <a:rPr lang="de-DE" u="sng" dirty="0" smtClean="0">
                <a:solidFill>
                  <a:srgbClr val="FF0000"/>
                </a:solidFill>
              </a:rPr>
              <a:t>bietet</a:t>
            </a:r>
            <a:r>
              <a:rPr lang="de-DE" dirty="0" smtClean="0"/>
              <a:t>,</a:t>
            </a:r>
            <a:r>
              <a:rPr lang="de-DE" dirty="0"/>
              <a:t> </a:t>
            </a:r>
            <a:r>
              <a:rPr lang="de-DE" dirty="0" smtClean="0"/>
              <a:t>assoziieren nur </a:t>
            </a:r>
            <a:r>
              <a:rPr lang="de-DE" dirty="0"/>
              <a:t>wenige Franzosen </a:t>
            </a:r>
            <a:r>
              <a:rPr lang="de-DE" dirty="0" smtClean="0"/>
              <a:t>Deutschland </a:t>
            </a:r>
            <a:r>
              <a:rPr lang="de-DE" dirty="0"/>
              <a:t>mit Lebenskunst</a:t>
            </a:r>
            <a:r>
              <a:rPr lang="de-DE" dirty="0" smtClean="0"/>
              <a:t>.</a:t>
            </a:r>
            <a:endParaRPr lang="de-DE" dirty="0" smtClean="0"/>
          </a:p>
          <a:p>
            <a:pPr algn="just"/>
            <a:r>
              <a:rPr lang="de-DE" dirty="0"/>
              <a:t>Die deutsche Küche bietet eine Vielfalt an köstlichen </a:t>
            </a:r>
            <a:r>
              <a:rPr lang="de-DE" dirty="0" smtClean="0"/>
              <a:t>Gerichten, </a:t>
            </a:r>
            <a:r>
              <a:rPr lang="de-DE" u="sng" dirty="0" smtClean="0">
                <a:solidFill>
                  <a:srgbClr val="FF0000"/>
                </a:solidFill>
              </a:rPr>
              <a:t>trotzdem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u="sng" dirty="0" smtClean="0">
                <a:solidFill>
                  <a:srgbClr val="FF0000"/>
                </a:solidFill>
              </a:rPr>
              <a:t>assoziieren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nur wenige Franzosen Deutschland mit Lebenskunst.</a:t>
            </a:r>
            <a:endParaRPr lang="de-DE" dirty="0"/>
          </a:p>
          <a:p>
            <a:pPr algn="just"/>
            <a:endParaRPr lang="de-DE" dirty="0"/>
          </a:p>
        </p:txBody>
      </p:sp>
      <p:pic>
        <p:nvPicPr>
          <p:cNvPr id="5" name="Image 4" descr="Sigle EOC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0" b="89840" l="9829" r="89744">
                        <a14:foregroundMark x1="22222" y1="15508" x2="38034" y2="24064"/>
                        <a14:foregroundMark x1="18803" y1="9626" x2="22222" y2="25668"/>
                        <a14:foregroundMark x1="48718" y1="58824" x2="57692" y2="62567"/>
                        <a14:foregroundMark x1="61111" y1="58289" x2="53419" y2="6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59" y="188623"/>
            <a:ext cx="1842412" cy="14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2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Obwohl / Trotzdem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1660977"/>
            <a:ext cx="7583488" cy="4815061"/>
          </a:xfrm>
        </p:spPr>
        <p:txBody>
          <a:bodyPr>
            <a:normAutofit/>
          </a:bodyPr>
          <a:lstStyle/>
          <a:p>
            <a:pPr algn="just"/>
            <a:r>
              <a:rPr lang="de-DE" dirty="0" smtClean="0"/>
              <a:t>Viele Franzosen assoziieren Deutschland mit den Konflikten des 20. Jahrhunderts.</a:t>
            </a:r>
          </a:p>
          <a:p>
            <a:pPr algn="just"/>
            <a:r>
              <a:rPr lang="de-DE" dirty="0"/>
              <a:t>Der zweite Weltkrieg ist vor mehr als 65 Jahren zu Ende gegangen</a:t>
            </a:r>
            <a:r>
              <a:rPr lang="de-DE" dirty="0" smtClean="0"/>
              <a:t>.</a:t>
            </a:r>
            <a:endParaRPr lang="de-DE" dirty="0"/>
          </a:p>
          <a:p>
            <a:pPr algn="just"/>
            <a:r>
              <a:rPr lang="de-DE" dirty="0"/>
              <a:t>Viele Franzosen assoziieren Deutschland mit den Konflikten des 20. </a:t>
            </a:r>
            <a:r>
              <a:rPr lang="de-DE" dirty="0" smtClean="0"/>
              <a:t>Jahrhunderts</a:t>
            </a:r>
            <a:r>
              <a:rPr lang="de-DE" dirty="0" smtClean="0"/>
              <a:t>, </a:t>
            </a:r>
            <a:r>
              <a:rPr lang="de-DE" u="sng" dirty="0" smtClean="0">
                <a:solidFill>
                  <a:srgbClr val="FF0000"/>
                </a:solidFill>
              </a:rPr>
              <a:t>obwohl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de</a:t>
            </a:r>
            <a:r>
              <a:rPr lang="de-DE" dirty="0" smtClean="0"/>
              <a:t>r </a:t>
            </a:r>
            <a:r>
              <a:rPr lang="de-DE" dirty="0"/>
              <a:t>zweite Weltkrieg </a:t>
            </a:r>
            <a:r>
              <a:rPr lang="de-DE" dirty="0" smtClean="0"/>
              <a:t>vor </a:t>
            </a:r>
            <a:r>
              <a:rPr lang="de-DE" dirty="0"/>
              <a:t>mehr als 65 Jahren zu Ende </a:t>
            </a:r>
            <a:r>
              <a:rPr lang="de-DE" dirty="0" smtClean="0"/>
              <a:t>gegangen </a:t>
            </a:r>
            <a:r>
              <a:rPr lang="de-DE" u="sng" dirty="0" smtClean="0">
                <a:solidFill>
                  <a:srgbClr val="FF0000"/>
                </a:solidFill>
              </a:rPr>
              <a:t>ist</a:t>
            </a:r>
            <a:r>
              <a:rPr lang="de-DE" dirty="0" smtClean="0"/>
              <a:t>.</a:t>
            </a:r>
          </a:p>
          <a:p>
            <a:pPr algn="just"/>
            <a:r>
              <a:rPr lang="de-DE" dirty="0"/>
              <a:t>Der zweite Weltkrieg ist vor mehr als 65 Jahren zu Ende gegangen</a:t>
            </a:r>
            <a:r>
              <a:rPr lang="de-DE" dirty="0" smtClean="0"/>
              <a:t>, </a:t>
            </a:r>
            <a:r>
              <a:rPr lang="de-DE" u="sng" dirty="0" smtClean="0">
                <a:solidFill>
                  <a:srgbClr val="FF0000"/>
                </a:solidFill>
              </a:rPr>
              <a:t>trotzdem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u="sng" dirty="0" smtClean="0">
                <a:solidFill>
                  <a:srgbClr val="FF0000"/>
                </a:solidFill>
              </a:rPr>
              <a:t>assoziieren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viele Franzosen Deutschland mit den Konflikten des 20. Jahrhunderts.</a:t>
            </a:r>
            <a:endParaRPr lang="de-DE" dirty="0"/>
          </a:p>
          <a:p>
            <a:pPr algn="just"/>
            <a:endParaRPr lang="de-DE" dirty="0"/>
          </a:p>
        </p:txBody>
      </p:sp>
      <p:pic>
        <p:nvPicPr>
          <p:cNvPr id="5" name="Image 4" descr="Sigle EOC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0" b="89840" l="9829" r="89744">
                        <a14:foregroundMark x1="22222" y1="15508" x2="38034" y2="24064"/>
                        <a14:foregroundMark x1="18803" y1="9626" x2="22222" y2="25668"/>
                        <a14:foregroundMark x1="48718" y1="58824" x2="57692" y2="62567"/>
                        <a14:foregroundMark x1="61111" y1="58289" x2="53419" y2="6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59" y="188623"/>
            <a:ext cx="1842412" cy="14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0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Obwohl / Trotzdem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1438833"/>
            <a:ext cx="7583488" cy="5213254"/>
          </a:xfrm>
        </p:spPr>
        <p:txBody>
          <a:bodyPr>
            <a:normAutofit/>
          </a:bodyPr>
          <a:lstStyle/>
          <a:p>
            <a:pPr algn="just"/>
            <a:r>
              <a:rPr lang="de-DE" dirty="0" smtClean="0"/>
              <a:t>Nur 3,2 % der Deutschen sehen in Frankreich ein wirtschaftliches Modell.</a:t>
            </a:r>
          </a:p>
          <a:p>
            <a:pPr algn="just"/>
            <a:r>
              <a:rPr lang="de-DE" dirty="0" smtClean="0"/>
              <a:t>2010</a:t>
            </a:r>
            <a:r>
              <a:rPr lang="de-DE" dirty="0"/>
              <a:t> </a:t>
            </a:r>
            <a:r>
              <a:rPr lang="de-DE" dirty="0" smtClean="0"/>
              <a:t>war Frankreich die sechstgrößte </a:t>
            </a:r>
            <a:r>
              <a:rPr lang="de-DE" dirty="0"/>
              <a:t>Exportnation der Welt, </a:t>
            </a:r>
            <a:r>
              <a:rPr lang="de-DE" dirty="0" smtClean="0"/>
              <a:t>die fünftgrößte </a:t>
            </a:r>
            <a:r>
              <a:rPr lang="de-DE" dirty="0"/>
              <a:t>Wirtschaftsmacht der </a:t>
            </a:r>
            <a:r>
              <a:rPr lang="de-DE" dirty="0" smtClean="0"/>
              <a:t>Welt und die </a:t>
            </a:r>
            <a:r>
              <a:rPr lang="de-DE" dirty="0"/>
              <a:t>zweitgrößte in </a:t>
            </a:r>
            <a:r>
              <a:rPr lang="de-DE" dirty="0" smtClean="0"/>
              <a:t>Europa.</a:t>
            </a:r>
          </a:p>
          <a:p>
            <a:pPr algn="just"/>
            <a:r>
              <a:rPr lang="de-DE" u="sng" dirty="0" smtClean="0">
                <a:solidFill>
                  <a:srgbClr val="FF0000"/>
                </a:solidFill>
              </a:rPr>
              <a:t>Obwohl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Frankreich 2010 die </a:t>
            </a:r>
            <a:r>
              <a:rPr lang="de-DE" dirty="0"/>
              <a:t>sechstgrößte Exportnation der Welt, die fünftgrößte Wirtschaftsmacht der Welt und die zweitgrößte in </a:t>
            </a:r>
            <a:r>
              <a:rPr lang="de-DE" dirty="0" smtClean="0"/>
              <a:t>Europa </a:t>
            </a:r>
            <a:r>
              <a:rPr lang="de-DE" u="sng" dirty="0" smtClean="0">
                <a:solidFill>
                  <a:srgbClr val="FF0000"/>
                </a:solidFill>
              </a:rPr>
              <a:t>war</a:t>
            </a:r>
            <a:r>
              <a:rPr lang="de-DE" dirty="0" smtClean="0"/>
              <a:t>,</a:t>
            </a:r>
            <a:r>
              <a:rPr lang="de-DE" dirty="0"/>
              <a:t> </a:t>
            </a:r>
            <a:r>
              <a:rPr lang="de-DE" dirty="0" smtClean="0"/>
              <a:t>sehen nur </a:t>
            </a:r>
            <a:r>
              <a:rPr lang="de-DE" dirty="0"/>
              <a:t>3,2 % der Deutschen </a:t>
            </a:r>
            <a:r>
              <a:rPr lang="de-DE" dirty="0" smtClean="0"/>
              <a:t>in </a:t>
            </a:r>
            <a:r>
              <a:rPr lang="de-DE" dirty="0"/>
              <a:t>Frankreich ein wirtschaftliches Modell</a:t>
            </a:r>
            <a:r>
              <a:rPr lang="de-DE" dirty="0" smtClean="0"/>
              <a:t>.</a:t>
            </a:r>
            <a:endParaRPr lang="de-DE" dirty="0" smtClean="0"/>
          </a:p>
          <a:p>
            <a:pPr algn="just"/>
            <a:r>
              <a:rPr lang="de-DE" dirty="0"/>
              <a:t>2010 war Frankreich die sechstgrößte Exportnation der Welt, die fünftgrößte Wirtschaftsmacht der Welt und die zweitgrößte in </a:t>
            </a:r>
            <a:r>
              <a:rPr lang="de-DE" dirty="0" smtClean="0"/>
              <a:t>Europa, </a:t>
            </a:r>
            <a:r>
              <a:rPr lang="de-DE" u="sng" dirty="0" smtClean="0">
                <a:solidFill>
                  <a:srgbClr val="FF0000"/>
                </a:solidFill>
              </a:rPr>
              <a:t>trotzdem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u="sng" dirty="0" smtClean="0">
                <a:solidFill>
                  <a:srgbClr val="FF0000"/>
                </a:solidFill>
              </a:rPr>
              <a:t>sehen </a:t>
            </a:r>
            <a:r>
              <a:rPr lang="de-DE" dirty="0" smtClean="0"/>
              <a:t>nur </a:t>
            </a:r>
            <a:r>
              <a:rPr lang="de-DE" dirty="0"/>
              <a:t>3,2 % der Deutschen in Frankreich ein wirtschaftliches Modell.</a:t>
            </a:r>
          </a:p>
          <a:p>
            <a:pPr algn="just"/>
            <a:endParaRPr lang="de-DE" dirty="0"/>
          </a:p>
        </p:txBody>
      </p:sp>
      <p:pic>
        <p:nvPicPr>
          <p:cNvPr id="5" name="Image 4" descr="Sigle EOC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0" b="89840" l="9829" r="89744">
                        <a14:foregroundMark x1="22222" y1="15508" x2="38034" y2="24064"/>
                        <a14:foregroundMark x1="18803" y1="9626" x2="22222" y2="25668"/>
                        <a14:foregroundMark x1="48718" y1="58824" x2="57692" y2="62567"/>
                        <a14:foregroundMark x1="61111" y1="58289" x2="53419" y2="6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59" y="188623"/>
            <a:ext cx="1842412" cy="14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9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dirty="0" smtClean="0"/>
              <a:t>Deutschland und Frankreich</a:t>
            </a:r>
            <a:endParaRPr lang="de-DE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Seit 50 Jahren sind Deutschland und Frankreich befreundet. </a:t>
            </a:r>
          </a:p>
          <a:p>
            <a:r>
              <a:rPr lang="de-DE" sz="3600" b="1" u="sng" dirty="0" smtClean="0">
                <a:solidFill>
                  <a:srgbClr val="FF0000"/>
                </a:solidFill>
              </a:rPr>
              <a:t>Trotzdem</a:t>
            </a:r>
            <a:r>
              <a:rPr lang="de-DE" sz="3600" dirty="0" smtClean="0"/>
              <a:t> kennen sie sich vielleicht nicht so gut.</a:t>
            </a:r>
          </a:p>
        </p:txBody>
      </p:sp>
    </p:spTree>
    <p:extLst>
      <p:ext uri="{BB962C8B-B14F-4D97-AF65-F5344CB8AC3E}">
        <p14:creationId xmlns:p14="http://schemas.microsoft.com/office/powerpoint/2010/main" val="149953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u="sng" dirty="0" smtClean="0"/>
              <a:t>Die Umfrage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u="sng" dirty="0" smtClean="0">
                <a:solidFill>
                  <a:srgbClr val="FF0000"/>
                </a:solidFill>
              </a:rPr>
              <a:t>Objectif</a:t>
            </a:r>
            <a:r>
              <a:rPr lang="fr-FR" sz="3100" dirty="0" smtClean="0">
                <a:solidFill>
                  <a:srgbClr val="FF0000"/>
                </a:solidFill>
              </a:rPr>
              <a:t>: exprimer la contradiction ou l’opposition</a:t>
            </a:r>
            <a:endParaRPr lang="fr-FR" sz="31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639389"/>
          </a:xfrm>
        </p:spPr>
        <p:txBody>
          <a:bodyPr>
            <a:normAutofit/>
          </a:bodyPr>
          <a:lstStyle/>
          <a:p>
            <a:r>
              <a:rPr lang="fr-FR" u="sng" dirty="0" smtClean="0"/>
              <a:t>Subordonnée introduite par OBWOHL </a:t>
            </a:r>
            <a:r>
              <a:rPr lang="fr-FR" i="1" u="sng" dirty="0" smtClean="0"/>
              <a:t>(bien que)</a:t>
            </a:r>
            <a:r>
              <a:rPr lang="fr-FR" dirty="0" smtClean="0"/>
              <a:t>: </a:t>
            </a:r>
          </a:p>
          <a:p>
            <a:pPr lvl="1"/>
            <a:r>
              <a:rPr lang="de-DE" i="1" dirty="0" smtClean="0">
                <a:solidFill>
                  <a:srgbClr val="FF0000"/>
                </a:solidFill>
              </a:rPr>
              <a:t>Obwohl </a:t>
            </a:r>
            <a:r>
              <a:rPr lang="de-DE" i="1" dirty="0" smtClean="0"/>
              <a:t>Deutschland und Frankreich zusammenarbeiten, gibt es immer noch Klischees.</a:t>
            </a:r>
          </a:p>
          <a:p>
            <a:r>
              <a:rPr lang="fr-FR" u="sng" dirty="0" smtClean="0"/>
              <a:t>Adverbe TROTZDEM </a:t>
            </a:r>
            <a:r>
              <a:rPr lang="fr-FR" i="1" u="sng" dirty="0" smtClean="0"/>
              <a:t>(malgré tout)</a:t>
            </a:r>
            <a:r>
              <a:rPr lang="fr-FR" u="sng" dirty="0" smtClean="0"/>
              <a:t>:</a:t>
            </a:r>
          </a:p>
          <a:p>
            <a:pPr lvl="1"/>
            <a:r>
              <a:rPr lang="de-DE" i="1" dirty="0" smtClean="0"/>
              <a:t>Die Deutschen sind diszipliniert, </a:t>
            </a:r>
            <a:r>
              <a:rPr lang="de-DE" i="1" dirty="0" smtClean="0">
                <a:solidFill>
                  <a:srgbClr val="FF0000"/>
                </a:solidFill>
              </a:rPr>
              <a:t>trotzdem</a:t>
            </a:r>
            <a:r>
              <a:rPr lang="de-DE" i="1" dirty="0" smtClean="0"/>
              <a:t> feiern sie gerne.</a:t>
            </a:r>
          </a:p>
          <a:p>
            <a:r>
              <a:rPr lang="fr-FR" u="sng" dirty="0" smtClean="0"/>
              <a:t>Adverbe ZWAR, suivi de ABER: </a:t>
            </a:r>
          </a:p>
          <a:p>
            <a:pPr lvl="1"/>
            <a:r>
              <a:rPr lang="de-DE" i="1" dirty="0" smtClean="0"/>
              <a:t>Die deutschen Eltern sind </a:t>
            </a:r>
            <a:r>
              <a:rPr lang="de-DE" i="1" dirty="0" smtClean="0">
                <a:solidFill>
                  <a:srgbClr val="FF0000"/>
                </a:solidFill>
              </a:rPr>
              <a:t>zwar</a:t>
            </a:r>
            <a:r>
              <a:rPr lang="de-DE" i="1" dirty="0" smtClean="0"/>
              <a:t> streng, </a:t>
            </a:r>
            <a:r>
              <a:rPr lang="de-DE" i="1" dirty="0" smtClean="0">
                <a:solidFill>
                  <a:srgbClr val="FF0000"/>
                </a:solidFill>
              </a:rPr>
              <a:t>aber</a:t>
            </a:r>
            <a:r>
              <a:rPr lang="de-DE" i="1" dirty="0" smtClean="0"/>
              <a:t> die franz</a:t>
            </a:r>
            <a:r>
              <a:rPr lang="de-DE" i="1" dirty="0" smtClean="0"/>
              <a:t>ösischen Eltern sind noch strenger.</a:t>
            </a:r>
            <a:endParaRPr lang="de-DE" i="1" dirty="0" smtClean="0"/>
          </a:p>
          <a:p>
            <a:r>
              <a:rPr lang="fr-FR" u="sng" dirty="0" smtClean="0"/>
              <a:t>Groupe prépositionnel introduit par TROTZ (+ génitif):</a:t>
            </a:r>
          </a:p>
          <a:p>
            <a:pPr lvl="1"/>
            <a:r>
              <a:rPr lang="de-DE" i="1" u="sng" dirty="0" smtClean="0">
                <a:solidFill>
                  <a:srgbClr val="FF0000"/>
                </a:solidFill>
              </a:rPr>
              <a:t>Trotz</a:t>
            </a:r>
            <a:r>
              <a:rPr lang="de-DE" i="1" u="sng" dirty="0" smtClean="0"/>
              <a:t> der Wirtschaftskrise </a:t>
            </a:r>
            <a:r>
              <a:rPr lang="de-DE" i="1" dirty="0" smtClean="0"/>
              <a:t>konnte die junge Franz</a:t>
            </a:r>
            <a:r>
              <a:rPr lang="de-DE" i="1" dirty="0" smtClean="0"/>
              <a:t>ösin eine Arbeitsstelle in Frankfurt finden.</a:t>
            </a:r>
            <a:endParaRPr lang="de-DE" i="1" dirty="0"/>
          </a:p>
        </p:txBody>
      </p:sp>
      <p:pic>
        <p:nvPicPr>
          <p:cNvPr id="4" name="Image 3" descr="Sigle E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023" y1="51553" x2="59091" y2="54658"/>
                        <a14:foregroundMark x1="58523" y1="70186" x2="69318" y2="78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64" y="125748"/>
            <a:ext cx="1257574" cy="11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3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 p.71 (livre)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940" y="1748117"/>
            <a:ext cx="8262471" cy="4766235"/>
          </a:xfrm>
        </p:spPr>
        <p:txBody>
          <a:bodyPr>
            <a:normAutofit fontScale="92500" lnSpcReduction="10000"/>
          </a:bodyPr>
          <a:lstStyle/>
          <a:p>
            <a:pPr lvl="0" algn="just" defTabSz="274320">
              <a:spcBef>
                <a:spcPts val="210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de-DE" sz="2400" u="sng" dirty="0" smtClean="0">
                <a:solidFill>
                  <a:schemeClr val="tx1"/>
                </a:solidFill>
              </a:rPr>
              <a:t>Obwohl</a:t>
            </a:r>
            <a:r>
              <a:rPr lang="de-DE" sz="2400" dirty="0" smtClean="0">
                <a:solidFill>
                  <a:schemeClr val="tx1"/>
                </a:solidFill>
              </a:rPr>
              <a:t> Frankreich in enger Kooperation mit Deutschland </a:t>
            </a:r>
            <a:r>
              <a:rPr lang="de-DE" sz="2400" u="sng" dirty="0" smtClean="0">
                <a:solidFill>
                  <a:schemeClr val="tx1"/>
                </a:solidFill>
              </a:rPr>
              <a:t>arbeitet</a:t>
            </a:r>
            <a:r>
              <a:rPr lang="de-DE" sz="2400" dirty="0" smtClean="0">
                <a:solidFill>
                  <a:schemeClr val="tx1"/>
                </a:solidFill>
              </a:rPr>
              <a:t>, lernen nur wenige Schüler Deutsch.</a:t>
            </a:r>
          </a:p>
          <a:p>
            <a:pPr lvl="0" algn="just" defTabSz="274320">
              <a:spcBef>
                <a:spcPts val="210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de-DE" sz="2400" u="sng" dirty="0" smtClean="0">
                <a:solidFill>
                  <a:schemeClr val="tx1"/>
                </a:solidFill>
              </a:rPr>
              <a:t>Obwohl</a:t>
            </a:r>
            <a:r>
              <a:rPr lang="de-DE" sz="2400" dirty="0" smtClean="0">
                <a:solidFill>
                  <a:schemeClr val="tx1"/>
                </a:solidFill>
              </a:rPr>
              <a:t> die Deutschen umweltbewusster </a:t>
            </a:r>
            <a:r>
              <a:rPr lang="de-DE" sz="2400" u="sng" dirty="0" smtClean="0">
                <a:solidFill>
                  <a:schemeClr val="tx1"/>
                </a:solidFill>
              </a:rPr>
              <a:t>sind</a:t>
            </a:r>
            <a:r>
              <a:rPr lang="de-DE" sz="2400" dirty="0" smtClean="0">
                <a:solidFill>
                  <a:schemeClr val="tx1"/>
                </a:solidFill>
              </a:rPr>
              <a:t>, als die Franzosen, produzieren Franzosen und Deutsche fast dieselbe Menge Müll.</a:t>
            </a:r>
          </a:p>
          <a:p>
            <a:pPr lvl="0" algn="just" defTabSz="274320">
              <a:spcBef>
                <a:spcPts val="210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de-DE" sz="2400" u="sng" dirty="0" smtClean="0">
                <a:solidFill>
                  <a:schemeClr val="tx1"/>
                </a:solidFill>
              </a:rPr>
              <a:t>Obwohl</a:t>
            </a:r>
            <a:r>
              <a:rPr lang="de-DE" sz="2400" dirty="0" smtClean="0">
                <a:solidFill>
                  <a:schemeClr val="tx1"/>
                </a:solidFill>
              </a:rPr>
              <a:t> die deutschen sehr stolz auf ihre Autos </a:t>
            </a:r>
            <a:r>
              <a:rPr lang="de-DE" sz="2400" u="sng" dirty="0" smtClean="0">
                <a:solidFill>
                  <a:schemeClr val="tx1"/>
                </a:solidFill>
              </a:rPr>
              <a:t>sind</a:t>
            </a:r>
            <a:r>
              <a:rPr lang="de-DE" sz="2400" dirty="0" smtClean="0">
                <a:solidFill>
                  <a:schemeClr val="tx1"/>
                </a:solidFill>
              </a:rPr>
              <a:t>, kaufen nur 49 % der deutschen deutsche Modelle.</a:t>
            </a:r>
          </a:p>
          <a:p>
            <a:pPr lvl="0" algn="just" defTabSz="274320">
              <a:spcBef>
                <a:spcPts val="210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de-DE" sz="2400" u="sng" dirty="0" smtClean="0">
                <a:solidFill>
                  <a:schemeClr val="tx1"/>
                </a:solidFill>
              </a:rPr>
              <a:t>Obwohl </a:t>
            </a:r>
            <a:r>
              <a:rPr lang="de-DE" sz="2400" dirty="0" smtClean="0">
                <a:solidFill>
                  <a:schemeClr val="tx1"/>
                </a:solidFill>
              </a:rPr>
              <a:t>in den französischen Schulen immer noch viel </a:t>
            </a:r>
            <a:r>
              <a:rPr lang="de-DE" sz="2400" u="sng" dirty="0" smtClean="0">
                <a:solidFill>
                  <a:schemeClr val="tx1"/>
                </a:solidFill>
              </a:rPr>
              <a:t>diktiert</a:t>
            </a:r>
            <a:r>
              <a:rPr lang="de-DE" sz="2400" dirty="0" smtClean="0">
                <a:solidFill>
                  <a:schemeClr val="tx1"/>
                </a:solidFill>
              </a:rPr>
              <a:t> und </a:t>
            </a:r>
            <a:r>
              <a:rPr lang="de-DE" sz="2400" u="sng" dirty="0" smtClean="0">
                <a:solidFill>
                  <a:schemeClr val="tx1"/>
                </a:solidFill>
              </a:rPr>
              <a:t>mitgeschrieben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u="sng" dirty="0" smtClean="0">
                <a:solidFill>
                  <a:schemeClr val="tx1"/>
                </a:solidFill>
              </a:rPr>
              <a:t>wird</a:t>
            </a:r>
            <a:r>
              <a:rPr lang="de-DE" sz="2400" dirty="0" smtClean="0">
                <a:solidFill>
                  <a:schemeClr val="tx1"/>
                </a:solidFill>
              </a:rPr>
              <a:t>, gibt es immer mehr Gruppenarbeit und praktische Übungen.</a:t>
            </a:r>
          </a:p>
          <a:p>
            <a:pPr lvl="0" algn="just" defTabSz="274320">
              <a:spcBef>
                <a:spcPts val="210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de-DE" sz="2400" u="sng" dirty="0" smtClean="0">
                <a:solidFill>
                  <a:schemeClr val="tx1"/>
                </a:solidFill>
              </a:rPr>
              <a:t>Obwohl</a:t>
            </a:r>
            <a:r>
              <a:rPr lang="de-DE" sz="2400" dirty="0" smtClean="0">
                <a:solidFill>
                  <a:schemeClr val="tx1"/>
                </a:solidFill>
              </a:rPr>
              <a:t> deutsche Landschaften schön und romantisch </a:t>
            </a:r>
            <a:r>
              <a:rPr lang="de-DE" sz="2400" u="sng" dirty="0" smtClean="0">
                <a:solidFill>
                  <a:schemeClr val="tx1"/>
                </a:solidFill>
              </a:rPr>
              <a:t>sind</a:t>
            </a:r>
            <a:r>
              <a:rPr lang="de-DE" sz="2400" dirty="0" smtClean="0">
                <a:solidFill>
                  <a:schemeClr val="tx1"/>
                </a:solidFill>
              </a:rPr>
              <a:t>, machen nur wenige Franzosen in Deutschland Urlaub.</a:t>
            </a:r>
          </a:p>
          <a:p>
            <a:pPr algn="just">
              <a:buFont typeface="Wingdings" charset="2"/>
              <a:buChar char="§"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3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202" y="295833"/>
            <a:ext cx="7985749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Deutsch-Franz</a:t>
            </a:r>
            <a:r>
              <a:rPr lang="de-DE" dirty="0" smtClean="0"/>
              <a:t>ösische Beziehungen</a:t>
            </a:r>
            <a:br>
              <a:rPr lang="de-DE" dirty="0" smtClean="0"/>
            </a:br>
            <a:r>
              <a:rPr lang="de-DE" dirty="0" smtClean="0"/>
              <a:t>Was denken die Deutschen von Frankreich?</a:t>
            </a:r>
            <a:endParaRPr lang="de-DE" dirty="0"/>
          </a:p>
        </p:txBody>
      </p:sp>
      <p:pic>
        <p:nvPicPr>
          <p:cNvPr id="4" name="Image 3" descr="Capture d’écran 2015-11-16 à 19.37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991"/>
            <a:ext cx="4482727" cy="4361299"/>
          </a:xfrm>
          <a:prstGeom prst="rect">
            <a:avLst/>
          </a:prstGeom>
        </p:spPr>
      </p:pic>
      <p:pic>
        <p:nvPicPr>
          <p:cNvPr id="5" name="Image 4" descr="Capture d’écran 2015-11-16 à 19.3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23" y="5288082"/>
            <a:ext cx="5859853" cy="604208"/>
          </a:xfrm>
          <a:prstGeom prst="rect">
            <a:avLst/>
          </a:prstGeom>
        </p:spPr>
      </p:pic>
      <p:pic>
        <p:nvPicPr>
          <p:cNvPr id="6" name="Image 5" descr="Capture d’écran 2015-11-16 à 19.37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57" y="4483540"/>
            <a:ext cx="3809738" cy="804541"/>
          </a:xfrm>
          <a:prstGeom prst="rect">
            <a:avLst/>
          </a:prstGeom>
        </p:spPr>
      </p:pic>
      <p:pic>
        <p:nvPicPr>
          <p:cNvPr id="7" name="Image 6" descr="Capture d’écran 2015-11-16 à 19.37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1" y="5892290"/>
            <a:ext cx="5924744" cy="76076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419963" y="3357481"/>
            <a:ext cx="930431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130633" y="5239284"/>
            <a:ext cx="1859343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82727" y="2137722"/>
            <a:ext cx="4356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de-D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Fast ein Drittel der Deutschen assoziieren Frankreich mit dem Lebenskunst.</a:t>
            </a:r>
            <a:endParaRPr lang="de-D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0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202" y="295833"/>
            <a:ext cx="7985749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Deutsch-Franz</a:t>
            </a:r>
            <a:r>
              <a:rPr lang="de-DE" dirty="0" smtClean="0"/>
              <a:t>ösische Beziehungen</a:t>
            </a:r>
            <a:br>
              <a:rPr lang="de-DE" dirty="0" smtClean="0"/>
            </a:br>
            <a:r>
              <a:rPr lang="de-DE" dirty="0" smtClean="0"/>
              <a:t>Was denken die Deutschen von Frankreich?</a:t>
            </a:r>
            <a:endParaRPr lang="de-DE" dirty="0"/>
          </a:p>
        </p:txBody>
      </p:sp>
      <p:pic>
        <p:nvPicPr>
          <p:cNvPr id="4" name="Image 3" descr="Capture d’écran 2015-11-16 à 19.37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991"/>
            <a:ext cx="4482727" cy="4361299"/>
          </a:xfrm>
          <a:prstGeom prst="rect">
            <a:avLst/>
          </a:prstGeom>
        </p:spPr>
      </p:pic>
      <p:pic>
        <p:nvPicPr>
          <p:cNvPr id="5" name="Image 4" descr="Capture d’écran 2015-11-16 à 19.3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23" y="5288082"/>
            <a:ext cx="5859853" cy="604208"/>
          </a:xfrm>
          <a:prstGeom prst="rect">
            <a:avLst/>
          </a:prstGeom>
        </p:spPr>
      </p:pic>
      <p:pic>
        <p:nvPicPr>
          <p:cNvPr id="6" name="Image 5" descr="Capture d’écran 2015-11-16 à 19.37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57" y="4483540"/>
            <a:ext cx="3809738" cy="804541"/>
          </a:xfrm>
          <a:prstGeom prst="rect">
            <a:avLst/>
          </a:prstGeom>
        </p:spPr>
      </p:pic>
      <p:pic>
        <p:nvPicPr>
          <p:cNvPr id="7" name="Image 6" descr="Capture d’écran 2015-11-16 à 19.37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1" y="5892290"/>
            <a:ext cx="5924744" cy="76076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087184" y="5049777"/>
            <a:ext cx="930431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95504" y="4504268"/>
            <a:ext cx="1859343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82727" y="2137722"/>
            <a:ext cx="43563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de-D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Fast ein Drittel der Deutschen assoziieren Frankreich mit Tourismus.</a:t>
            </a:r>
            <a:endParaRPr lang="de-D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1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202" y="295833"/>
            <a:ext cx="7985749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Deutsch-Franz</a:t>
            </a:r>
            <a:r>
              <a:rPr lang="de-DE" dirty="0" smtClean="0"/>
              <a:t>ösische Beziehungen</a:t>
            </a:r>
            <a:br>
              <a:rPr lang="de-DE" dirty="0" smtClean="0"/>
            </a:br>
            <a:r>
              <a:rPr lang="de-DE" dirty="0" smtClean="0"/>
              <a:t>Was denken die Deutschen von Frankreich?</a:t>
            </a:r>
            <a:endParaRPr lang="de-DE" dirty="0"/>
          </a:p>
        </p:txBody>
      </p:sp>
      <p:pic>
        <p:nvPicPr>
          <p:cNvPr id="4" name="Image 3" descr="Capture d’écran 2015-11-16 à 19.37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732"/>
            <a:ext cx="4482727" cy="4361299"/>
          </a:xfrm>
          <a:prstGeom prst="rect">
            <a:avLst/>
          </a:prstGeom>
        </p:spPr>
      </p:pic>
      <p:pic>
        <p:nvPicPr>
          <p:cNvPr id="5" name="Image 4" descr="Capture d’écran 2015-11-16 à 19.3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23" y="5288082"/>
            <a:ext cx="5859853" cy="604208"/>
          </a:xfrm>
          <a:prstGeom prst="rect">
            <a:avLst/>
          </a:prstGeom>
        </p:spPr>
      </p:pic>
      <p:pic>
        <p:nvPicPr>
          <p:cNvPr id="6" name="Image 5" descr="Capture d’écran 2015-11-16 à 19.37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57" y="4491694"/>
            <a:ext cx="3809738" cy="804541"/>
          </a:xfrm>
          <a:prstGeom prst="rect">
            <a:avLst/>
          </a:prstGeom>
        </p:spPr>
      </p:pic>
      <p:pic>
        <p:nvPicPr>
          <p:cNvPr id="7" name="Image 6" descr="Capture d’écran 2015-11-16 à 19.37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1" y="5892290"/>
            <a:ext cx="5924744" cy="76076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40657" y="3923349"/>
            <a:ext cx="930431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130633" y="4491694"/>
            <a:ext cx="1859343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82727" y="2137722"/>
            <a:ext cx="43563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de-D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8,7% der Deutschen assoziieren Frankreich mit Europa.</a:t>
            </a:r>
            <a:endParaRPr lang="de-D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1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202" y="295833"/>
            <a:ext cx="7985749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Deutsch-Franz</a:t>
            </a:r>
            <a:r>
              <a:rPr lang="de-DE" dirty="0" smtClean="0"/>
              <a:t>ösische Beziehungen</a:t>
            </a:r>
            <a:br>
              <a:rPr lang="de-DE" dirty="0" smtClean="0"/>
            </a:br>
            <a:r>
              <a:rPr lang="de-DE" dirty="0" smtClean="0"/>
              <a:t>Was denken die Deutschen von Frankreich?</a:t>
            </a:r>
            <a:endParaRPr lang="de-DE" dirty="0"/>
          </a:p>
        </p:txBody>
      </p:sp>
      <p:pic>
        <p:nvPicPr>
          <p:cNvPr id="4" name="Image 3" descr="Capture d’écran 2015-11-16 à 19.37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" y="1551719"/>
            <a:ext cx="4482727" cy="4361299"/>
          </a:xfrm>
          <a:prstGeom prst="rect">
            <a:avLst/>
          </a:prstGeom>
        </p:spPr>
      </p:pic>
      <p:pic>
        <p:nvPicPr>
          <p:cNvPr id="5" name="Image 4" descr="Capture d’écran 2015-11-16 à 19.3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23" y="5288082"/>
            <a:ext cx="5859853" cy="604208"/>
          </a:xfrm>
          <a:prstGeom prst="rect">
            <a:avLst/>
          </a:prstGeom>
        </p:spPr>
      </p:pic>
      <p:pic>
        <p:nvPicPr>
          <p:cNvPr id="6" name="Image 5" descr="Capture d’écran 2015-11-16 à 19.37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57" y="4483540"/>
            <a:ext cx="3809738" cy="804541"/>
          </a:xfrm>
          <a:prstGeom prst="rect">
            <a:avLst/>
          </a:prstGeom>
        </p:spPr>
      </p:pic>
      <p:pic>
        <p:nvPicPr>
          <p:cNvPr id="7" name="Image 6" descr="Capture d’écran 2015-11-16 à 19.37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1" y="5892290"/>
            <a:ext cx="5924744" cy="76076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199692" y="1823352"/>
            <a:ext cx="930431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402174" y="5196254"/>
            <a:ext cx="3689220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82727" y="2137722"/>
            <a:ext cx="4356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de-D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7,3 %der Deutschen assoziieren Frankreich mit den Konflikten des 20. Jahrhunderts.</a:t>
            </a:r>
            <a:endParaRPr lang="de-D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1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202" y="295833"/>
            <a:ext cx="7985749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Deutsch-Franz</a:t>
            </a:r>
            <a:r>
              <a:rPr lang="de-DE" dirty="0" smtClean="0"/>
              <a:t>ösische Beziehungen</a:t>
            </a:r>
            <a:br>
              <a:rPr lang="de-DE" dirty="0" smtClean="0"/>
            </a:br>
            <a:r>
              <a:rPr lang="de-DE" dirty="0" smtClean="0"/>
              <a:t>Was denken die Deutschen von Frankreich?</a:t>
            </a:r>
            <a:endParaRPr lang="de-DE" dirty="0"/>
          </a:p>
        </p:txBody>
      </p:sp>
      <p:pic>
        <p:nvPicPr>
          <p:cNvPr id="4" name="Image 3" descr="Capture d’écran 2015-11-16 à 19.37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692"/>
            <a:ext cx="4482727" cy="4361299"/>
          </a:xfrm>
          <a:prstGeom prst="rect">
            <a:avLst/>
          </a:prstGeom>
        </p:spPr>
      </p:pic>
      <p:pic>
        <p:nvPicPr>
          <p:cNvPr id="5" name="Image 4" descr="Capture d’écran 2015-11-16 à 19.3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23" y="5288082"/>
            <a:ext cx="5859853" cy="604208"/>
          </a:xfrm>
          <a:prstGeom prst="rect">
            <a:avLst/>
          </a:prstGeom>
        </p:spPr>
      </p:pic>
      <p:pic>
        <p:nvPicPr>
          <p:cNvPr id="6" name="Image 5" descr="Capture d’écran 2015-11-16 à 19.37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57" y="4483540"/>
            <a:ext cx="3809738" cy="804541"/>
          </a:xfrm>
          <a:prstGeom prst="rect">
            <a:avLst/>
          </a:prstGeom>
        </p:spPr>
      </p:pic>
      <p:pic>
        <p:nvPicPr>
          <p:cNvPr id="7" name="Image 6" descr="Capture d’écran 2015-11-16 à 19.37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1" y="5892290"/>
            <a:ext cx="5924744" cy="76076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77202" y="3357481"/>
            <a:ext cx="930431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170014" y="5862719"/>
            <a:ext cx="3858513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82727" y="2137722"/>
            <a:ext cx="43563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de-D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Nur wenige Deutschen denken, dass Frankreich ein wirtschaftliches Modell ist.</a:t>
            </a:r>
            <a:endParaRPr lang="de-D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1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5-11-16 à 19.46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/>
          <a:stretch/>
        </p:blipFill>
        <p:spPr>
          <a:xfrm>
            <a:off x="125734" y="1438833"/>
            <a:ext cx="4502422" cy="41853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202" y="295833"/>
            <a:ext cx="8285866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Deutsch-Franz</a:t>
            </a:r>
            <a:r>
              <a:rPr lang="de-DE" dirty="0" smtClean="0"/>
              <a:t>ösische Beziehungen</a:t>
            </a:r>
            <a:br>
              <a:rPr lang="de-DE" dirty="0" smtClean="0"/>
            </a:br>
            <a:r>
              <a:rPr lang="de-DE" dirty="0" smtClean="0"/>
              <a:t>Was denken die Franzosen von Deutschland?</a:t>
            </a:r>
            <a:endParaRPr lang="de-DE" dirty="0"/>
          </a:p>
        </p:txBody>
      </p:sp>
      <p:pic>
        <p:nvPicPr>
          <p:cNvPr id="5" name="Image 4" descr="Capture d’écran 2015-11-16 à 19.3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23" y="5288082"/>
            <a:ext cx="5859853" cy="604208"/>
          </a:xfrm>
          <a:prstGeom prst="rect">
            <a:avLst/>
          </a:prstGeom>
        </p:spPr>
      </p:pic>
      <p:pic>
        <p:nvPicPr>
          <p:cNvPr id="6" name="Image 5" descr="Capture d’écran 2015-11-16 à 19.37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57" y="4483540"/>
            <a:ext cx="3809738" cy="804541"/>
          </a:xfrm>
          <a:prstGeom prst="rect">
            <a:avLst/>
          </a:prstGeom>
        </p:spPr>
      </p:pic>
      <p:pic>
        <p:nvPicPr>
          <p:cNvPr id="7" name="Image 6" descr="Capture d’écran 2015-11-16 à 19.37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1" y="5892290"/>
            <a:ext cx="5924744" cy="76076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308322" y="2421268"/>
            <a:ext cx="930431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446629" y="5202952"/>
            <a:ext cx="3682485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82727" y="2137722"/>
            <a:ext cx="4356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de-D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Fast ein Drittel der Franzosen assoziieren Deutschland mit den Konflikten des 20. Jahrhunderts.</a:t>
            </a:r>
            <a:endParaRPr lang="de-D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1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5-11-16 à 19.46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/>
          <a:stretch/>
        </p:blipFill>
        <p:spPr>
          <a:xfrm>
            <a:off x="125734" y="1438833"/>
            <a:ext cx="4502422" cy="41853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202" y="295833"/>
            <a:ext cx="8285866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Deutsch-Franz</a:t>
            </a:r>
            <a:r>
              <a:rPr lang="de-DE" dirty="0" smtClean="0"/>
              <a:t>ösische Beziehungen</a:t>
            </a:r>
            <a:br>
              <a:rPr lang="de-DE" dirty="0" smtClean="0"/>
            </a:br>
            <a:r>
              <a:rPr lang="de-DE" dirty="0" smtClean="0"/>
              <a:t>Was denken die Franzosen von Deutschland?</a:t>
            </a:r>
            <a:endParaRPr lang="de-DE" dirty="0"/>
          </a:p>
        </p:txBody>
      </p:sp>
      <p:pic>
        <p:nvPicPr>
          <p:cNvPr id="5" name="Image 4" descr="Capture d’écran 2015-11-16 à 19.3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23" y="5288082"/>
            <a:ext cx="5859853" cy="604208"/>
          </a:xfrm>
          <a:prstGeom prst="rect">
            <a:avLst/>
          </a:prstGeom>
        </p:spPr>
      </p:pic>
      <p:pic>
        <p:nvPicPr>
          <p:cNvPr id="6" name="Image 5" descr="Capture d’écran 2015-11-16 à 19.37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57" y="4483540"/>
            <a:ext cx="3809738" cy="804541"/>
          </a:xfrm>
          <a:prstGeom prst="rect">
            <a:avLst/>
          </a:prstGeom>
        </p:spPr>
      </p:pic>
      <p:pic>
        <p:nvPicPr>
          <p:cNvPr id="7" name="Image 6" descr="Capture d’écran 2015-11-16 à 19.37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1" y="5892290"/>
            <a:ext cx="5924744" cy="76076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919377" y="3641027"/>
            <a:ext cx="930431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446629" y="5914410"/>
            <a:ext cx="3682485" cy="842513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82727" y="2137722"/>
            <a:ext cx="4356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de-D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Mehr als ein Drittel der Franzosen denken, dass Deutschland ein wirtschaftliches Modell ist.</a:t>
            </a:r>
            <a:endParaRPr lang="de-D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1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80</TotalTime>
  <Words>850</Words>
  <Application>Microsoft Macintosh PowerPoint</Application>
  <PresentationFormat>Présentation à l'écran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Pixel</vt:lpstr>
      <vt:lpstr>Eine Umfrage</vt:lpstr>
      <vt:lpstr>Deutschland und Frankreich</vt:lpstr>
      <vt:lpstr>Deutsch-Französische Beziehungen Was denken die Deutschen von Frankreich?</vt:lpstr>
      <vt:lpstr>Deutsch-Französische Beziehungen Was denken die Deutschen von Frankreich?</vt:lpstr>
      <vt:lpstr>Deutsch-Französische Beziehungen Was denken die Deutschen von Frankreich?</vt:lpstr>
      <vt:lpstr>Deutsch-Französische Beziehungen Was denken die Deutschen von Frankreich?</vt:lpstr>
      <vt:lpstr>Deutsch-Französische Beziehungen Was denken die Deutschen von Frankreich?</vt:lpstr>
      <vt:lpstr>Deutsch-Französische Beziehungen Was denken die Franzosen von Deutschland?</vt:lpstr>
      <vt:lpstr>Deutsch-Französische Beziehungen Was denken die Franzosen von Deutschland?</vt:lpstr>
      <vt:lpstr>Deutsch-Französische Beziehungen Was denken die Franzosen von Deutschland?</vt:lpstr>
      <vt:lpstr>Deutsch-Französische Beziehungen Was denken die Franzosen von Deutschland?</vt:lpstr>
      <vt:lpstr>Statistik kommentieren Objectif : savoir commenter un graphique</vt:lpstr>
      <vt:lpstr>Statistik kommentieren</vt:lpstr>
      <vt:lpstr>Deutschland und Frankreich</vt:lpstr>
      <vt:lpstr>Eine Umfrage (Übungsheft Seite 43)</vt:lpstr>
      <vt:lpstr>Obwohl / Trotzdem</vt:lpstr>
      <vt:lpstr>Obwohl / Trotzdem</vt:lpstr>
      <vt:lpstr>Obwohl / Trotzdem</vt:lpstr>
      <vt:lpstr>Obwohl / Trotzdem</vt:lpstr>
      <vt:lpstr>Die Umfrage Objectif: exprimer la contradiction ou l’opposition</vt:lpstr>
      <vt:lpstr>Exercice 4 p.71 (livre)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Umfrage</dc:title>
  <dc:creator>Violaine Bazin</dc:creator>
  <cp:lastModifiedBy>Violaine Bazin</cp:lastModifiedBy>
  <cp:revision>18</cp:revision>
  <dcterms:created xsi:type="dcterms:W3CDTF">2015-11-16T18:25:42Z</dcterms:created>
  <dcterms:modified xsi:type="dcterms:W3CDTF">2015-11-16T19:46:28Z</dcterms:modified>
</cp:coreProperties>
</file>