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Connecteur droit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r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fr-FR" smtClean="0"/>
              <a:t>Modifiez le style du titre</a:t>
            </a:r>
            <a:endParaRPr kumimoji="0" lang="en-US"/>
          </a:p>
        </p:txBody>
      </p:sp>
      <p:sp>
        <p:nvSpPr>
          <p:cNvPr id="25" name="Sous-titr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sp>
        <p:nvSpPr>
          <p:cNvPr id="31" name="Espace réservé de la date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43CE1F01-5E2D-49C9-B219-C8A217F4A9AC}" type="datetimeFigureOut">
              <a:rPr lang="fr-FR" smtClean="0"/>
              <a:t>15/10/2015</a:t>
            </a:fld>
            <a:endParaRPr lang="fr-FR"/>
          </a:p>
        </p:txBody>
      </p:sp>
      <p:sp>
        <p:nvSpPr>
          <p:cNvPr id="18" name="Espace réservé du pied de page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r-FR"/>
          </a:p>
        </p:txBody>
      </p:sp>
      <p:sp>
        <p:nvSpPr>
          <p:cNvPr id="29" name="Espace réservé du numéro de diapositive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F9057CD-B088-4ED7-B9F5-684FEF251873}"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43CE1F01-5E2D-49C9-B219-C8A217F4A9AC}" type="datetimeFigureOut">
              <a:rPr lang="fr-FR" smtClean="0"/>
              <a:t>15/10/2015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F9057CD-B088-4ED7-B9F5-684FEF251873}"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274955"/>
            <a:ext cx="1524000" cy="5851525"/>
          </a:xfrm>
        </p:spPr>
        <p:txBody>
          <a:bodyPr vert="eaVert" anchor="t"/>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42"/>
            <a:ext cx="6019800" cy="5851525"/>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242816" y="6557946"/>
            <a:ext cx="2002464" cy="226902"/>
          </a:xfrm>
        </p:spPr>
        <p:txBody>
          <a:bodyPr/>
          <a:lstStyle>
            <a:extLst/>
          </a:lstStyle>
          <a:p>
            <a:fld id="{43CE1F01-5E2D-49C9-B219-C8A217F4A9AC}" type="datetimeFigureOut">
              <a:rPr lang="fr-FR" smtClean="0"/>
              <a:t>15/10/2015</a:t>
            </a:fld>
            <a:endParaRPr lang="fr-FR"/>
          </a:p>
        </p:txBody>
      </p:sp>
      <p:sp>
        <p:nvSpPr>
          <p:cNvPr id="5" name="Espace réservé du pied de page 4"/>
          <p:cNvSpPr>
            <a:spLocks noGrp="1"/>
          </p:cNvSpPr>
          <p:nvPr>
            <p:ph type="ftr" sz="quarter" idx="11"/>
          </p:nvPr>
        </p:nvSpPr>
        <p:spPr>
          <a:xfrm>
            <a:off x="457200" y="6556248"/>
            <a:ext cx="3657600" cy="228600"/>
          </a:xfrm>
        </p:spPr>
        <p:txBody>
          <a:bodyPr/>
          <a:lstStyle>
            <a:extLst/>
          </a:lstStyle>
          <a:p>
            <a:endParaRPr lang="fr-FR"/>
          </a:p>
        </p:txBody>
      </p:sp>
      <p:sp>
        <p:nvSpPr>
          <p:cNvPr id="6" name="Espace réservé du numéro de diapositive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F9057CD-B088-4ED7-B9F5-684FEF251873}"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43CE1F01-5E2D-49C9-B219-C8A217F4A9AC}" type="datetimeFigureOut">
              <a:rPr lang="fr-FR" smtClean="0"/>
              <a:t>15/10/2015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F9057CD-B088-4ED7-B9F5-684FEF251873}"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3CE1F01-5E2D-49C9-B219-C8A217F4A9AC}" type="datetimeFigureOut">
              <a:rPr lang="fr-FR" smtClean="0"/>
              <a:t>15/10/2015</a:t>
            </a:fld>
            <a:endParaRPr lang="fr-FR"/>
          </a:p>
        </p:txBody>
      </p:sp>
      <p:sp>
        <p:nvSpPr>
          <p:cNvPr id="5" name="Espace réservé du pied de page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r-FR"/>
          </a:p>
        </p:txBody>
      </p:sp>
      <p:sp>
        <p:nvSpPr>
          <p:cNvPr id="6" name="Espace réservé du numéro de diapositive 5"/>
          <p:cNvSpPr>
            <a:spLocks noGrp="1"/>
          </p:cNvSpPr>
          <p:nvPr>
            <p:ph type="sldNum" sz="quarter" idx="12"/>
          </p:nvPr>
        </p:nvSpPr>
        <p:spPr>
          <a:xfrm>
            <a:off x="6733952" y="6555112"/>
            <a:ext cx="588336" cy="228600"/>
          </a:xfrm>
        </p:spPr>
        <p:txBody>
          <a:bodyPr/>
          <a:lstStyle>
            <a:extLst/>
          </a:lstStyle>
          <a:p>
            <a:fld id="{9F9057CD-B088-4ED7-B9F5-684FEF251873}"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Modifiez le style du titre</a:t>
            </a:r>
            <a:endParaRPr kumimoji="0" lang="en-US"/>
          </a:p>
        </p:txBody>
      </p:sp>
      <p:sp>
        <p:nvSpPr>
          <p:cNvPr id="3" name="Espace réservé du conten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43CE1F01-5E2D-49C9-B219-C8A217F4A9AC}" type="datetimeFigureOut">
              <a:rPr lang="fr-FR" smtClean="0"/>
              <a:t>15/10/2015</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9F9057CD-B088-4ED7-B9F5-684FEF251873}"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nchor="b"/>
          <a:lstStyle>
            <a:lvl1pPr>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43CE1F01-5E2D-49C9-B219-C8A217F4A9AC}" type="datetimeFigureOut">
              <a:rPr lang="fr-FR" smtClean="0"/>
              <a:t>15/10/2015</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9F9057CD-B088-4ED7-B9F5-684FEF251873}"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extLst/>
          </a:lstStyle>
          <a:p>
            <a:fld id="{43CE1F01-5E2D-49C9-B219-C8A217F4A9AC}" type="datetimeFigureOut">
              <a:rPr lang="fr-FR" smtClean="0"/>
              <a:t>15/10/2015</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9F9057CD-B088-4ED7-B9F5-684FEF251873}"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solidFill>
                  <a:schemeClr val="tx2"/>
                </a:solidFill>
              </a:defRPr>
            </a:lvl1pPr>
            <a:extLst/>
          </a:lstStyle>
          <a:p>
            <a:fld id="{43CE1F01-5E2D-49C9-B219-C8A217F4A9AC}" type="datetimeFigureOut">
              <a:rPr lang="fr-FR" smtClean="0"/>
              <a:t>15/10/2015</a:t>
            </a:fld>
            <a:endParaRPr lang="fr-FR"/>
          </a:p>
        </p:txBody>
      </p:sp>
      <p:sp>
        <p:nvSpPr>
          <p:cNvPr id="3" name="Espace réservé du pied de page 2"/>
          <p:cNvSpPr>
            <a:spLocks noGrp="1"/>
          </p:cNvSpPr>
          <p:nvPr>
            <p:ph type="ftr" sz="quarter" idx="11"/>
          </p:nvPr>
        </p:nvSpPr>
        <p:spPr/>
        <p:txBody>
          <a:bodyPr/>
          <a:lstStyle>
            <a:lvl1pPr>
              <a:defRPr>
                <a:solidFill>
                  <a:schemeClr val="tx2"/>
                </a:solidFill>
              </a:defRPr>
            </a:lvl1pPr>
            <a:extLst/>
          </a:lstStyle>
          <a:p>
            <a:endParaRPr lang="fr-FR"/>
          </a:p>
        </p:txBody>
      </p:sp>
      <p:sp>
        <p:nvSpPr>
          <p:cNvPr id="4" name="Espace réservé du numéro de diapositive 3"/>
          <p:cNvSpPr>
            <a:spLocks noGrp="1"/>
          </p:cNvSpPr>
          <p:nvPr>
            <p:ph type="sldNum" sz="quarter" idx="12"/>
          </p:nvPr>
        </p:nvSpPr>
        <p:spPr/>
        <p:txBody>
          <a:bodyPr/>
          <a:lstStyle>
            <a:extLst/>
          </a:lstStyle>
          <a:p>
            <a:fld id="{9F9057CD-B088-4ED7-B9F5-684FEF251873}"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43CE1F01-5E2D-49C9-B219-C8A217F4A9AC}" type="datetimeFigureOut">
              <a:rPr lang="fr-FR" smtClean="0"/>
              <a:t>15/10/2015</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9F9057CD-B088-4ED7-B9F5-684FEF251873}"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fr-FR" smtClean="0"/>
              <a:t>Modifiez le style du titre</a:t>
            </a:r>
            <a:endParaRPr kumimoji="0" lang="en-US" dirty="0"/>
          </a:p>
        </p:txBody>
      </p:sp>
      <p:sp>
        <p:nvSpPr>
          <p:cNvPr id="4" name="Espace réservé du texte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fr-FR" smtClean="0"/>
              <a:t>Modifiez les styles du texte du masque</a:t>
            </a:r>
          </a:p>
        </p:txBody>
      </p:sp>
      <p:sp>
        <p:nvSpPr>
          <p:cNvPr id="5" name="Espace réservé de la date 4"/>
          <p:cNvSpPr>
            <a:spLocks noGrp="1"/>
          </p:cNvSpPr>
          <p:nvPr>
            <p:ph type="dt" sz="half" idx="10"/>
          </p:nvPr>
        </p:nvSpPr>
        <p:spPr/>
        <p:txBody>
          <a:bodyPr/>
          <a:lstStyle>
            <a:extLst/>
          </a:lstStyle>
          <a:p>
            <a:fld id="{43CE1F01-5E2D-49C9-B219-C8A217F4A9AC}" type="datetimeFigureOut">
              <a:rPr lang="fr-FR" smtClean="0"/>
              <a:t>15/10/2015</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9F9057CD-B088-4ED7-B9F5-684FEF251873}" type="slidenum">
              <a:rPr lang="fr-FR" smtClean="0"/>
              <a:t>‹N°›</a:t>
            </a:fld>
            <a:endParaRPr lang="fr-FR"/>
          </a:p>
        </p:txBody>
      </p:sp>
      <p:sp>
        <p:nvSpPr>
          <p:cNvPr id="10" name="Espace réservé pour une imag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fr-FR" smtClean="0"/>
              <a:t>Cliquez sur l'icône pour ajouter une image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Espace réservé du titre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fr-FR" smtClean="0"/>
              <a:t>Modifiez le style du titre</a:t>
            </a:r>
            <a:endParaRPr kumimoji="0" lang="en-US"/>
          </a:p>
        </p:txBody>
      </p:sp>
      <p:sp>
        <p:nvSpPr>
          <p:cNvPr id="31" name="Espace réservé du texte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7" name="Espace réservé de la date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3CE1F01-5E2D-49C9-B219-C8A217F4A9AC}" type="datetimeFigureOut">
              <a:rPr lang="fr-FR" smtClean="0"/>
              <a:t>15/10/2015</a:t>
            </a:fld>
            <a:endParaRPr lang="fr-FR"/>
          </a:p>
        </p:txBody>
      </p:sp>
      <p:sp>
        <p:nvSpPr>
          <p:cNvPr id="4" name="Espace réservé du pied de page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r-FR"/>
          </a:p>
        </p:txBody>
      </p:sp>
      <p:sp>
        <p:nvSpPr>
          <p:cNvPr id="16" name="Espace réservé du numéro de diapositive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F9057CD-B088-4ED7-B9F5-684FEF251873}"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de-DE" smtClean="0"/>
              <a:t>Die Wenn-Dann-Falle!</a:t>
            </a:r>
            <a:endParaRPr lang="de-DE"/>
          </a:p>
        </p:txBody>
      </p:sp>
      <p:sp>
        <p:nvSpPr>
          <p:cNvPr id="3" name="Sous-titre 2"/>
          <p:cNvSpPr>
            <a:spLocks noGrp="1"/>
          </p:cNvSpPr>
          <p:nvPr>
            <p:ph type="subTitle" idx="1"/>
          </p:nvPr>
        </p:nvSpPr>
        <p:spPr/>
        <p:txBody>
          <a:bodyPr/>
          <a:lstStyle/>
          <a:p>
            <a:r>
              <a:rPr lang="de-DE" smtClean="0"/>
              <a:t>Workshops</a:t>
            </a:r>
          </a:p>
          <a:p>
            <a:r>
              <a:rPr lang="de-DE" smtClean="0"/>
              <a:t>Buch Seite 58</a:t>
            </a:r>
            <a:endParaRPr lang="de-DE"/>
          </a:p>
        </p:txBody>
      </p:sp>
    </p:spTree>
    <p:extLst>
      <p:ext uri="{BB962C8B-B14F-4D97-AF65-F5344CB8AC3E}">
        <p14:creationId xmlns:p14="http://schemas.microsoft.com/office/powerpoint/2010/main" val="37132932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60648"/>
            <a:ext cx="7931224" cy="1143000"/>
          </a:xfrm>
        </p:spPr>
        <p:txBody>
          <a:bodyPr>
            <a:normAutofit fontScale="90000"/>
          </a:bodyPr>
          <a:lstStyle/>
          <a:p>
            <a:r>
              <a:rPr lang="de-DE" smtClean="0"/>
              <a:t>Für oder gegen die Klassenfahrt?</a:t>
            </a:r>
            <a:endParaRPr lang="de-DE"/>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4176480726"/>
              </p:ext>
            </p:extLst>
          </p:nvPr>
        </p:nvGraphicFramePr>
        <p:xfrm>
          <a:off x="457200" y="1609722"/>
          <a:ext cx="7239000" cy="4627589"/>
        </p:xfrm>
        <a:graphic>
          <a:graphicData uri="http://schemas.openxmlformats.org/drawingml/2006/table">
            <a:tbl>
              <a:tblPr firstRow="1" bandRow="1">
                <a:tableStyleId>{5C22544A-7EE6-4342-B048-85BDC9FD1C3A}</a:tableStyleId>
              </a:tblPr>
              <a:tblGrid>
                <a:gridCol w="3619500"/>
                <a:gridCol w="3619500"/>
              </a:tblGrid>
              <a:tr h="568346">
                <a:tc>
                  <a:txBody>
                    <a:bodyPr/>
                    <a:lstStyle/>
                    <a:p>
                      <a:pPr algn="ctr"/>
                      <a:r>
                        <a:rPr lang="de-DE" noProof="0" dirty="0" smtClean="0"/>
                        <a:t>Argumente dafür</a:t>
                      </a:r>
                      <a:endParaRPr lang="de-DE" noProof="0" dirty="0"/>
                    </a:p>
                  </a:txBody>
                  <a:tcPr/>
                </a:tc>
                <a:tc>
                  <a:txBody>
                    <a:bodyPr/>
                    <a:lstStyle/>
                    <a:p>
                      <a:pPr algn="ctr"/>
                      <a:r>
                        <a:rPr lang="de-DE" noProof="0" dirty="0" smtClean="0"/>
                        <a:t>Argumente dagegen</a:t>
                      </a:r>
                      <a:endParaRPr lang="de-DE" noProof="0" dirty="0"/>
                    </a:p>
                  </a:txBody>
                  <a:tcPr/>
                </a:tc>
              </a:tr>
              <a:tr h="4059243">
                <a:tc>
                  <a:txBody>
                    <a:bodyPr/>
                    <a:lstStyle/>
                    <a:p>
                      <a:endParaRPr lang="fr-FR" dirty="0"/>
                    </a:p>
                  </a:txBody>
                  <a:tcPr/>
                </a:tc>
                <a:tc>
                  <a:txBody>
                    <a:bodyPr/>
                    <a:lstStyle/>
                    <a:p>
                      <a:endParaRPr lang="fr-FR" dirty="0"/>
                    </a:p>
                  </a:txBody>
                  <a:tcPr/>
                </a:tc>
              </a:tr>
            </a:tbl>
          </a:graphicData>
        </a:graphic>
      </p:graphicFrame>
      <p:sp>
        <p:nvSpPr>
          <p:cNvPr id="5" name="ZoneTexte 4"/>
          <p:cNvSpPr txBox="1"/>
          <p:nvPr/>
        </p:nvSpPr>
        <p:spPr>
          <a:xfrm>
            <a:off x="467544" y="2368197"/>
            <a:ext cx="2499402" cy="400110"/>
          </a:xfrm>
          <a:prstGeom prst="rect">
            <a:avLst/>
          </a:prstGeom>
          <a:noFill/>
        </p:spPr>
        <p:txBody>
          <a:bodyPr wrap="none" rtlCol="0">
            <a:spAutoFit/>
          </a:bodyPr>
          <a:lstStyle/>
          <a:p>
            <a:r>
              <a:rPr lang="de-DE" sz="2000" dirty="0" smtClean="0"/>
              <a:t>- interessantes Land</a:t>
            </a:r>
            <a:endParaRPr lang="de-DE" sz="2000" dirty="0"/>
          </a:p>
        </p:txBody>
      </p:sp>
      <p:sp>
        <p:nvSpPr>
          <p:cNvPr id="6" name="ZoneTexte 5"/>
          <p:cNvSpPr txBox="1"/>
          <p:nvPr/>
        </p:nvSpPr>
        <p:spPr>
          <a:xfrm>
            <a:off x="467544" y="2888998"/>
            <a:ext cx="3528392" cy="1631216"/>
          </a:xfrm>
          <a:prstGeom prst="rect">
            <a:avLst/>
          </a:prstGeom>
          <a:noFill/>
        </p:spPr>
        <p:txBody>
          <a:bodyPr wrap="square" rtlCol="0">
            <a:spAutoFit/>
          </a:bodyPr>
          <a:lstStyle/>
          <a:p>
            <a:r>
              <a:rPr lang="de-DE" sz="2000" dirty="0" smtClean="0"/>
              <a:t>- Wenn Kolumbus‘ Mutter damals auch so gedacht hätte, dann wäre ……………………. bis heute noch ………………………….. .</a:t>
            </a:r>
            <a:endParaRPr lang="de-DE" sz="2000" dirty="0"/>
          </a:p>
        </p:txBody>
      </p:sp>
      <p:sp>
        <p:nvSpPr>
          <p:cNvPr id="7" name="ZoneTexte 6"/>
          <p:cNvSpPr txBox="1"/>
          <p:nvPr/>
        </p:nvSpPr>
        <p:spPr>
          <a:xfrm>
            <a:off x="454218" y="4683842"/>
            <a:ext cx="3540999" cy="707886"/>
          </a:xfrm>
          <a:prstGeom prst="rect">
            <a:avLst/>
          </a:prstGeom>
          <a:noFill/>
        </p:spPr>
        <p:txBody>
          <a:bodyPr wrap="square" rtlCol="0">
            <a:spAutoFit/>
          </a:bodyPr>
          <a:lstStyle/>
          <a:p>
            <a:r>
              <a:rPr lang="de-DE" sz="2000" dirty="0" smtClean="0"/>
              <a:t>- In drei Jahren haben schon andere Mädchen Babys.</a:t>
            </a:r>
            <a:endParaRPr lang="de-DE" sz="2000" dirty="0"/>
          </a:p>
        </p:txBody>
      </p:sp>
      <p:sp>
        <p:nvSpPr>
          <p:cNvPr id="8" name="ZoneTexte 7"/>
          <p:cNvSpPr txBox="1"/>
          <p:nvPr/>
        </p:nvSpPr>
        <p:spPr>
          <a:xfrm>
            <a:off x="827584" y="3741978"/>
            <a:ext cx="1034257" cy="369332"/>
          </a:xfrm>
          <a:prstGeom prst="rect">
            <a:avLst/>
          </a:prstGeom>
          <a:noFill/>
        </p:spPr>
        <p:txBody>
          <a:bodyPr wrap="none" rtlCol="0">
            <a:spAutoFit/>
          </a:bodyPr>
          <a:lstStyle/>
          <a:p>
            <a:r>
              <a:rPr lang="de-DE" dirty="0" smtClean="0">
                <a:solidFill>
                  <a:srgbClr val="FF0000"/>
                </a:solidFill>
              </a:rPr>
              <a:t>Amerika</a:t>
            </a:r>
            <a:endParaRPr lang="de-DE" dirty="0">
              <a:solidFill>
                <a:srgbClr val="FF0000"/>
              </a:solidFill>
            </a:endParaRPr>
          </a:p>
        </p:txBody>
      </p:sp>
      <p:sp>
        <p:nvSpPr>
          <p:cNvPr id="9" name="ZoneTexte 8"/>
          <p:cNvSpPr txBox="1"/>
          <p:nvPr/>
        </p:nvSpPr>
        <p:spPr>
          <a:xfrm>
            <a:off x="626851" y="4079044"/>
            <a:ext cx="1699504" cy="369332"/>
          </a:xfrm>
          <a:prstGeom prst="rect">
            <a:avLst/>
          </a:prstGeom>
          <a:noFill/>
        </p:spPr>
        <p:txBody>
          <a:bodyPr wrap="none" rtlCol="0">
            <a:spAutoFit/>
          </a:bodyPr>
          <a:lstStyle/>
          <a:p>
            <a:r>
              <a:rPr lang="de-DE" dirty="0">
                <a:solidFill>
                  <a:srgbClr val="FF0000"/>
                </a:solidFill>
              </a:rPr>
              <a:t>n</a:t>
            </a:r>
            <a:r>
              <a:rPr lang="de-DE" dirty="0" smtClean="0">
                <a:solidFill>
                  <a:srgbClr val="FF0000"/>
                </a:solidFill>
              </a:rPr>
              <a:t>icht entdeckt</a:t>
            </a:r>
            <a:endParaRPr lang="de-DE" dirty="0">
              <a:solidFill>
                <a:srgbClr val="FF0000"/>
              </a:solidFill>
            </a:endParaRPr>
          </a:p>
        </p:txBody>
      </p:sp>
      <p:sp>
        <p:nvSpPr>
          <p:cNvPr id="10" name="ZoneTexte 9"/>
          <p:cNvSpPr txBox="1"/>
          <p:nvPr/>
        </p:nvSpPr>
        <p:spPr>
          <a:xfrm>
            <a:off x="4139952" y="2368196"/>
            <a:ext cx="3528392" cy="707886"/>
          </a:xfrm>
          <a:prstGeom prst="rect">
            <a:avLst/>
          </a:prstGeom>
          <a:noFill/>
        </p:spPr>
        <p:txBody>
          <a:bodyPr wrap="square" rtlCol="0">
            <a:spAutoFit/>
          </a:bodyPr>
          <a:lstStyle/>
          <a:p>
            <a:r>
              <a:rPr lang="de-DE" sz="2000" dirty="0" smtClean="0"/>
              <a:t>- unerreichbar, wenn du mich brauchst</a:t>
            </a:r>
            <a:endParaRPr lang="de-DE" sz="2000" dirty="0"/>
          </a:p>
        </p:txBody>
      </p:sp>
      <p:sp>
        <p:nvSpPr>
          <p:cNvPr id="11" name="ZoneTexte 10"/>
          <p:cNvSpPr txBox="1"/>
          <p:nvPr/>
        </p:nvSpPr>
        <p:spPr>
          <a:xfrm>
            <a:off x="4175689" y="3350663"/>
            <a:ext cx="3528392" cy="707886"/>
          </a:xfrm>
          <a:prstGeom prst="rect">
            <a:avLst/>
          </a:prstGeom>
          <a:noFill/>
        </p:spPr>
        <p:txBody>
          <a:bodyPr wrap="square" rtlCol="0">
            <a:spAutoFit/>
          </a:bodyPr>
          <a:lstStyle/>
          <a:p>
            <a:r>
              <a:rPr lang="de-DE" sz="2000" dirty="0" smtClean="0"/>
              <a:t>- lange allein von zu Hause weg</a:t>
            </a:r>
            <a:endParaRPr lang="de-DE" sz="2000" dirty="0"/>
          </a:p>
        </p:txBody>
      </p:sp>
      <p:sp>
        <p:nvSpPr>
          <p:cNvPr id="12" name="ZoneTexte 11"/>
          <p:cNvSpPr txBox="1"/>
          <p:nvPr/>
        </p:nvSpPr>
        <p:spPr>
          <a:xfrm>
            <a:off x="4139952" y="4079044"/>
            <a:ext cx="3528392" cy="400110"/>
          </a:xfrm>
          <a:prstGeom prst="rect">
            <a:avLst/>
          </a:prstGeom>
          <a:noFill/>
        </p:spPr>
        <p:txBody>
          <a:bodyPr wrap="square" rtlCol="0">
            <a:spAutoFit/>
          </a:bodyPr>
          <a:lstStyle/>
          <a:p>
            <a:r>
              <a:rPr lang="de-DE" sz="2000" dirty="0" smtClean="0"/>
              <a:t>- </a:t>
            </a:r>
            <a:r>
              <a:rPr lang="de-DE" sz="2000" dirty="0"/>
              <a:t>z</a:t>
            </a:r>
            <a:r>
              <a:rPr lang="de-DE" sz="2000" dirty="0" smtClean="0"/>
              <a:t>u jung</a:t>
            </a:r>
            <a:endParaRPr lang="de-DE" sz="2000" dirty="0"/>
          </a:p>
        </p:txBody>
      </p:sp>
      <p:sp>
        <p:nvSpPr>
          <p:cNvPr id="13" name="ZoneTexte 12"/>
          <p:cNvSpPr txBox="1"/>
          <p:nvPr/>
        </p:nvSpPr>
        <p:spPr>
          <a:xfrm>
            <a:off x="4086378" y="4869160"/>
            <a:ext cx="3528392" cy="707886"/>
          </a:xfrm>
          <a:prstGeom prst="rect">
            <a:avLst/>
          </a:prstGeom>
          <a:noFill/>
        </p:spPr>
        <p:txBody>
          <a:bodyPr wrap="square" rtlCol="0">
            <a:spAutoFit/>
          </a:bodyPr>
          <a:lstStyle/>
          <a:p>
            <a:r>
              <a:rPr lang="de-DE" sz="2000" dirty="0" smtClean="0"/>
              <a:t>- Die Mutter hat Angst, dass sie mit einem Jungen schläft</a:t>
            </a:r>
            <a:endParaRPr lang="de-DE" sz="2000" dirty="0"/>
          </a:p>
        </p:txBody>
      </p:sp>
    </p:spTree>
    <p:extLst>
      <p:ext uri="{BB962C8B-B14F-4D97-AF65-F5344CB8AC3E}">
        <p14:creationId xmlns:p14="http://schemas.microsoft.com/office/powerpoint/2010/main" val="2993031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de-DE" smtClean="0"/>
              <a:t>Der genervte Vater</a:t>
            </a:r>
            <a:endParaRPr lang="de-DE"/>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1484784"/>
            <a:ext cx="5419725" cy="4924425"/>
          </a:xfrm>
          <a:prstGeom prst="rect">
            <a:avLst/>
          </a:prstGeom>
        </p:spPr>
      </p:pic>
      <p:sp>
        <p:nvSpPr>
          <p:cNvPr id="5" name="ZoneTexte 4"/>
          <p:cNvSpPr txBox="1"/>
          <p:nvPr/>
        </p:nvSpPr>
        <p:spPr>
          <a:xfrm>
            <a:off x="5834013" y="2996952"/>
            <a:ext cx="2554411" cy="1631216"/>
          </a:xfrm>
          <a:prstGeom prst="rect">
            <a:avLst/>
          </a:prstGeom>
          <a:noFill/>
        </p:spPr>
        <p:txBody>
          <a:bodyPr wrap="square" rtlCol="0">
            <a:spAutoFit/>
          </a:bodyPr>
          <a:lstStyle/>
          <a:p>
            <a:r>
              <a:rPr lang="de-DE" sz="2000" b="1" dirty="0" smtClean="0">
                <a:solidFill>
                  <a:srgbClr val="FF0000"/>
                </a:solidFill>
              </a:rPr>
              <a:t>Er konnte als Kind nicht an der Klassenfahrt nach Schottland teilnehmen!!</a:t>
            </a:r>
            <a:endParaRPr lang="de-DE" sz="2000" b="1" dirty="0">
              <a:solidFill>
                <a:srgbClr val="FF0000"/>
              </a:solidFill>
            </a:endParaRPr>
          </a:p>
        </p:txBody>
      </p:sp>
    </p:spTree>
    <p:extLst>
      <p:ext uri="{BB962C8B-B14F-4D97-AF65-F5344CB8AC3E}">
        <p14:creationId xmlns:p14="http://schemas.microsoft.com/office/powerpoint/2010/main" val="3007823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de-DE" smtClean="0"/>
              <a:t>Warum konnte er nicht daran teilnehmen?</a:t>
            </a:r>
            <a:endParaRPr lang="de-DE"/>
          </a:p>
        </p:txBody>
      </p:sp>
      <p:sp>
        <p:nvSpPr>
          <p:cNvPr id="3" name="Espace réservé du contenu 2"/>
          <p:cNvSpPr>
            <a:spLocks noGrp="1"/>
          </p:cNvSpPr>
          <p:nvPr>
            <p:ph idx="1"/>
          </p:nvPr>
        </p:nvSpPr>
        <p:spPr/>
        <p:txBody>
          <a:bodyPr>
            <a:normAutofit lnSpcReduction="10000"/>
          </a:bodyPr>
          <a:lstStyle/>
          <a:p>
            <a:r>
              <a:rPr lang="de-DE" dirty="0" smtClean="0"/>
              <a:t>Vielleicht hatte seine Familie nicht genug Geld, um die Reise zu bezahlen.</a:t>
            </a:r>
          </a:p>
          <a:p>
            <a:endParaRPr lang="de-DE" dirty="0" smtClean="0"/>
          </a:p>
          <a:p>
            <a:r>
              <a:rPr lang="de-DE" dirty="0" smtClean="0"/>
              <a:t>Es kann sein, dass er krank war und zu Hause bleiben musste.</a:t>
            </a:r>
          </a:p>
          <a:p>
            <a:endParaRPr lang="de-DE" dirty="0" smtClean="0"/>
          </a:p>
          <a:p>
            <a:r>
              <a:rPr lang="de-DE" dirty="0" smtClean="0"/>
              <a:t>Ich glaube, dass er etwas angestellt hatte. Deswegen durfte et nicht mitfahren.</a:t>
            </a:r>
          </a:p>
          <a:p>
            <a:endParaRPr lang="de-DE" dirty="0" smtClean="0"/>
          </a:p>
          <a:p>
            <a:r>
              <a:rPr lang="de-DE" dirty="0" smtClean="0"/>
              <a:t>Er hatte vielleicht ein schlechtes Zeugnis bekommen und musste für die Schule lernen.</a:t>
            </a:r>
            <a:endParaRPr lang="de-DE" dirty="0"/>
          </a:p>
        </p:txBody>
      </p:sp>
    </p:spTree>
    <p:extLst>
      <p:ext uri="{BB962C8B-B14F-4D97-AF65-F5344CB8AC3E}">
        <p14:creationId xmlns:p14="http://schemas.microsoft.com/office/powerpoint/2010/main" val="3694053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de-DE" dirty="0" smtClean="0"/>
              <a:t>Hast du richtig getippt? (2)</a:t>
            </a:r>
            <a:endParaRPr lang="de-DE" dirty="0"/>
          </a:p>
        </p:txBody>
      </p:sp>
      <p:sp>
        <p:nvSpPr>
          <p:cNvPr id="3" name="Espace réservé du contenu 2"/>
          <p:cNvSpPr>
            <a:spLocks noGrp="1"/>
          </p:cNvSpPr>
          <p:nvPr>
            <p:ph idx="1"/>
          </p:nvPr>
        </p:nvSpPr>
        <p:spPr/>
        <p:txBody>
          <a:bodyPr/>
          <a:lstStyle/>
          <a:p>
            <a:endParaRPr lang="de-DE" dirty="0" smtClean="0"/>
          </a:p>
          <a:p>
            <a:r>
              <a:rPr lang="de-DE" dirty="0" smtClean="0"/>
              <a:t>Er konnte nicht mitfahren, weil die Klassenfahrt zu teuer war.</a:t>
            </a:r>
          </a:p>
          <a:p>
            <a:endParaRPr lang="de-DE" dirty="0" smtClean="0"/>
          </a:p>
          <a:p>
            <a:r>
              <a:rPr lang="de-DE" dirty="0" smtClean="0"/>
              <a:t>Er musste eine gute Note bekommen, damit die Schule ihm die Reise bezahlt. Aber er hat eine 6 gekriegt, weil er geschummelt hatte.</a:t>
            </a:r>
            <a:endParaRPr lang="de-DE" dirty="0"/>
          </a:p>
        </p:txBody>
      </p:sp>
    </p:spTree>
    <p:extLst>
      <p:ext uri="{BB962C8B-B14F-4D97-AF65-F5344CB8AC3E}">
        <p14:creationId xmlns:p14="http://schemas.microsoft.com/office/powerpoint/2010/main" val="1869608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de-DE" smtClean="0"/>
              <a:t>Welche Bedingung müssen die Kinder erfüllen?</a:t>
            </a:r>
            <a:endParaRPr lang="de-DE"/>
          </a:p>
        </p:txBody>
      </p:sp>
      <p:sp>
        <p:nvSpPr>
          <p:cNvPr id="3" name="Espace réservé du contenu 2"/>
          <p:cNvSpPr>
            <a:spLocks noGrp="1"/>
          </p:cNvSpPr>
          <p:nvPr>
            <p:ph idx="1"/>
          </p:nvPr>
        </p:nvSpPr>
        <p:spPr/>
        <p:txBody>
          <a:bodyPr/>
          <a:lstStyle/>
          <a:p>
            <a:pPr marL="0" indent="0">
              <a:buNone/>
            </a:pPr>
            <a:endParaRPr lang="de-DE" dirty="0" smtClean="0"/>
          </a:p>
          <a:p>
            <a:endParaRPr lang="de-DE" dirty="0" smtClean="0"/>
          </a:p>
          <a:p>
            <a:r>
              <a:rPr lang="de-DE" i="1" dirty="0" smtClean="0"/>
              <a:t>Wenn die Kinder in Englisch eine 2 schreiben, dann dürfen sie mitfahren.</a:t>
            </a:r>
          </a:p>
          <a:p>
            <a:endParaRPr lang="de-DE" i="1" dirty="0"/>
          </a:p>
          <a:p>
            <a:r>
              <a:rPr lang="de-DE" i="1" dirty="0" smtClean="0"/>
              <a:t>Wenn… , dann…</a:t>
            </a:r>
            <a:endParaRPr lang="de-DE" i="1" dirty="0"/>
          </a:p>
        </p:txBody>
      </p:sp>
    </p:spTree>
    <p:extLst>
      <p:ext uri="{BB962C8B-B14F-4D97-AF65-F5344CB8AC3E}">
        <p14:creationId xmlns:p14="http://schemas.microsoft.com/office/powerpoint/2010/main" val="3140907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4001"/>
            <a:ext cx="8460432" cy="1143000"/>
          </a:xfrm>
        </p:spPr>
        <p:txBody>
          <a:bodyPr>
            <a:normAutofit fontScale="90000"/>
          </a:bodyPr>
          <a:lstStyle/>
          <a:p>
            <a:r>
              <a:rPr lang="de-DE" u="sng" dirty="0"/>
              <a:t>Serie</a:t>
            </a:r>
            <a:r>
              <a:rPr lang="de-DE" dirty="0"/>
              <a:t>: Wie erziehe ich meine Eltern</a:t>
            </a:r>
            <a:r>
              <a:rPr lang="de-DE" dirty="0" smtClean="0"/>
              <a:t>?</a:t>
            </a:r>
            <a:endParaRPr lang="fr-FR" dirty="0"/>
          </a:p>
        </p:txBody>
      </p:sp>
      <p:sp>
        <p:nvSpPr>
          <p:cNvPr id="3" name="Espace réservé du contenu 2"/>
          <p:cNvSpPr>
            <a:spLocks noGrp="1"/>
          </p:cNvSpPr>
          <p:nvPr>
            <p:ph idx="1"/>
          </p:nvPr>
        </p:nvSpPr>
        <p:spPr>
          <a:xfrm>
            <a:off x="323528" y="1628800"/>
            <a:ext cx="7643192" cy="4846320"/>
          </a:xfrm>
        </p:spPr>
        <p:txBody>
          <a:bodyPr/>
          <a:lstStyle/>
          <a:p>
            <a:pPr algn="just">
              <a:lnSpc>
                <a:spcPct val="150000"/>
              </a:lnSpc>
            </a:pPr>
            <a:r>
              <a:rPr lang="de-DE" b="1" u="sng" dirty="0" smtClean="0"/>
              <a:t>Beschreibung</a:t>
            </a:r>
            <a:r>
              <a:rPr lang="de-DE" dirty="0"/>
              <a:t>: Schauplatz ist ein Doppelhaus: In der eine Hälfte lebt eine alleinerziehende Mutter mit ihrer Tochter, in der anderen Hälfte ein alleinerziehender Vater mit seinem Sohn. Die vier verstehen sich super, aber die beiden Kinder haben so ihre Probleme mit ihrem jeweiligen Elternteil. Daher versuchen die Kinder, die Eltern zu erziehen… </a:t>
            </a:r>
            <a:endParaRPr lang="fr-FR" dirty="0"/>
          </a:p>
          <a:p>
            <a:pPr>
              <a:lnSpc>
                <a:spcPct val="150000"/>
              </a:lnSpc>
            </a:pPr>
            <a:endParaRPr lang="fr-FR" dirty="0"/>
          </a:p>
        </p:txBody>
      </p:sp>
    </p:spTree>
    <p:extLst>
      <p:ext uri="{BB962C8B-B14F-4D97-AF65-F5344CB8AC3E}">
        <p14:creationId xmlns:p14="http://schemas.microsoft.com/office/powerpoint/2010/main" val="32714886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de-DE" smtClean="0"/>
              <a:t>Kommentiere die Reaktionen!</a:t>
            </a:r>
            <a:endParaRPr lang="de-DE"/>
          </a:p>
        </p:txBody>
      </p:sp>
      <p:sp>
        <p:nvSpPr>
          <p:cNvPr id="3" name="Espace réservé du contenu 2"/>
          <p:cNvSpPr>
            <a:spLocks noGrp="1"/>
          </p:cNvSpPr>
          <p:nvPr>
            <p:ph idx="1"/>
          </p:nvPr>
        </p:nvSpPr>
        <p:spPr>
          <a:xfrm>
            <a:off x="179512" y="1609416"/>
            <a:ext cx="2448272" cy="4846320"/>
          </a:xfrm>
        </p:spPr>
        <p:txBody>
          <a:bodyPr/>
          <a:lstStyle/>
          <a:p>
            <a:pPr marL="0" indent="0" algn="r">
              <a:buNone/>
            </a:pPr>
            <a:r>
              <a:rPr lang="fr-FR" smtClean="0"/>
              <a:t>étonné</a:t>
            </a:r>
          </a:p>
          <a:p>
            <a:pPr marL="0" indent="0" algn="r">
              <a:buNone/>
            </a:pPr>
            <a:r>
              <a:rPr lang="fr-FR" smtClean="0"/>
              <a:t>soulagé</a:t>
            </a:r>
          </a:p>
          <a:p>
            <a:pPr marL="0" indent="0" algn="r">
              <a:buNone/>
            </a:pPr>
            <a:r>
              <a:rPr lang="fr-FR" smtClean="0"/>
              <a:t>enthousiaste</a:t>
            </a:r>
          </a:p>
          <a:p>
            <a:pPr marL="0" indent="0" algn="r">
              <a:buNone/>
            </a:pPr>
            <a:r>
              <a:rPr lang="fr-FR" smtClean="0"/>
              <a:t>en colère</a:t>
            </a:r>
          </a:p>
          <a:p>
            <a:pPr marL="0" indent="0" algn="r">
              <a:buNone/>
            </a:pPr>
            <a:r>
              <a:rPr lang="fr-FR" smtClean="0"/>
              <a:t>patient</a:t>
            </a:r>
          </a:p>
          <a:p>
            <a:pPr marL="0" indent="0" algn="r">
              <a:buNone/>
            </a:pPr>
            <a:r>
              <a:rPr lang="fr-FR" smtClean="0"/>
              <a:t>anxieux</a:t>
            </a:r>
          </a:p>
          <a:p>
            <a:pPr marL="0" indent="0" algn="r">
              <a:buNone/>
            </a:pPr>
            <a:r>
              <a:rPr lang="fr-FR" smtClean="0"/>
              <a:t>énervé</a:t>
            </a:r>
          </a:p>
          <a:p>
            <a:pPr marL="0" indent="0" algn="r">
              <a:buNone/>
            </a:pPr>
            <a:r>
              <a:rPr lang="fr-FR" smtClean="0"/>
              <a:t>déçu</a:t>
            </a:r>
            <a:endParaRPr lang="fr-FR"/>
          </a:p>
        </p:txBody>
      </p:sp>
      <p:sp>
        <p:nvSpPr>
          <p:cNvPr id="4" name="Espace réservé du contenu 2"/>
          <p:cNvSpPr txBox="1">
            <a:spLocks/>
          </p:cNvSpPr>
          <p:nvPr/>
        </p:nvSpPr>
        <p:spPr>
          <a:xfrm>
            <a:off x="5508104" y="1556792"/>
            <a:ext cx="2170584" cy="4846320"/>
          </a:xfrm>
          <a:prstGeom prst="rect">
            <a:avLst/>
          </a:prstGeom>
        </p:spPr>
        <p:txBody>
          <a:bodyPr vert="horz">
            <a:norm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r>
              <a:rPr lang="de-DE" smtClean="0"/>
              <a:t>begeistert</a:t>
            </a:r>
          </a:p>
          <a:p>
            <a:r>
              <a:rPr lang="de-DE" smtClean="0"/>
              <a:t>enttäuscht</a:t>
            </a:r>
          </a:p>
          <a:p>
            <a:r>
              <a:rPr lang="de-DE" smtClean="0"/>
              <a:t>ängstlich</a:t>
            </a:r>
          </a:p>
          <a:p>
            <a:r>
              <a:rPr lang="de-DE" smtClean="0"/>
              <a:t>erstaunt</a:t>
            </a:r>
          </a:p>
          <a:p>
            <a:r>
              <a:rPr lang="de-DE" smtClean="0"/>
              <a:t>wütend</a:t>
            </a:r>
          </a:p>
          <a:p>
            <a:r>
              <a:rPr lang="de-DE" smtClean="0"/>
              <a:t>genervt</a:t>
            </a:r>
          </a:p>
          <a:p>
            <a:r>
              <a:rPr lang="de-DE" smtClean="0"/>
              <a:t>erleichtert</a:t>
            </a:r>
          </a:p>
          <a:p>
            <a:r>
              <a:rPr lang="de-DE" smtClean="0"/>
              <a:t>geduldig</a:t>
            </a:r>
            <a:endParaRPr lang="de-DE" dirty="0"/>
          </a:p>
        </p:txBody>
      </p:sp>
      <p:sp>
        <p:nvSpPr>
          <p:cNvPr id="5" name="Espace réservé du contenu 2"/>
          <p:cNvSpPr txBox="1">
            <a:spLocks/>
          </p:cNvSpPr>
          <p:nvPr/>
        </p:nvSpPr>
        <p:spPr>
          <a:xfrm>
            <a:off x="2627784" y="1567345"/>
            <a:ext cx="2170584" cy="4846320"/>
          </a:xfrm>
          <a:prstGeom prst="rect">
            <a:avLst/>
          </a:prstGeom>
        </p:spPr>
        <p:txBody>
          <a:bodyPr vert="horz">
            <a:norm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r>
              <a:rPr lang="de-DE" dirty="0" smtClean="0">
                <a:solidFill>
                  <a:schemeClr val="bg1"/>
                </a:solidFill>
              </a:rPr>
              <a:t>.</a:t>
            </a:r>
          </a:p>
          <a:p>
            <a:r>
              <a:rPr lang="de-DE" dirty="0" smtClean="0">
                <a:solidFill>
                  <a:schemeClr val="bg1"/>
                </a:solidFill>
              </a:rPr>
              <a:t>.</a:t>
            </a:r>
          </a:p>
          <a:p>
            <a:r>
              <a:rPr lang="de-DE" dirty="0" smtClean="0">
                <a:solidFill>
                  <a:schemeClr val="bg1"/>
                </a:solidFill>
              </a:rPr>
              <a:t>.</a:t>
            </a:r>
          </a:p>
          <a:p>
            <a:r>
              <a:rPr lang="de-DE" dirty="0" smtClean="0">
                <a:solidFill>
                  <a:schemeClr val="bg1"/>
                </a:solidFill>
              </a:rPr>
              <a:t>.</a:t>
            </a:r>
          </a:p>
          <a:p>
            <a:r>
              <a:rPr lang="de-DE" dirty="0" smtClean="0">
                <a:solidFill>
                  <a:schemeClr val="bg1"/>
                </a:solidFill>
              </a:rPr>
              <a:t>.</a:t>
            </a:r>
          </a:p>
          <a:p>
            <a:r>
              <a:rPr lang="de-DE" dirty="0" smtClean="0">
                <a:solidFill>
                  <a:schemeClr val="bg1"/>
                </a:solidFill>
              </a:rPr>
              <a:t>.</a:t>
            </a:r>
          </a:p>
          <a:p>
            <a:r>
              <a:rPr lang="de-DE" dirty="0" smtClean="0">
                <a:solidFill>
                  <a:schemeClr val="bg1"/>
                </a:solidFill>
              </a:rPr>
              <a:t>.</a:t>
            </a:r>
          </a:p>
          <a:p>
            <a:r>
              <a:rPr lang="de-DE" dirty="0" smtClean="0">
                <a:solidFill>
                  <a:schemeClr val="bg1"/>
                </a:solidFill>
              </a:rPr>
              <a:t>.</a:t>
            </a:r>
            <a:endParaRPr lang="de-DE" dirty="0">
              <a:solidFill>
                <a:schemeClr val="bg1"/>
              </a:solidFill>
            </a:endParaRPr>
          </a:p>
        </p:txBody>
      </p:sp>
      <p:cxnSp>
        <p:nvCxnSpPr>
          <p:cNvPr id="7" name="Connecteur droit avec flèche 6"/>
          <p:cNvCxnSpPr/>
          <p:nvPr/>
        </p:nvCxnSpPr>
        <p:spPr>
          <a:xfrm>
            <a:off x="2843808" y="1844824"/>
            <a:ext cx="2880320" cy="13681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a:off x="2843808" y="2276872"/>
            <a:ext cx="2736304" cy="23762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flipV="1">
            <a:off x="2843808" y="1844824"/>
            <a:ext cx="2880320"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a:off x="2843808" y="3212976"/>
            <a:ext cx="288032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a:off x="2843808" y="3717032"/>
            <a:ext cx="2736304" cy="13681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flipV="1">
            <a:off x="2843808" y="2780928"/>
            <a:ext cx="2880320" cy="1440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p:nvPr/>
        </p:nvCxnSpPr>
        <p:spPr>
          <a:xfrm flipV="1">
            <a:off x="2843808" y="4221088"/>
            <a:ext cx="288032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Connecteur droit avec flèche 20"/>
          <p:cNvCxnSpPr/>
          <p:nvPr/>
        </p:nvCxnSpPr>
        <p:spPr>
          <a:xfrm flipV="1">
            <a:off x="2843808" y="2312876"/>
            <a:ext cx="2880320" cy="27723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7328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de-DE" dirty="0" smtClean="0"/>
              <a:t>Die Kinder (Johny und Felix)</a:t>
            </a:r>
            <a:endParaRPr lang="de-DE" dirty="0"/>
          </a:p>
        </p:txBody>
      </p:sp>
      <p:sp>
        <p:nvSpPr>
          <p:cNvPr id="3" name="Espace réservé du contenu 2"/>
          <p:cNvSpPr>
            <a:spLocks noGrp="1"/>
          </p:cNvSpPr>
          <p:nvPr>
            <p:ph idx="1"/>
          </p:nvPr>
        </p:nvSpPr>
        <p:spPr>
          <a:xfrm>
            <a:off x="1535788" y="6254308"/>
            <a:ext cx="2638103" cy="550824"/>
          </a:xfrm>
        </p:spPr>
        <p:txBody>
          <a:bodyPr/>
          <a:lstStyle/>
          <a:p>
            <a:pPr marL="0" indent="0">
              <a:buNone/>
            </a:pPr>
            <a:r>
              <a:rPr lang="de-DE" b="1" dirty="0" smtClean="0">
                <a:solidFill>
                  <a:srgbClr val="FF0000"/>
                </a:solidFill>
              </a:rPr>
              <a:t>begeistert</a:t>
            </a:r>
            <a:endParaRPr lang="de-DE" b="1" dirty="0">
              <a:solidFill>
                <a:srgbClr val="FF0000"/>
              </a:solidFill>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065" y="2708920"/>
            <a:ext cx="5543550" cy="3514725"/>
          </a:xfrm>
          <a:prstGeom prst="rect">
            <a:avLst/>
          </a:prstGeom>
        </p:spPr>
      </p:pic>
      <p:sp>
        <p:nvSpPr>
          <p:cNvPr id="5" name="Rectangle à coins arrondis 4"/>
          <p:cNvSpPr/>
          <p:nvPr/>
        </p:nvSpPr>
        <p:spPr>
          <a:xfrm>
            <a:off x="4355976" y="1916832"/>
            <a:ext cx="3744416" cy="180020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t>„Heute war es voll geil!</a:t>
            </a:r>
          </a:p>
          <a:p>
            <a:pPr algn="ctr"/>
            <a:r>
              <a:rPr lang="de-DE" sz="2400" dirty="0" smtClean="0"/>
              <a:t>Total abgefahren !“</a:t>
            </a:r>
            <a:endParaRPr lang="de-DE" sz="2400" dirty="0"/>
          </a:p>
        </p:txBody>
      </p:sp>
      <p:sp>
        <p:nvSpPr>
          <p:cNvPr id="6" name="Rectangle à coins arrondis 5"/>
          <p:cNvSpPr/>
          <p:nvPr/>
        </p:nvSpPr>
        <p:spPr>
          <a:xfrm>
            <a:off x="83065" y="1412776"/>
            <a:ext cx="3744416" cy="180020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t>Hypothesen: gute Note, gute Nachricht, Geburtstag, …</a:t>
            </a:r>
          </a:p>
        </p:txBody>
      </p:sp>
    </p:spTree>
    <p:extLst>
      <p:ext uri="{BB962C8B-B14F-4D97-AF65-F5344CB8AC3E}">
        <p14:creationId xmlns:p14="http://schemas.microsoft.com/office/powerpoint/2010/main" val="3463167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de-DE" dirty="0" smtClean="0"/>
              <a:t>Die Eltern</a:t>
            </a:r>
            <a:endParaRPr lang="de-DE" dirty="0"/>
          </a:p>
        </p:txBody>
      </p:sp>
      <p:sp>
        <p:nvSpPr>
          <p:cNvPr id="3" name="Espace réservé du contenu 2"/>
          <p:cNvSpPr>
            <a:spLocks noGrp="1"/>
          </p:cNvSpPr>
          <p:nvPr>
            <p:ph idx="1"/>
          </p:nvPr>
        </p:nvSpPr>
        <p:spPr>
          <a:xfrm>
            <a:off x="1535788" y="6254308"/>
            <a:ext cx="2638103" cy="550824"/>
          </a:xfrm>
        </p:spPr>
        <p:txBody>
          <a:bodyPr/>
          <a:lstStyle/>
          <a:p>
            <a:pPr marL="0" indent="0">
              <a:buNone/>
            </a:pPr>
            <a:r>
              <a:rPr lang="de-DE" b="1" dirty="0" smtClean="0">
                <a:solidFill>
                  <a:srgbClr val="FF0000"/>
                </a:solidFill>
              </a:rPr>
              <a:t>erstaunt</a:t>
            </a:r>
            <a:endParaRPr lang="de-DE" b="1" dirty="0">
              <a:solidFill>
                <a:srgbClr val="FF0000"/>
              </a:solidFill>
            </a:endParaRPr>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708920"/>
            <a:ext cx="5000625" cy="3667125"/>
          </a:xfrm>
          <a:prstGeom prst="rect">
            <a:avLst/>
          </a:prstGeom>
        </p:spPr>
      </p:pic>
      <p:sp>
        <p:nvSpPr>
          <p:cNvPr id="5" name="Rectangle à coins arrondis 4"/>
          <p:cNvSpPr/>
          <p:nvPr/>
        </p:nvSpPr>
        <p:spPr>
          <a:xfrm>
            <a:off x="3648503" y="1628800"/>
            <a:ext cx="3744416" cy="180020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t>„Was ist denn passiert?</a:t>
            </a:r>
          </a:p>
          <a:p>
            <a:pPr algn="ctr"/>
            <a:r>
              <a:rPr lang="de-DE" sz="2400" dirty="0" smtClean="0"/>
              <a:t>Alle Lehrer krank geworden?“</a:t>
            </a:r>
            <a:endParaRPr lang="de-DE" sz="2400" dirty="0"/>
          </a:p>
        </p:txBody>
      </p:sp>
      <p:sp>
        <p:nvSpPr>
          <p:cNvPr id="7" name="Rectangle à coins arrondis 6"/>
          <p:cNvSpPr/>
          <p:nvPr/>
        </p:nvSpPr>
        <p:spPr>
          <a:xfrm>
            <a:off x="0" y="1412776"/>
            <a:ext cx="3131840" cy="180020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t>Hypothesen: Was? Was ist passiert? </a:t>
            </a:r>
            <a:endParaRPr lang="de-DE" sz="2400" dirty="0"/>
          </a:p>
        </p:txBody>
      </p:sp>
    </p:spTree>
    <p:extLst>
      <p:ext uri="{BB962C8B-B14F-4D97-AF65-F5344CB8AC3E}">
        <p14:creationId xmlns:p14="http://schemas.microsoft.com/office/powerpoint/2010/main" val="4267633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de-DE" dirty="0" smtClean="0"/>
              <a:t>Die Kinder (Johny und Felix)</a:t>
            </a:r>
            <a:endParaRPr lang="de-DE" dirty="0"/>
          </a:p>
        </p:txBody>
      </p:sp>
      <p:sp>
        <p:nvSpPr>
          <p:cNvPr id="3" name="Espace réservé du contenu 2"/>
          <p:cNvSpPr>
            <a:spLocks noGrp="1"/>
          </p:cNvSpPr>
          <p:nvPr>
            <p:ph idx="1"/>
          </p:nvPr>
        </p:nvSpPr>
        <p:spPr>
          <a:xfrm>
            <a:off x="1535788" y="6254308"/>
            <a:ext cx="2638103" cy="550824"/>
          </a:xfrm>
        </p:spPr>
        <p:txBody>
          <a:bodyPr/>
          <a:lstStyle/>
          <a:p>
            <a:pPr marL="0" indent="0">
              <a:buNone/>
            </a:pPr>
            <a:r>
              <a:rPr lang="de-DE" b="1" dirty="0" smtClean="0">
                <a:solidFill>
                  <a:srgbClr val="FF0000"/>
                </a:solidFill>
              </a:rPr>
              <a:t>enttäuscht</a:t>
            </a:r>
            <a:endParaRPr lang="de-DE" b="1" dirty="0">
              <a:solidFill>
                <a:srgbClr val="FF0000"/>
              </a:solidFill>
            </a:endParaRPr>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564904"/>
            <a:ext cx="5257800" cy="3752850"/>
          </a:xfrm>
          <a:prstGeom prst="rect">
            <a:avLst/>
          </a:prstGeom>
        </p:spPr>
      </p:pic>
      <p:sp>
        <p:nvSpPr>
          <p:cNvPr id="5" name="Rectangle à coins arrondis 4"/>
          <p:cNvSpPr/>
          <p:nvPr/>
        </p:nvSpPr>
        <p:spPr>
          <a:xfrm>
            <a:off x="4067944" y="1988840"/>
            <a:ext cx="3744416" cy="180020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t>„Wenn wir fragen, dann sagt ihr womöglich Nein!“</a:t>
            </a:r>
            <a:endParaRPr lang="de-DE" sz="2400" dirty="0"/>
          </a:p>
        </p:txBody>
      </p:sp>
      <p:sp>
        <p:nvSpPr>
          <p:cNvPr id="7" name="Rectangle à coins arrondis 6"/>
          <p:cNvSpPr/>
          <p:nvPr/>
        </p:nvSpPr>
        <p:spPr>
          <a:xfrm>
            <a:off x="179512" y="1412776"/>
            <a:ext cx="3744416" cy="180020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t>Hypothesen: Warum? Was? Das ist immer so!</a:t>
            </a:r>
            <a:endParaRPr lang="de-DE" sz="2400" dirty="0"/>
          </a:p>
        </p:txBody>
      </p:sp>
    </p:spTree>
    <p:extLst>
      <p:ext uri="{BB962C8B-B14F-4D97-AF65-F5344CB8AC3E}">
        <p14:creationId xmlns:p14="http://schemas.microsoft.com/office/powerpoint/2010/main" val="4267633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de-DE" dirty="0" smtClean="0"/>
              <a:t>Die Eltern</a:t>
            </a:r>
            <a:endParaRPr lang="de-DE" dirty="0"/>
          </a:p>
        </p:txBody>
      </p:sp>
      <p:sp>
        <p:nvSpPr>
          <p:cNvPr id="3" name="Espace réservé du contenu 2"/>
          <p:cNvSpPr>
            <a:spLocks noGrp="1"/>
          </p:cNvSpPr>
          <p:nvPr>
            <p:ph idx="1"/>
          </p:nvPr>
        </p:nvSpPr>
        <p:spPr>
          <a:xfrm>
            <a:off x="1331640" y="6307176"/>
            <a:ext cx="3464837" cy="550824"/>
          </a:xfrm>
        </p:spPr>
        <p:txBody>
          <a:bodyPr>
            <a:normAutofit/>
          </a:bodyPr>
          <a:lstStyle/>
          <a:p>
            <a:pPr marL="0" indent="0">
              <a:buNone/>
            </a:pPr>
            <a:r>
              <a:rPr lang="de-DE" b="1" dirty="0">
                <a:solidFill>
                  <a:srgbClr val="FF0000"/>
                </a:solidFill>
              </a:rPr>
              <a:t>w</a:t>
            </a:r>
            <a:r>
              <a:rPr lang="de-DE" b="1" dirty="0" smtClean="0">
                <a:solidFill>
                  <a:srgbClr val="FF0000"/>
                </a:solidFill>
              </a:rPr>
              <a:t>ütend / genervt</a:t>
            </a:r>
            <a:endParaRPr lang="de-DE" b="1" dirty="0">
              <a:solidFill>
                <a:srgbClr val="FF0000"/>
              </a:solidFill>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2492896"/>
            <a:ext cx="5105400" cy="3638550"/>
          </a:xfrm>
          <a:prstGeom prst="rect">
            <a:avLst/>
          </a:prstGeom>
        </p:spPr>
      </p:pic>
      <p:sp>
        <p:nvSpPr>
          <p:cNvPr id="5" name="Rectangle à coins arrondis 4"/>
          <p:cNvSpPr/>
          <p:nvPr/>
        </p:nvSpPr>
        <p:spPr>
          <a:xfrm>
            <a:off x="4211960" y="1340768"/>
            <a:ext cx="3744416" cy="180020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t>„Aber wenn wir nein sagen, dann hat das womöglich seinen Grund!“</a:t>
            </a:r>
            <a:endParaRPr lang="de-DE" sz="2400" dirty="0"/>
          </a:p>
        </p:txBody>
      </p:sp>
      <p:sp>
        <p:nvSpPr>
          <p:cNvPr id="7" name="Rectangle à coins arrondis 6"/>
          <p:cNvSpPr/>
          <p:nvPr/>
        </p:nvSpPr>
        <p:spPr>
          <a:xfrm>
            <a:off x="231660" y="1340768"/>
            <a:ext cx="3744416" cy="180020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t>Hypothesen: Ich kann es nicht glauben! WIR sind die Eltern!</a:t>
            </a:r>
            <a:endParaRPr lang="de-DE" sz="2400" dirty="0"/>
          </a:p>
        </p:txBody>
      </p:sp>
    </p:spTree>
    <p:extLst>
      <p:ext uri="{BB962C8B-B14F-4D97-AF65-F5344CB8AC3E}">
        <p14:creationId xmlns:p14="http://schemas.microsoft.com/office/powerpoint/2010/main" val="3563134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de-DE" dirty="0" smtClean="0"/>
              <a:t>Das Projekt</a:t>
            </a:r>
            <a:endParaRPr lang="de-DE" dirty="0"/>
          </a:p>
        </p:txBody>
      </p:sp>
      <p:sp>
        <p:nvSpPr>
          <p:cNvPr id="3" name="Espace réservé du contenu 2"/>
          <p:cNvSpPr>
            <a:spLocks noGrp="1"/>
          </p:cNvSpPr>
          <p:nvPr>
            <p:ph idx="1"/>
          </p:nvPr>
        </p:nvSpPr>
        <p:spPr>
          <a:xfrm>
            <a:off x="395536" y="2204864"/>
            <a:ext cx="7239000" cy="3043720"/>
          </a:xfrm>
        </p:spPr>
        <p:txBody>
          <a:bodyPr/>
          <a:lstStyle/>
          <a:p>
            <a:r>
              <a:rPr lang="de-DE" dirty="0" smtClean="0"/>
              <a:t>Reiseziel: </a:t>
            </a:r>
          </a:p>
          <a:p>
            <a:endParaRPr lang="de-DE" dirty="0" smtClean="0"/>
          </a:p>
          <a:p>
            <a:r>
              <a:rPr lang="de-DE" dirty="0" smtClean="0"/>
              <a:t>Zeitpunkt: </a:t>
            </a:r>
          </a:p>
          <a:p>
            <a:endParaRPr lang="de-DE" dirty="0" smtClean="0"/>
          </a:p>
          <a:p>
            <a:r>
              <a:rPr lang="de-DE" dirty="0" smtClean="0"/>
              <a:t>Dauer: </a:t>
            </a:r>
            <a:endParaRPr lang="de-DE" dirty="0"/>
          </a:p>
        </p:txBody>
      </p:sp>
      <p:sp>
        <p:nvSpPr>
          <p:cNvPr id="4" name="ZoneTexte 3"/>
          <p:cNvSpPr txBox="1"/>
          <p:nvPr/>
        </p:nvSpPr>
        <p:spPr>
          <a:xfrm>
            <a:off x="2483768" y="2204855"/>
            <a:ext cx="1713931" cy="461665"/>
          </a:xfrm>
          <a:prstGeom prst="rect">
            <a:avLst/>
          </a:prstGeom>
          <a:noFill/>
        </p:spPr>
        <p:txBody>
          <a:bodyPr wrap="none" rtlCol="0">
            <a:spAutoFit/>
          </a:bodyPr>
          <a:lstStyle/>
          <a:p>
            <a:r>
              <a:rPr lang="de-DE" sz="2400" b="1" dirty="0" smtClean="0">
                <a:solidFill>
                  <a:srgbClr val="FF0000"/>
                </a:solidFill>
              </a:rPr>
              <a:t>Schottland</a:t>
            </a:r>
            <a:endParaRPr lang="de-DE" sz="2400" b="1" dirty="0">
              <a:solidFill>
                <a:srgbClr val="FF0000"/>
              </a:solidFill>
            </a:endParaRPr>
          </a:p>
        </p:txBody>
      </p:sp>
      <p:sp>
        <p:nvSpPr>
          <p:cNvPr id="5" name="ZoneTexte 4"/>
          <p:cNvSpPr txBox="1"/>
          <p:nvPr/>
        </p:nvSpPr>
        <p:spPr>
          <a:xfrm>
            <a:off x="2478476" y="3140968"/>
            <a:ext cx="1106393" cy="461665"/>
          </a:xfrm>
          <a:prstGeom prst="rect">
            <a:avLst/>
          </a:prstGeom>
          <a:noFill/>
        </p:spPr>
        <p:txBody>
          <a:bodyPr wrap="none" rtlCol="0">
            <a:spAutoFit/>
          </a:bodyPr>
          <a:lstStyle/>
          <a:p>
            <a:r>
              <a:rPr lang="de-DE" sz="2400" b="1" dirty="0" smtClean="0">
                <a:solidFill>
                  <a:srgbClr val="FF0000"/>
                </a:solidFill>
              </a:rPr>
              <a:t>Ferien</a:t>
            </a:r>
            <a:endParaRPr lang="de-DE" sz="2400" b="1" dirty="0">
              <a:solidFill>
                <a:srgbClr val="FF0000"/>
              </a:solidFill>
            </a:endParaRPr>
          </a:p>
        </p:txBody>
      </p:sp>
      <p:sp>
        <p:nvSpPr>
          <p:cNvPr id="6" name="ZoneTexte 5"/>
          <p:cNvSpPr txBox="1"/>
          <p:nvPr/>
        </p:nvSpPr>
        <p:spPr>
          <a:xfrm>
            <a:off x="1870938" y="4077072"/>
            <a:ext cx="1597745" cy="461665"/>
          </a:xfrm>
          <a:prstGeom prst="rect">
            <a:avLst/>
          </a:prstGeom>
          <a:noFill/>
        </p:spPr>
        <p:txBody>
          <a:bodyPr wrap="none" rtlCol="0">
            <a:spAutoFit/>
          </a:bodyPr>
          <a:lstStyle/>
          <a:p>
            <a:r>
              <a:rPr lang="de-DE" sz="2400" b="1" dirty="0" smtClean="0">
                <a:solidFill>
                  <a:srgbClr val="FF0000"/>
                </a:solidFill>
              </a:rPr>
              <a:t>3 Wochen</a:t>
            </a:r>
            <a:endParaRPr lang="de-DE" sz="2400" b="1" dirty="0">
              <a:solidFill>
                <a:srgbClr val="FF0000"/>
              </a:solidFill>
            </a:endParaRPr>
          </a:p>
        </p:txBody>
      </p:sp>
    </p:spTree>
    <p:extLst>
      <p:ext uri="{BB962C8B-B14F-4D97-AF65-F5344CB8AC3E}">
        <p14:creationId xmlns:p14="http://schemas.microsoft.com/office/powerpoint/2010/main" val="3171311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de-DE" smtClean="0"/>
              <a:t>Wenn … , dann … !</a:t>
            </a:r>
            <a:endParaRPr lang="de-DE"/>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595" y="2204864"/>
            <a:ext cx="9144000" cy="2187955"/>
          </a:xfrm>
          <a:prstGeom prst="rect">
            <a:avLst/>
          </a:prstGeom>
        </p:spPr>
      </p:pic>
      <p:sp>
        <p:nvSpPr>
          <p:cNvPr id="5" name="ZoneTexte 4"/>
          <p:cNvSpPr txBox="1"/>
          <p:nvPr/>
        </p:nvSpPr>
        <p:spPr>
          <a:xfrm>
            <a:off x="755576" y="2204864"/>
            <a:ext cx="899605" cy="369332"/>
          </a:xfrm>
          <a:prstGeom prst="rect">
            <a:avLst/>
          </a:prstGeom>
          <a:noFill/>
        </p:spPr>
        <p:txBody>
          <a:bodyPr wrap="none" rtlCol="0">
            <a:spAutoFit/>
          </a:bodyPr>
          <a:lstStyle/>
          <a:p>
            <a:r>
              <a:rPr lang="de-DE" b="1" dirty="0" smtClean="0">
                <a:solidFill>
                  <a:srgbClr val="FF0000"/>
                </a:solidFill>
              </a:rPr>
              <a:t>Kinder</a:t>
            </a:r>
            <a:endParaRPr lang="de-DE" sz="2400" b="1" dirty="0">
              <a:solidFill>
                <a:srgbClr val="FF0000"/>
              </a:solidFill>
            </a:endParaRPr>
          </a:p>
        </p:txBody>
      </p:sp>
      <p:sp>
        <p:nvSpPr>
          <p:cNvPr id="6" name="ZoneTexte 5"/>
          <p:cNvSpPr txBox="1"/>
          <p:nvPr/>
        </p:nvSpPr>
        <p:spPr>
          <a:xfrm>
            <a:off x="755576" y="2586730"/>
            <a:ext cx="843501" cy="369332"/>
          </a:xfrm>
          <a:prstGeom prst="rect">
            <a:avLst/>
          </a:prstGeom>
          <a:noFill/>
        </p:spPr>
        <p:txBody>
          <a:bodyPr wrap="none" rtlCol="0">
            <a:spAutoFit/>
          </a:bodyPr>
          <a:lstStyle/>
          <a:p>
            <a:r>
              <a:rPr lang="de-DE" b="1" dirty="0" smtClean="0">
                <a:solidFill>
                  <a:srgbClr val="FF0000"/>
                </a:solidFill>
              </a:rPr>
              <a:t>Eltern</a:t>
            </a:r>
            <a:endParaRPr lang="de-DE" sz="2400" b="1" dirty="0">
              <a:solidFill>
                <a:srgbClr val="FF0000"/>
              </a:solidFill>
            </a:endParaRPr>
          </a:p>
        </p:txBody>
      </p:sp>
      <p:sp>
        <p:nvSpPr>
          <p:cNvPr id="7" name="ZoneTexte 6"/>
          <p:cNvSpPr txBox="1"/>
          <p:nvPr/>
        </p:nvSpPr>
        <p:spPr>
          <a:xfrm>
            <a:off x="755575" y="3429000"/>
            <a:ext cx="899605" cy="369332"/>
          </a:xfrm>
          <a:prstGeom prst="rect">
            <a:avLst/>
          </a:prstGeom>
          <a:noFill/>
        </p:spPr>
        <p:txBody>
          <a:bodyPr wrap="none" rtlCol="0">
            <a:spAutoFit/>
          </a:bodyPr>
          <a:lstStyle/>
          <a:p>
            <a:r>
              <a:rPr lang="de-DE" b="1" dirty="0" smtClean="0">
                <a:solidFill>
                  <a:srgbClr val="FF0000"/>
                </a:solidFill>
              </a:rPr>
              <a:t>Kinder</a:t>
            </a:r>
            <a:endParaRPr lang="de-DE" sz="2400" b="1" dirty="0">
              <a:solidFill>
                <a:srgbClr val="FF0000"/>
              </a:solidFill>
            </a:endParaRPr>
          </a:p>
        </p:txBody>
      </p:sp>
      <p:sp>
        <p:nvSpPr>
          <p:cNvPr id="8" name="ZoneTexte 7"/>
          <p:cNvSpPr txBox="1"/>
          <p:nvPr/>
        </p:nvSpPr>
        <p:spPr>
          <a:xfrm>
            <a:off x="763669" y="3823292"/>
            <a:ext cx="843501" cy="369332"/>
          </a:xfrm>
          <a:prstGeom prst="rect">
            <a:avLst/>
          </a:prstGeom>
          <a:noFill/>
        </p:spPr>
        <p:txBody>
          <a:bodyPr wrap="none" rtlCol="0">
            <a:spAutoFit/>
          </a:bodyPr>
          <a:lstStyle/>
          <a:p>
            <a:r>
              <a:rPr lang="de-DE" b="1" dirty="0" smtClean="0">
                <a:solidFill>
                  <a:srgbClr val="FF0000"/>
                </a:solidFill>
              </a:rPr>
              <a:t>Eltern</a:t>
            </a:r>
            <a:endParaRPr lang="de-DE" sz="2400" b="1" dirty="0">
              <a:solidFill>
                <a:srgbClr val="FF0000"/>
              </a:solidFill>
            </a:endParaRPr>
          </a:p>
        </p:txBody>
      </p:sp>
      <p:sp>
        <p:nvSpPr>
          <p:cNvPr id="9" name="ZoneTexte 8"/>
          <p:cNvSpPr txBox="1"/>
          <p:nvPr/>
        </p:nvSpPr>
        <p:spPr>
          <a:xfrm>
            <a:off x="179512" y="3492774"/>
            <a:ext cx="319318" cy="369332"/>
          </a:xfrm>
          <a:prstGeom prst="rect">
            <a:avLst/>
          </a:prstGeom>
          <a:noFill/>
        </p:spPr>
        <p:txBody>
          <a:bodyPr wrap="none" rtlCol="0">
            <a:spAutoFit/>
          </a:bodyPr>
          <a:lstStyle/>
          <a:p>
            <a:r>
              <a:rPr lang="de-DE" b="1" dirty="0" smtClean="0">
                <a:solidFill>
                  <a:srgbClr val="FF0000"/>
                </a:solidFill>
              </a:rPr>
              <a:t>2</a:t>
            </a:r>
            <a:endParaRPr lang="de-DE" sz="2400" b="1" dirty="0">
              <a:solidFill>
                <a:srgbClr val="FF0000"/>
              </a:solidFill>
            </a:endParaRPr>
          </a:p>
        </p:txBody>
      </p:sp>
      <p:sp>
        <p:nvSpPr>
          <p:cNvPr id="10" name="ZoneTexte 9"/>
          <p:cNvSpPr txBox="1"/>
          <p:nvPr/>
        </p:nvSpPr>
        <p:spPr>
          <a:xfrm>
            <a:off x="179512" y="2206293"/>
            <a:ext cx="319318" cy="369332"/>
          </a:xfrm>
          <a:prstGeom prst="rect">
            <a:avLst/>
          </a:prstGeom>
          <a:noFill/>
        </p:spPr>
        <p:txBody>
          <a:bodyPr wrap="none" rtlCol="0">
            <a:spAutoFit/>
          </a:bodyPr>
          <a:lstStyle/>
          <a:p>
            <a:r>
              <a:rPr lang="de-DE" b="1" dirty="0">
                <a:solidFill>
                  <a:srgbClr val="FF0000"/>
                </a:solidFill>
              </a:rPr>
              <a:t>5</a:t>
            </a:r>
            <a:endParaRPr lang="de-DE" sz="2400" b="1" dirty="0">
              <a:solidFill>
                <a:srgbClr val="FF0000"/>
              </a:solidFill>
            </a:endParaRPr>
          </a:p>
        </p:txBody>
      </p:sp>
      <p:sp>
        <p:nvSpPr>
          <p:cNvPr id="11" name="ZoneTexte 10"/>
          <p:cNvSpPr txBox="1"/>
          <p:nvPr/>
        </p:nvSpPr>
        <p:spPr>
          <a:xfrm>
            <a:off x="172253" y="2758862"/>
            <a:ext cx="319318" cy="369332"/>
          </a:xfrm>
          <a:prstGeom prst="rect">
            <a:avLst/>
          </a:prstGeom>
          <a:noFill/>
        </p:spPr>
        <p:txBody>
          <a:bodyPr wrap="none" rtlCol="0">
            <a:spAutoFit/>
          </a:bodyPr>
          <a:lstStyle/>
          <a:p>
            <a:r>
              <a:rPr lang="de-DE" b="1" dirty="0">
                <a:solidFill>
                  <a:srgbClr val="FF0000"/>
                </a:solidFill>
              </a:rPr>
              <a:t>4</a:t>
            </a:r>
            <a:endParaRPr lang="de-DE" sz="2400" b="1" dirty="0">
              <a:solidFill>
                <a:srgbClr val="FF0000"/>
              </a:solidFill>
            </a:endParaRPr>
          </a:p>
        </p:txBody>
      </p:sp>
      <p:sp>
        <p:nvSpPr>
          <p:cNvPr id="12" name="ZoneTexte 11"/>
          <p:cNvSpPr txBox="1"/>
          <p:nvPr/>
        </p:nvSpPr>
        <p:spPr>
          <a:xfrm>
            <a:off x="172253" y="4005588"/>
            <a:ext cx="319318" cy="369332"/>
          </a:xfrm>
          <a:prstGeom prst="rect">
            <a:avLst/>
          </a:prstGeom>
          <a:noFill/>
        </p:spPr>
        <p:txBody>
          <a:bodyPr wrap="none" rtlCol="0">
            <a:spAutoFit/>
          </a:bodyPr>
          <a:lstStyle/>
          <a:p>
            <a:r>
              <a:rPr lang="de-DE" b="1" dirty="0">
                <a:solidFill>
                  <a:srgbClr val="FF0000"/>
                </a:solidFill>
              </a:rPr>
              <a:t>3</a:t>
            </a:r>
            <a:endParaRPr lang="de-DE" sz="2400" b="1" dirty="0">
              <a:solidFill>
                <a:srgbClr val="FF0000"/>
              </a:solidFill>
            </a:endParaRPr>
          </a:p>
        </p:txBody>
      </p:sp>
      <p:cxnSp>
        <p:nvCxnSpPr>
          <p:cNvPr id="14" name="Connecteur droit avec flèche 13"/>
          <p:cNvCxnSpPr/>
          <p:nvPr/>
        </p:nvCxnSpPr>
        <p:spPr>
          <a:xfrm>
            <a:off x="4644008" y="2390959"/>
            <a:ext cx="1008112" cy="17992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a:off x="4644008" y="3290606"/>
            <a:ext cx="1008112" cy="3868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flipV="1">
            <a:off x="4644008" y="2943528"/>
            <a:ext cx="1008112" cy="7339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flipV="1">
            <a:off x="4644008" y="2390959"/>
            <a:ext cx="1008112" cy="17992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Connecteur droit avec flèche 21"/>
          <p:cNvCxnSpPr/>
          <p:nvPr/>
        </p:nvCxnSpPr>
        <p:spPr>
          <a:xfrm>
            <a:off x="4644008" y="2943528"/>
            <a:ext cx="1008112" cy="34707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4107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86</TotalTime>
  <Words>468</Words>
  <Application>Microsoft Office PowerPoint</Application>
  <PresentationFormat>Affichage à l'écran (4:3)</PresentationFormat>
  <Paragraphs>99</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Opulent</vt:lpstr>
      <vt:lpstr>Die Wenn-Dann-Falle!</vt:lpstr>
      <vt:lpstr>Serie: Wie erziehe ich meine Eltern?</vt:lpstr>
      <vt:lpstr>Kommentiere die Reaktionen!</vt:lpstr>
      <vt:lpstr>Die Kinder (Johny und Felix)</vt:lpstr>
      <vt:lpstr>Die Eltern</vt:lpstr>
      <vt:lpstr>Die Kinder (Johny und Felix)</vt:lpstr>
      <vt:lpstr>Die Eltern</vt:lpstr>
      <vt:lpstr>Das Projekt</vt:lpstr>
      <vt:lpstr>Wenn … , dann … !</vt:lpstr>
      <vt:lpstr>Für oder gegen die Klassenfahrt?</vt:lpstr>
      <vt:lpstr>Der genervte Vater</vt:lpstr>
      <vt:lpstr>Warum konnte er nicht daran teilnehmen?</vt:lpstr>
      <vt:lpstr>Hast du richtig getippt? (2)</vt:lpstr>
      <vt:lpstr>Welche Bedingung müssen die Kinder erfüllen?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Wenn-Dann-Falle!</dc:title>
  <dc:creator>admin admin</dc:creator>
  <cp:lastModifiedBy>admin admin</cp:lastModifiedBy>
  <cp:revision>12</cp:revision>
  <dcterms:created xsi:type="dcterms:W3CDTF">2015-10-14T06:45:47Z</dcterms:created>
  <dcterms:modified xsi:type="dcterms:W3CDTF">2015-10-15T13:54:05Z</dcterms:modified>
</cp:coreProperties>
</file>