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C8F-0B70-494A-A996-84A64ACCDA4B}" type="datetimeFigureOut">
              <a:rPr lang="fr-FR" smtClean="0"/>
              <a:t>22/09/15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A96D-F064-EA40-8118-7F6BB56090F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C8F-0B70-494A-A996-84A64ACCDA4B}" type="datetimeFigureOut">
              <a:rPr lang="fr-FR" smtClean="0"/>
              <a:t>22/09/15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A96D-F064-EA40-8118-7F6BB56090F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C8F-0B70-494A-A996-84A64ACCDA4B}" type="datetimeFigureOut">
              <a:rPr lang="fr-FR" smtClean="0"/>
              <a:t>22/09/15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A96D-F064-EA40-8118-7F6BB56090FD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C8F-0B70-494A-A996-84A64ACCDA4B}" type="datetimeFigureOut">
              <a:rPr lang="fr-FR" smtClean="0"/>
              <a:t>22/09/15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A96D-F064-EA40-8118-7F6BB56090F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C8F-0B70-494A-A996-84A64ACCDA4B}" type="datetimeFigureOut">
              <a:rPr lang="fr-FR" smtClean="0"/>
              <a:t>22/09/15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A96D-F064-EA40-8118-7F6BB56090F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C8F-0B70-494A-A996-84A64ACCDA4B}" type="datetimeFigureOut">
              <a:rPr lang="fr-FR" smtClean="0"/>
              <a:t>22/09/15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A96D-F064-EA40-8118-7F6BB56090F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C8F-0B70-494A-A996-84A64ACCDA4B}" type="datetimeFigureOut">
              <a:rPr lang="fr-FR" smtClean="0"/>
              <a:t>22/09/15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A96D-F064-EA40-8118-7F6BB56090F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C8F-0B70-494A-A996-84A64ACCDA4B}" type="datetimeFigureOut">
              <a:rPr lang="fr-FR" smtClean="0"/>
              <a:t>22/09/15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A96D-F064-EA40-8118-7F6BB56090F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C8F-0B70-494A-A996-84A64ACCDA4B}" type="datetimeFigureOut">
              <a:rPr lang="fr-FR" smtClean="0"/>
              <a:t>22/09/15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A96D-F064-EA40-8118-7F6BB56090F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C8F-0B70-494A-A996-84A64ACCDA4B}" type="datetimeFigureOut">
              <a:rPr lang="fr-FR" smtClean="0"/>
              <a:t>22/09/15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A96D-F064-EA40-8118-7F6BB56090F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C8F-0B70-494A-A996-84A64ACCDA4B}" type="datetimeFigureOut">
              <a:rPr lang="fr-FR" smtClean="0"/>
              <a:t>22/09/15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A96D-F064-EA40-8118-7F6BB56090F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C8F-0B70-494A-A996-84A64ACCDA4B}" type="datetimeFigureOut">
              <a:rPr lang="fr-FR" smtClean="0"/>
              <a:t>22/09/15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A96D-F064-EA40-8118-7F6BB56090F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C8F-0B70-494A-A996-84A64ACCDA4B}" type="datetimeFigureOut">
              <a:rPr lang="fr-FR" smtClean="0"/>
              <a:t>22/09/15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A96D-F064-EA40-8118-7F6BB56090F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E1A56C8F-0B70-494A-A996-84A64ACCDA4B}" type="datetimeFigureOut">
              <a:rPr lang="fr-FR" smtClean="0"/>
              <a:t>22/09/15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2133A96D-F064-EA40-8118-7F6BB56090FD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Reiseziel Deutschland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Buch Seite 50 – Übungsheft Seite 33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9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610398"/>
          </a:xfrm>
        </p:spPr>
        <p:txBody>
          <a:bodyPr/>
          <a:lstStyle/>
          <a:p>
            <a:r>
              <a:rPr lang="de-DE" u="sng" dirty="0" smtClean="0"/>
              <a:t>Reiseziel</a:t>
            </a:r>
            <a:endParaRPr lang="de-DE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093" y="1022809"/>
            <a:ext cx="7232650" cy="2355869"/>
          </a:xfrm>
        </p:spPr>
        <p:txBody>
          <a:bodyPr/>
          <a:lstStyle/>
          <a:p>
            <a:r>
              <a:rPr lang="fr-FR" dirty="0" smtClean="0"/>
              <a:t>L’adjectif se place </a:t>
            </a:r>
            <a:r>
              <a:rPr lang="fr-FR" b="1" dirty="0" smtClean="0"/>
              <a:t>toujours</a:t>
            </a:r>
            <a:r>
              <a:rPr lang="fr-FR" dirty="0" smtClean="0"/>
              <a:t> </a:t>
            </a:r>
            <a:r>
              <a:rPr lang="fr-FR" u="sng" dirty="0" smtClean="0"/>
              <a:t>devant</a:t>
            </a:r>
            <a:r>
              <a:rPr lang="fr-FR" dirty="0" smtClean="0"/>
              <a:t> le nom qu’il détermine et prend une terminaison.</a:t>
            </a:r>
          </a:p>
          <a:p>
            <a:r>
              <a:rPr lang="fr-FR" dirty="0" smtClean="0"/>
              <a:t>Si le déterminant ne porte pas de marque ou s’il n’y a pas de déterminant</a:t>
            </a:r>
            <a:r>
              <a:rPr lang="fr-FR" u="sng" dirty="0" smtClean="0"/>
              <a:t>, la marque se porte sur l’adjectif.</a:t>
            </a:r>
            <a:endParaRPr lang="fr-FR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161093" y="732605"/>
            <a:ext cx="80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Objectif</a:t>
            </a:r>
            <a:r>
              <a:rPr lang="fr-FR" sz="2000" b="1" dirty="0" smtClean="0">
                <a:solidFill>
                  <a:srgbClr val="FF0000"/>
                </a:solidFill>
              </a:rPr>
              <a:t> : qualifier un groupe nominal avec un adjectif épithète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38175"/>
              </p:ext>
            </p:extLst>
          </p:nvPr>
        </p:nvGraphicFramePr>
        <p:xfrm>
          <a:off x="68518" y="3318741"/>
          <a:ext cx="9075480" cy="3479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275"/>
                <a:gridCol w="1974023"/>
                <a:gridCol w="2011743"/>
                <a:gridCol w="1898582"/>
                <a:gridCol w="1838857"/>
              </a:tblGrid>
              <a:tr h="62381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Masculin</a:t>
                      </a:r>
                      <a:endParaRPr lang="fr-F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Féminin</a:t>
                      </a:r>
                      <a:endParaRPr lang="fr-F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Neutre</a:t>
                      </a:r>
                      <a:endParaRPr lang="fr-F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Pluriel</a:t>
                      </a:r>
                      <a:endParaRPr lang="fr-FR" dirty="0"/>
                    </a:p>
                  </a:txBody>
                  <a:tcPr anchor="ctr" anchorCtr="1"/>
                </a:tc>
              </a:tr>
              <a:tr h="1076722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Nominatif</a:t>
                      </a:r>
                      <a:endParaRPr lang="fr-FR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de</a:t>
                      </a:r>
                      <a:r>
                        <a:rPr lang="de-DE" sz="1600" b="1" noProof="0" dirty="0" smtClean="0">
                          <a:solidFill>
                            <a:srgbClr val="FF6600"/>
                          </a:solidFill>
                        </a:rPr>
                        <a:t>r</a:t>
                      </a:r>
                      <a:r>
                        <a:rPr lang="de-DE" sz="1600" noProof="0" dirty="0" smtClean="0"/>
                        <a:t> nett</a:t>
                      </a:r>
                      <a:r>
                        <a:rPr lang="de-DE" sz="1600" b="1" noProof="0" dirty="0" smtClean="0">
                          <a:solidFill>
                            <a:srgbClr val="3366FF"/>
                          </a:solidFill>
                        </a:rPr>
                        <a:t>e</a:t>
                      </a:r>
                      <a:r>
                        <a:rPr lang="de-DE" sz="1600" noProof="0" dirty="0" smtClean="0"/>
                        <a:t> Mann</a:t>
                      </a:r>
                    </a:p>
                    <a:p>
                      <a:pPr algn="ctr"/>
                      <a:r>
                        <a:rPr lang="de-DE" sz="1600" noProof="0" dirty="0" smtClean="0"/>
                        <a:t>ein</a:t>
                      </a:r>
                      <a:r>
                        <a:rPr lang="de-DE" sz="1600" baseline="0" noProof="0" dirty="0" smtClean="0"/>
                        <a:t> n</a:t>
                      </a:r>
                      <a:r>
                        <a:rPr lang="de-DE" sz="1600" noProof="0" dirty="0" smtClean="0"/>
                        <a:t>ette</a:t>
                      </a:r>
                      <a:r>
                        <a:rPr lang="de-DE" sz="1600" b="1" noProof="0" dirty="0" smtClean="0">
                          <a:solidFill>
                            <a:srgbClr val="FF6600"/>
                          </a:solidFill>
                        </a:rPr>
                        <a:t>r</a:t>
                      </a:r>
                      <a:r>
                        <a:rPr lang="de-DE" sz="1600" noProof="0" dirty="0" smtClean="0"/>
                        <a:t> Mann</a:t>
                      </a:r>
                      <a:endParaRPr lang="de-DE" sz="1600" noProof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di</a:t>
                      </a:r>
                      <a:r>
                        <a:rPr lang="de-DE" sz="1600" b="1" noProof="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de-DE" sz="1600" noProof="0" dirty="0" smtClean="0"/>
                        <a:t> schick</a:t>
                      </a:r>
                      <a:r>
                        <a:rPr lang="de-DE" sz="1600" b="1" noProof="0" dirty="0" smtClean="0">
                          <a:solidFill>
                            <a:srgbClr val="3366FF"/>
                          </a:solidFill>
                        </a:rPr>
                        <a:t>e</a:t>
                      </a:r>
                      <a:r>
                        <a:rPr lang="de-DE" sz="1600" baseline="0" noProof="0" dirty="0" smtClean="0"/>
                        <a:t> Frau</a:t>
                      </a:r>
                    </a:p>
                    <a:p>
                      <a:pPr algn="ctr"/>
                      <a:r>
                        <a:rPr lang="de-DE" sz="1500" baseline="0" noProof="0" dirty="0" smtClean="0"/>
                        <a:t>ein</a:t>
                      </a:r>
                      <a:r>
                        <a:rPr lang="de-DE" sz="1500" b="1" baseline="0" noProof="0" dirty="0" smtClean="0">
                          <a:solidFill>
                            <a:srgbClr val="FF6600"/>
                          </a:solidFill>
                        </a:rPr>
                        <a:t>e</a:t>
                      </a:r>
                      <a:r>
                        <a:rPr lang="de-DE" sz="1500" baseline="0" noProof="0" dirty="0" smtClean="0"/>
                        <a:t> schick</a:t>
                      </a:r>
                      <a:r>
                        <a:rPr lang="de-DE" sz="1500" b="1" baseline="0" noProof="0" dirty="0" smtClean="0">
                          <a:solidFill>
                            <a:srgbClr val="3366FF"/>
                          </a:solidFill>
                        </a:rPr>
                        <a:t>e</a:t>
                      </a:r>
                      <a:r>
                        <a:rPr lang="de-DE" sz="1500" baseline="0" noProof="0" dirty="0" smtClean="0"/>
                        <a:t> Frau</a:t>
                      </a:r>
                      <a:endParaRPr lang="de-DE" sz="1500" noProof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da</a:t>
                      </a:r>
                      <a:r>
                        <a:rPr lang="de-DE" sz="1600" b="1" noProof="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de-DE" sz="1600" noProof="0" dirty="0" smtClean="0"/>
                        <a:t> brav</a:t>
                      </a:r>
                      <a:r>
                        <a:rPr lang="de-DE" sz="1600" b="1" noProof="0" dirty="0" smtClean="0">
                          <a:solidFill>
                            <a:srgbClr val="3366FF"/>
                          </a:solidFill>
                        </a:rPr>
                        <a:t>e</a:t>
                      </a:r>
                      <a:r>
                        <a:rPr lang="de-DE" sz="1600" noProof="0" dirty="0" smtClean="0"/>
                        <a:t> Kind</a:t>
                      </a:r>
                    </a:p>
                    <a:p>
                      <a:pPr algn="ctr"/>
                      <a:r>
                        <a:rPr lang="de-DE" sz="1600" noProof="0" dirty="0" smtClean="0"/>
                        <a:t>ein brave</a:t>
                      </a:r>
                      <a:r>
                        <a:rPr lang="de-DE" sz="1600" b="1" noProof="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de-DE" sz="1600" noProof="0" dirty="0" smtClean="0"/>
                        <a:t> Kind</a:t>
                      </a:r>
                      <a:endParaRPr lang="de-DE" sz="1600" noProof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di</a:t>
                      </a:r>
                      <a:r>
                        <a:rPr lang="de-DE" sz="1600" b="1" noProof="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de-DE" sz="1600" noProof="0" dirty="0" smtClean="0"/>
                        <a:t> alte</a:t>
                      </a:r>
                      <a:r>
                        <a:rPr lang="de-DE" sz="1600" b="1" noProof="0" dirty="0" smtClean="0">
                          <a:solidFill>
                            <a:srgbClr val="3366FF"/>
                          </a:solidFill>
                        </a:rPr>
                        <a:t>n</a:t>
                      </a:r>
                      <a:r>
                        <a:rPr lang="de-DE" sz="1600" noProof="0" dirty="0" smtClean="0"/>
                        <a:t>  Leute</a:t>
                      </a:r>
                    </a:p>
                    <a:p>
                      <a:pPr algn="ctr"/>
                      <a:r>
                        <a:rPr lang="de-DE" sz="1600" noProof="0" dirty="0" smtClean="0"/>
                        <a:t>alt</a:t>
                      </a:r>
                      <a:r>
                        <a:rPr lang="de-DE" sz="1600" b="1" noProof="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de-DE" sz="1600" noProof="0" dirty="0" smtClean="0"/>
                        <a:t> Leute</a:t>
                      </a:r>
                      <a:endParaRPr lang="de-DE" sz="1600" noProof="0" dirty="0"/>
                    </a:p>
                  </a:txBody>
                  <a:tcPr anchor="ctr" anchorCtr="1"/>
                </a:tc>
              </a:tr>
              <a:tr h="1076722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Accusatif</a:t>
                      </a:r>
                      <a:endParaRPr lang="fr-FR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noProof="0" dirty="0" smtClean="0"/>
                        <a:t>de</a:t>
                      </a:r>
                      <a:r>
                        <a:rPr lang="de-DE" sz="1500" b="1" noProof="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de-DE" sz="1500" noProof="0" dirty="0" smtClean="0"/>
                        <a:t> nette</a:t>
                      </a:r>
                      <a:r>
                        <a:rPr lang="de-DE" sz="1500" b="1" noProof="0" dirty="0" smtClean="0">
                          <a:solidFill>
                            <a:srgbClr val="3366FF"/>
                          </a:solidFill>
                        </a:rPr>
                        <a:t>n</a:t>
                      </a:r>
                      <a:r>
                        <a:rPr lang="de-DE" sz="1500" noProof="0" dirty="0" smtClean="0"/>
                        <a:t> Mann</a:t>
                      </a:r>
                    </a:p>
                    <a:p>
                      <a:pPr algn="ctr"/>
                      <a:r>
                        <a:rPr lang="de-DE" sz="1500" noProof="0" dirty="0" smtClean="0"/>
                        <a:t>eine</a:t>
                      </a:r>
                      <a:r>
                        <a:rPr lang="de-DE" sz="1500" b="1" noProof="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de-DE" sz="1500" b="1" baseline="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500" baseline="0" noProof="0" dirty="0" smtClean="0"/>
                        <a:t>nette</a:t>
                      </a:r>
                      <a:r>
                        <a:rPr lang="de-DE" sz="1500" b="1" baseline="0" noProof="0" dirty="0" smtClean="0">
                          <a:solidFill>
                            <a:srgbClr val="3366FF"/>
                          </a:solidFill>
                        </a:rPr>
                        <a:t>n</a:t>
                      </a:r>
                      <a:r>
                        <a:rPr lang="de-DE" sz="1500" baseline="0" noProof="0" dirty="0" smtClean="0"/>
                        <a:t> Mann</a:t>
                      </a:r>
                      <a:endParaRPr lang="de-DE" sz="1500" noProof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di</a:t>
                      </a:r>
                      <a:r>
                        <a:rPr lang="de-DE" sz="1600" b="1" noProof="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de-DE" sz="1600" noProof="0" dirty="0" smtClean="0"/>
                        <a:t> schick</a:t>
                      </a:r>
                      <a:r>
                        <a:rPr lang="de-DE" sz="1600" b="1" noProof="0" dirty="0" smtClean="0">
                          <a:solidFill>
                            <a:srgbClr val="3366FF"/>
                          </a:solidFill>
                        </a:rPr>
                        <a:t>e</a:t>
                      </a:r>
                      <a:r>
                        <a:rPr lang="de-DE" sz="1600" noProof="0" dirty="0" smtClean="0"/>
                        <a:t> Frau</a:t>
                      </a:r>
                    </a:p>
                    <a:p>
                      <a:pPr algn="ctr"/>
                      <a:r>
                        <a:rPr lang="de-DE" sz="1500" noProof="0" dirty="0" smtClean="0"/>
                        <a:t>ein</a:t>
                      </a:r>
                      <a:r>
                        <a:rPr lang="de-DE" sz="1500" b="1" noProof="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de-DE" sz="1500" noProof="0" dirty="0" smtClean="0"/>
                        <a:t> schick</a:t>
                      </a:r>
                      <a:r>
                        <a:rPr lang="de-DE" sz="1500" b="1" noProof="0" dirty="0" smtClean="0">
                          <a:solidFill>
                            <a:srgbClr val="3366FF"/>
                          </a:solidFill>
                        </a:rPr>
                        <a:t>e</a:t>
                      </a:r>
                      <a:r>
                        <a:rPr lang="de-DE" sz="1500" b="1" baseline="0" noProof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lang="de-DE" sz="1500" baseline="0" noProof="0" dirty="0" smtClean="0"/>
                        <a:t>Frau</a:t>
                      </a:r>
                      <a:endParaRPr lang="de-DE" sz="1500" noProof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da</a:t>
                      </a:r>
                      <a:r>
                        <a:rPr lang="de-DE" sz="1600" b="1" noProof="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de-DE" sz="1600" noProof="0" dirty="0" smtClean="0"/>
                        <a:t> brav</a:t>
                      </a:r>
                      <a:r>
                        <a:rPr lang="de-DE" sz="1600" b="1" noProof="0" dirty="0" smtClean="0">
                          <a:solidFill>
                            <a:srgbClr val="3366FF"/>
                          </a:solidFill>
                        </a:rPr>
                        <a:t>e</a:t>
                      </a:r>
                      <a:r>
                        <a:rPr lang="de-DE" sz="1600" noProof="0" dirty="0" smtClean="0"/>
                        <a:t> Kind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noProof="0" dirty="0" smtClean="0"/>
                        <a:t>ein brave</a:t>
                      </a:r>
                      <a:r>
                        <a:rPr lang="de-DE" sz="1600" b="1" noProof="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de-DE" sz="1600" noProof="0" dirty="0" smtClean="0"/>
                        <a:t> Kind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di</a:t>
                      </a:r>
                      <a:r>
                        <a:rPr lang="de-DE" sz="1600" b="1" noProof="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de-DE" sz="1600" noProof="0" dirty="0" smtClean="0"/>
                        <a:t> alte</a:t>
                      </a:r>
                      <a:r>
                        <a:rPr lang="de-DE" sz="1600" b="1" noProof="0" dirty="0" smtClean="0">
                          <a:solidFill>
                            <a:srgbClr val="3366FF"/>
                          </a:solidFill>
                        </a:rPr>
                        <a:t>n</a:t>
                      </a:r>
                      <a:r>
                        <a:rPr lang="de-DE" sz="1600" noProof="0" dirty="0" smtClean="0"/>
                        <a:t> Leute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noProof="0" dirty="0" smtClean="0"/>
                        <a:t>alt</a:t>
                      </a:r>
                      <a:r>
                        <a:rPr lang="de-DE" sz="1600" b="1" noProof="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de-DE" sz="1600" noProof="0" dirty="0" smtClean="0"/>
                        <a:t> Leute</a:t>
                      </a:r>
                    </a:p>
                  </a:txBody>
                  <a:tcPr anchor="ctr" anchorCtr="1"/>
                </a:tc>
              </a:tr>
              <a:tr h="702062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Datif</a:t>
                      </a:r>
                      <a:endParaRPr lang="fr-FR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noProof="0" dirty="0" smtClean="0"/>
                        <a:t>de</a:t>
                      </a:r>
                      <a:r>
                        <a:rPr lang="de-DE" sz="1400" b="1" noProof="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de-DE" sz="1400" noProof="0" dirty="0" smtClean="0"/>
                        <a:t> nette</a:t>
                      </a:r>
                      <a:r>
                        <a:rPr lang="de-DE" sz="1400" b="1" noProof="0" dirty="0" smtClean="0">
                          <a:solidFill>
                            <a:srgbClr val="3366FF"/>
                          </a:solidFill>
                        </a:rPr>
                        <a:t>n</a:t>
                      </a:r>
                      <a:r>
                        <a:rPr lang="de-DE" sz="1400" noProof="0" dirty="0" smtClean="0"/>
                        <a:t> Mann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noProof="0" dirty="0" smtClean="0"/>
                        <a:t>eine</a:t>
                      </a:r>
                      <a:r>
                        <a:rPr lang="de-DE" sz="1400" b="1" noProof="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de-DE" sz="1400" b="1" baseline="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400" baseline="0" noProof="0" dirty="0" smtClean="0"/>
                        <a:t>nette</a:t>
                      </a:r>
                      <a:r>
                        <a:rPr lang="de-DE" sz="1400" b="1" baseline="0" noProof="0" dirty="0" smtClean="0">
                          <a:solidFill>
                            <a:srgbClr val="3366FF"/>
                          </a:solidFill>
                        </a:rPr>
                        <a:t>n</a:t>
                      </a:r>
                      <a:r>
                        <a:rPr lang="de-DE" sz="1400" baseline="0" noProof="0" dirty="0" smtClean="0"/>
                        <a:t> Mann</a:t>
                      </a:r>
                      <a:endParaRPr lang="de-DE" sz="1400" noProof="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noProof="0" dirty="0" smtClean="0"/>
                        <a:t>de</a:t>
                      </a:r>
                      <a:r>
                        <a:rPr lang="de-DE" sz="1400" b="1" noProof="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de-DE" sz="1400" noProof="0" dirty="0" smtClean="0"/>
                        <a:t> schicke</a:t>
                      </a:r>
                      <a:r>
                        <a:rPr lang="de-DE" sz="1400" b="1" noProof="0" dirty="0" smtClean="0">
                          <a:solidFill>
                            <a:srgbClr val="3366FF"/>
                          </a:solidFill>
                        </a:rPr>
                        <a:t>n</a:t>
                      </a:r>
                      <a:r>
                        <a:rPr lang="de-DE" sz="1400" noProof="0" dirty="0" smtClean="0"/>
                        <a:t> Frau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noProof="0" dirty="0" smtClean="0"/>
                        <a:t>ein</a:t>
                      </a:r>
                      <a:r>
                        <a:rPr lang="de-DE" sz="1400" b="1" noProof="0" dirty="0" smtClean="0">
                          <a:solidFill>
                            <a:srgbClr val="FF0000"/>
                          </a:solidFill>
                        </a:rPr>
                        <a:t>er</a:t>
                      </a:r>
                      <a:r>
                        <a:rPr lang="de-DE" sz="1400" noProof="0" dirty="0" smtClean="0"/>
                        <a:t> schick</a:t>
                      </a:r>
                      <a:r>
                        <a:rPr lang="de-DE" sz="1400" b="1" noProof="0" dirty="0" smtClean="0">
                          <a:solidFill>
                            <a:srgbClr val="3366FF"/>
                          </a:solidFill>
                        </a:rPr>
                        <a:t>en</a:t>
                      </a:r>
                      <a:r>
                        <a:rPr lang="de-DE" sz="1400" b="1" baseline="0" noProof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lang="de-DE" sz="1400" baseline="0" noProof="0" dirty="0" smtClean="0"/>
                        <a:t>Frau</a:t>
                      </a:r>
                      <a:endParaRPr lang="de-DE" sz="1400" noProof="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noProof="0" dirty="0" smtClean="0"/>
                        <a:t>de</a:t>
                      </a:r>
                      <a:r>
                        <a:rPr lang="de-DE" sz="1400" b="1" noProof="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de-DE" sz="1400" noProof="0" dirty="0" smtClean="0"/>
                        <a:t> brave</a:t>
                      </a:r>
                      <a:r>
                        <a:rPr lang="de-DE" sz="1400" b="1" noProof="0" dirty="0" smtClean="0">
                          <a:solidFill>
                            <a:srgbClr val="3366FF"/>
                          </a:solidFill>
                        </a:rPr>
                        <a:t>n</a:t>
                      </a:r>
                      <a:r>
                        <a:rPr lang="de-DE" sz="1400" noProof="0" dirty="0" smtClean="0"/>
                        <a:t> Kind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noProof="0" dirty="0" smtClean="0"/>
                        <a:t>ein</a:t>
                      </a:r>
                      <a:r>
                        <a:rPr lang="de-DE" sz="1400" b="1" noProof="0" dirty="0" smtClean="0">
                          <a:solidFill>
                            <a:srgbClr val="FF0000"/>
                          </a:solidFill>
                        </a:rPr>
                        <a:t>em</a:t>
                      </a:r>
                      <a:r>
                        <a:rPr lang="de-DE" sz="1400" noProof="0" dirty="0" smtClean="0"/>
                        <a:t> brave</a:t>
                      </a:r>
                      <a:r>
                        <a:rPr lang="de-DE" sz="1400" b="1" noProof="0" dirty="0" smtClean="0">
                          <a:solidFill>
                            <a:srgbClr val="3366FF"/>
                          </a:solidFill>
                        </a:rPr>
                        <a:t>n</a:t>
                      </a:r>
                      <a:r>
                        <a:rPr lang="de-DE" sz="1400" noProof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lang="de-DE" sz="1400" noProof="0" dirty="0" smtClean="0"/>
                        <a:t>Kind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de</a:t>
                      </a:r>
                      <a:r>
                        <a:rPr lang="de-DE" sz="1600" b="1" noProof="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de-DE" sz="1600" noProof="0" dirty="0" smtClean="0"/>
                        <a:t> alte</a:t>
                      </a:r>
                      <a:r>
                        <a:rPr lang="de-DE" sz="1600" b="1" noProof="0" dirty="0" smtClean="0">
                          <a:solidFill>
                            <a:srgbClr val="3366FF"/>
                          </a:solidFill>
                        </a:rPr>
                        <a:t>n</a:t>
                      </a:r>
                      <a:r>
                        <a:rPr lang="de-DE" sz="1600" noProof="0" dirty="0" smtClean="0"/>
                        <a:t> Leute</a:t>
                      </a:r>
                    </a:p>
                    <a:p>
                      <a:pPr algn="ctr"/>
                      <a:r>
                        <a:rPr lang="de-DE" sz="1600" noProof="0" dirty="0" smtClean="0"/>
                        <a:t>alte</a:t>
                      </a:r>
                      <a:r>
                        <a:rPr lang="de-DE" sz="1600" b="1" noProof="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de-DE" sz="1600" noProof="0" dirty="0" smtClean="0"/>
                        <a:t> Leute</a:t>
                      </a:r>
                      <a:r>
                        <a:rPr lang="de-DE" sz="1600" b="1" noProof="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de-DE" sz="1600" noProof="0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63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778017"/>
          </a:xfrm>
        </p:spPr>
        <p:txBody>
          <a:bodyPr/>
          <a:lstStyle/>
          <a:p>
            <a:r>
              <a:rPr lang="de-DE" dirty="0" smtClean="0"/>
              <a:t>Ich </a:t>
            </a:r>
            <a:r>
              <a:rPr lang="de-DE" dirty="0" smtClean="0"/>
              <a:t>übe! </a:t>
            </a:r>
            <a:r>
              <a:rPr lang="de-DE" sz="2800" dirty="0" smtClean="0"/>
              <a:t>(Buch Seite 55)</a:t>
            </a:r>
            <a:endParaRPr lang="de-DE" sz="2800" dirty="0"/>
          </a:p>
        </p:txBody>
      </p:sp>
      <p:pic>
        <p:nvPicPr>
          <p:cNvPr id="4" name="Image 3" descr="Capture d’écran 2015-09-22 à 22.25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92" y="867663"/>
            <a:ext cx="6247799" cy="599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6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765442"/>
          </a:xfrm>
        </p:spPr>
        <p:txBody>
          <a:bodyPr/>
          <a:lstStyle/>
          <a:p>
            <a:r>
              <a:rPr lang="de-DE" dirty="0" smtClean="0"/>
              <a:t>Ich </a:t>
            </a:r>
            <a:r>
              <a:rPr lang="de-DE" dirty="0" smtClean="0"/>
              <a:t>übe! </a:t>
            </a:r>
            <a:r>
              <a:rPr lang="de-DE" sz="2400" dirty="0" smtClean="0"/>
              <a:t>(Übungsheft Seite 35)</a:t>
            </a:r>
            <a:endParaRPr lang="de-DE" sz="2400" dirty="0"/>
          </a:p>
        </p:txBody>
      </p:sp>
      <p:pic>
        <p:nvPicPr>
          <p:cNvPr id="4" name="Image 3" descr="Capture d’écran 2015-09-22 à 22.2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629"/>
            <a:ext cx="9144000" cy="32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8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79463" y="89647"/>
            <a:ext cx="7583488" cy="765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Ich </a:t>
            </a:r>
            <a:r>
              <a:rPr lang="de-DE" smtClean="0"/>
              <a:t>übe! </a:t>
            </a:r>
            <a:r>
              <a:rPr lang="de-DE" sz="2400" smtClean="0"/>
              <a:t>(Übungsheft Seite 35)</a:t>
            </a:r>
            <a:endParaRPr lang="de-DE" sz="2400" dirty="0"/>
          </a:p>
        </p:txBody>
      </p:sp>
      <p:pic>
        <p:nvPicPr>
          <p:cNvPr id="5" name="Image 4" descr="Capture d’écran 2015-09-22 à 22.27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287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2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765442"/>
          </a:xfrm>
        </p:spPr>
        <p:txBody>
          <a:bodyPr/>
          <a:lstStyle/>
          <a:p>
            <a:r>
              <a:rPr lang="de-DE" dirty="0" smtClean="0"/>
              <a:t>Ich </a:t>
            </a:r>
            <a:r>
              <a:rPr lang="de-DE" dirty="0" smtClean="0"/>
              <a:t>übe! </a:t>
            </a:r>
            <a:r>
              <a:rPr lang="de-DE" sz="2400" dirty="0" smtClean="0"/>
              <a:t>(Übungsheft Seite 35)</a:t>
            </a:r>
            <a:endParaRPr lang="de-DE" sz="2400" dirty="0"/>
          </a:p>
        </p:txBody>
      </p:sp>
      <p:pic>
        <p:nvPicPr>
          <p:cNvPr id="5" name="Image 4" descr="Capture d’écran 2015-09-22 à 22.28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900"/>
            <a:ext cx="9144000" cy="30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3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Reiseziel Deutschland</a:t>
            </a:r>
            <a:endParaRPr lang="de-DE"/>
          </a:p>
        </p:txBody>
      </p:sp>
      <p:pic>
        <p:nvPicPr>
          <p:cNvPr id="4" name="Image 3" descr="Capture d’écran 2015-09-20 à 18.15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19" y="1232647"/>
            <a:ext cx="4318000" cy="4902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0250" y="1248927"/>
            <a:ext cx="24336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Hamburg &amp; </a:t>
            </a:r>
          </a:p>
          <a:p>
            <a:r>
              <a:rPr lang="de-DE" sz="3200" b="1" dirty="0" smtClean="0"/>
              <a:t>Nordsee</a:t>
            </a:r>
            <a:endParaRPr lang="de-DE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30250" y="2358706"/>
            <a:ext cx="3539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- die Stadt besichtigen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3136" y="2972771"/>
            <a:ext cx="188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- einkaufen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3136" y="3470964"/>
            <a:ext cx="299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- am Strand baden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3136" y="4057718"/>
            <a:ext cx="3403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- Museen besichtigen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3136" y="4692642"/>
            <a:ext cx="2887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de-DE" sz="2400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pazieren gehen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78275" y="6167408"/>
            <a:ext cx="4400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Was kann man dort tun?</a:t>
            </a:r>
            <a:endParaRPr lang="de-DE" sz="2800" b="1" dirty="0">
              <a:solidFill>
                <a:srgbClr val="FF0000"/>
              </a:solidFill>
            </a:endParaRPr>
          </a:p>
        </p:txBody>
      </p:sp>
      <p:pic>
        <p:nvPicPr>
          <p:cNvPr id="3" name="Image 2" descr="Sigle EOC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068" y1="17647" x2="38889" y2="24064"/>
                        <a14:foregroundMark x1="20085" y1="18717" x2="27350" y2="25134"/>
                        <a14:foregroundMark x1="50855" y1="56150" x2="54701" y2="67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39" y="77277"/>
            <a:ext cx="1645661" cy="13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3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Reiseziel Deutschland</a:t>
            </a:r>
            <a:endParaRPr lang="de-DE"/>
          </a:p>
        </p:txBody>
      </p:sp>
      <p:sp>
        <p:nvSpPr>
          <p:cNvPr id="5" name="ZoneTexte 4"/>
          <p:cNvSpPr txBox="1"/>
          <p:nvPr/>
        </p:nvSpPr>
        <p:spPr>
          <a:xfrm>
            <a:off x="970203" y="986944"/>
            <a:ext cx="2767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/>
              <a:t>Adventure</a:t>
            </a:r>
            <a:r>
              <a:rPr lang="de-DE" sz="3200" b="1" dirty="0" smtClean="0"/>
              <a:t>-Camp im Sauerland</a:t>
            </a:r>
            <a:endParaRPr lang="de-DE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30250" y="2511106"/>
            <a:ext cx="3274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- die Natur genießen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3136" y="2972771"/>
            <a:ext cx="1717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- wandern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3136" y="3470964"/>
            <a:ext cx="2283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- Sport treiben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3136" y="4057718"/>
            <a:ext cx="1514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- klettern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3136" y="4692642"/>
            <a:ext cx="2887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de-DE" sz="2400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pazieren gehen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 2" descr="Capture d’écran 2015-09-20 à 18.18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28" y="986944"/>
            <a:ext cx="5217701" cy="487389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920523" y="5860843"/>
            <a:ext cx="7263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aumwandern / in einen Hochseilgarten gehen</a:t>
            </a:r>
            <a:endParaRPr lang="de-DE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20523" y="6322508"/>
            <a:ext cx="4400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Was kann man dort tun?</a:t>
            </a:r>
            <a:endParaRPr lang="de-DE" sz="2800" b="1" dirty="0">
              <a:solidFill>
                <a:srgbClr val="FF0000"/>
              </a:solidFill>
            </a:endParaRPr>
          </a:p>
        </p:txBody>
      </p:sp>
      <p:pic>
        <p:nvPicPr>
          <p:cNvPr id="13" name="Image 12" descr="Sigle EOC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068" y1="17647" x2="38889" y2="24064"/>
                        <a14:foregroundMark x1="20085" y1="18717" x2="27350" y2="25134"/>
                        <a14:foregroundMark x1="50855" y1="56150" x2="54701" y2="67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120" y="-82475"/>
            <a:ext cx="1645661" cy="13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8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5-09-20 à 18.23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1" y="0"/>
            <a:ext cx="5963454" cy="684417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365999" y="244202"/>
            <a:ext cx="1588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Gruppe 1</a:t>
            </a:r>
            <a:endParaRPr lang="de-DE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365999" y="1519930"/>
            <a:ext cx="2778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Übungsheft Seite 33</a:t>
            </a:r>
          </a:p>
          <a:p>
            <a:endParaRPr lang="de-DE" sz="2400" b="1" dirty="0"/>
          </a:p>
          <a:p>
            <a:r>
              <a:rPr lang="de-DE" sz="2400" b="1" dirty="0" smtClean="0"/>
              <a:t>a. / b.</a:t>
            </a:r>
            <a:endParaRPr lang="de-DE" sz="2400" b="1" dirty="0"/>
          </a:p>
        </p:txBody>
      </p:sp>
      <p:pic>
        <p:nvPicPr>
          <p:cNvPr id="2" name="Image 1" descr="Sigle C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94" y="0"/>
            <a:ext cx="1301406" cy="119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4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7285" y="211642"/>
            <a:ext cx="1588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Gruppe 2</a:t>
            </a:r>
            <a:endParaRPr lang="de-DE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793550" y="211642"/>
            <a:ext cx="37284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Übungsheft Seite 33</a:t>
            </a:r>
          </a:p>
          <a:p>
            <a:endParaRPr lang="de-DE" sz="2400" b="1" dirty="0"/>
          </a:p>
          <a:p>
            <a:r>
              <a:rPr lang="de-DE" sz="2400" b="1" dirty="0" smtClean="0"/>
              <a:t>a. / b.</a:t>
            </a:r>
            <a:endParaRPr lang="de-DE" sz="2400" b="1" dirty="0"/>
          </a:p>
        </p:txBody>
      </p:sp>
      <p:pic>
        <p:nvPicPr>
          <p:cNvPr id="2" name="Image 1" descr="Capture d’écran 2015-09-20 à 18.24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199"/>
            <a:ext cx="9144000" cy="5136801"/>
          </a:xfrm>
          <a:prstGeom prst="rect">
            <a:avLst/>
          </a:prstGeom>
        </p:spPr>
      </p:pic>
      <p:pic>
        <p:nvPicPr>
          <p:cNvPr id="5" name="Image 4" descr="Sigle C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94" y="0"/>
            <a:ext cx="1301406" cy="119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1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Notizen</a:t>
            </a:r>
            <a:endParaRPr lang="de-DE" dirty="0"/>
          </a:p>
        </p:txBody>
      </p:sp>
      <p:pic>
        <p:nvPicPr>
          <p:cNvPr id="4" name="Image 3" descr="GF3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693132"/>
            <a:ext cx="8582025" cy="343510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21303182">
            <a:off x="1839288" y="2726442"/>
            <a:ext cx="2708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Hamburg &amp; Nordsee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21303182">
            <a:off x="534726" y="3806855"/>
            <a:ext cx="383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Jugendherberge mit Blick </a:t>
            </a:r>
            <a:r>
              <a:rPr lang="de-DE" sz="2000" b="1" dirty="0" smtClean="0">
                <a:solidFill>
                  <a:srgbClr val="FF0000"/>
                </a:solidFill>
              </a:rPr>
              <a:t>über den Hafen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21303182">
            <a:off x="6275727" y="2410348"/>
            <a:ext cx="1441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Sauerland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21303182">
            <a:off x="5173202" y="3381164"/>
            <a:ext cx="274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Jugendhotel mit Freizeitaktivit</a:t>
            </a:r>
            <a:r>
              <a:rPr lang="de-DE" sz="2000" b="1" dirty="0" smtClean="0">
                <a:solidFill>
                  <a:srgbClr val="FF0000"/>
                </a:solidFill>
              </a:rPr>
              <a:t>äten</a:t>
            </a:r>
            <a:endParaRPr lang="de-DE" sz="2000" b="1" dirty="0">
              <a:solidFill>
                <a:srgbClr val="FF0000"/>
              </a:solidFill>
            </a:endParaRPr>
          </a:p>
        </p:txBody>
      </p:sp>
      <p:pic>
        <p:nvPicPr>
          <p:cNvPr id="9" name="Image 8" descr="Sigle E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932" y1="71429" x2="65341" y2="80124"/>
                        <a14:foregroundMark x1="47159" y1="48447" x2="55114" y2="6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58" y="89647"/>
            <a:ext cx="1412185" cy="12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6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Aktivit</a:t>
            </a:r>
            <a:r>
              <a:rPr lang="de-DE" dirty="0" smtClean="0"/>
              <a:t>äten</a:t>
            </a:r>
            <a:endParaRPr lang="de-DE" dirty="0"/>
          </a:p>
        </p:txBody>
      </p:sp>
      <p:pic>
        <p:nvPicPr>
          <p:cNvPr id="4" name="Image 3" descr="GF3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999"/>
            <a:ext cx="9011576" cy="4711285"/>
          </a:xfrm>
          <a:prstGeom prst="rect">
            <a:avLst/>
          </a:prstGeom>
        </p:spPr>
      </p:pic>
      <p:pic>
        <p:nvPicPr>
          <p:cNvPr id="5" name="Image 4" descr="Sigle E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932" y1="71429" x2="65341" y2="80124"/>
                        <a14:foregroundMark x1="47159" y1="48447" x2="55114" y2="6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58" y="89647"/>
            <a:ext cx="1412185" cy="12918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0946" y="2181536"/>
            <a:ext cx="3531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FF0000"/>
                </a:solidFill>
              </a:rPr>
              <a:t>Museum (Kunsthalle)</a:t>
            </a: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FF0000"/>
                </a:solidFill>
              </a:rPr>
              <a:t>Musical „Rocky“</a:t>
            </a: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FF0000"/>
                </a:solidFill>
              </a:rPr>
              <a:t>Haus des Malers Emil </a:t>
            </a:r>
            <a:r>
              <a:rPr lang="de-DE" b="1" dirty="0" err="1" smtClean="0">
                <a:solidFill>
                  <a:srgbClr val="FF0000"/>
                </a:solidFill>
              </a:rPr>
              <a:t>Nolde</a:t>
            </a:r>
            <a:endParaRPr lang="de-DE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FF0000"/>
                </a:solidFill>
              </a:rPr>
              <a:t>Mal-Workshop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0946" y="3534265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FF0000"/>
                </a:solidFill>
              </a:rPr>
              <a:t>Schnupperkurs </a:t>
            </a:r>
            <a:r>
              <a:rPr lang="de-DE" b="1" dirty="0" err="1" smtClean="0">
                <a:solidFill>
                  <a:srgbClr val="FF0000"/>
                </a:solidFill>
              </a:rPr>
              <a:t>Kitesurfen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0946" y="4824794"/>
            <a:ext cx="3777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FF0000"/>
                </a:solidFill>
              </a:rPr>
              <a:t>Schifffahrt	 zu den Seehundb</a:t>
            </a:r>
            <a:r>
              <a:rPr lang="de-DE" b="1" dirty="0" smtClean="0">
                <a:solidFill>
                  <a:srgbClr val="FF0000"/>
                </a:solidFill>
              </a:rPr>
              <a:t>änken</a:t>
            </a: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FF0000"/>
                </a:solidFill>
              </a:rPr>
              <a:t>Spaziergang im Wattenmeer</a:t>
            </a: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FF0000"/>
                </a:solidFill>
              </a:rPr>
              <a:t>Strand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22682" y="3534265"/>
            <a:ext cx="2441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FF0000"/>
                </a:solidFill>
              </a:rPr>
              <a:t>Volleyballtournier</a:t>
            </a: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FF0000"/>
                </a:solidFill>
              </a:rPr>
              <a:t>Kletterparcours</a:t>
            </a: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FF0000"/>
                </a:solidFill>
              </a:rPr>
              <a:t>Kanufahrt</a:t>
            </a:r>
          </a:p>
          <a:p>
            <a:pPr marL="285750" indent="-285750">
              <a:buFontTx/>
              <a:buChar char="-"/>
            </a:pPr>
            <a:r>
              <a:rPr lang="de-DE" b="1" dirty="0" err="1" smtClean="0">
                <a:solidFill>
                  <a:srgbClr val="FF0000"/>
                </a:solidFill>
              </a:rPr>
              <a:t>Mountainbiketour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22681" y="4720872"/>
            <a:ext cx="3973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s</a:t>
            </a:r>
            <a:r>
              <a:rPr lang="de-DE" b="1" dirty="0" smtClean="0">
                <a:solidFill>
                  <a:srgbClr val="FF0000"/>
                </a:solidFill>
              </a:rPr>
              <a:t>ich im Wald mit Karte und Kompass orientieren</a:t>
            </a: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FF0000"/>
                </a:solidFill>
              </a:rPr>
              <a:t>Natursch</a:t>
            </a:r>
            <a:r>
              <a:rPr lang="de-DE" b="1" dirty="0" smtClean="0">
                <a:solidFill>
                  <a:srgbClr val="FF0000"/>
                </a:solidFill>
              </a:rPr>
              <a:t>ätze, Canyon und Kratersee</a:t>
            </a: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FF0000"/>
                </a:solidFill>
              </a:rPr>
              <a:t>Schatzsuche mit GPS-Geräten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8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Kommentare</a:t>
            </a:r>
            <a:endParaRPr lang="de-DE" dirty="0"/>
          </a:p>
        </p:txBody>
      </p:sp>
      <p:pic>
        <p:nvPicPr>
          <p:cNvPr id="4" name="Image 3" descr="Capture d’écran 2015-09-22 à 21.4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468"/>
            <a:ext cx="9144000" cy="3778822"/>
          </a:xfrm>
          <a:prstGeom prst="rect">
            <a:avLst/>
          </a:prstGeom>
        </p:spPr>
      </p:pic>
      <p:pic>
        <p:nvPicPr>
          <p:cNvPr id="5" name="Image 4" descr="Sigle E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932" y1="71429" x2="65341" y2="80124"/>
                        <a14:foregroundMark x1="47159" y1="48447" x2="55114" y2="6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58" y="89647"/>
            <a:ext cx="1412185" cy="12918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9345" y="1150642"/>
            <a:ext cx="1378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sch</a:t>
            </a:r>
            <a:r>
              <a:rPr lang="de-DE" sz="2400" b="1" dirty="0" smtClean="0">
                <a:solidFill>
                  <a:srgbClr val="FF0000"/>
                </a:solidFill>
              </a:rPr>
              <a:t>öner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23347" y="1764707"/>
            <a:ext cx="1736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modernen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59369" y="1072209"/>
            <a:ext cx="28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beeindruckenden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38916" y="1776345"/>
            <a:ext cx="2019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malerischen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57918" y="1216999"/>
            <a:ext cx="1465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sch</a:t>
            </a:r>
            <a:r>
              <a:rPr lang="de-DE" sz="2400" b="1" dirty="0" smtClean="0">
                <a:solidFill>
                  <a:srgbClr val="FF0000"/>
                </a:solidFill>
              </a:rPr>
              <a:t>önen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964833" y="2133875"/>
            <a:ext cx="2037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erfrischende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656858" y="1533874"/>
            <a:ext cx="122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kleines</a:t>
            </a:r>
            <a:endParaRPr lang="de-D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2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9264E-7 4.07691E-6 L -0.02672 0.13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" y="6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176E-6 3.27774E-6 L -0.06228 0.292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3" y="146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5073 L 0.31245 0.27172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7974E-7 2.18207E-6 L -0.42887 0.40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3" y="20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3545 L -0.35027 0.43155 " pathEditMode="relative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063E-6 -5.25596E-6 L -0.42124 0.46837 " pathEditMode="relative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895E-7 1.02154E-6 L 0.29666 0.66064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L’adjectif épithète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5674" y="1600200"/>
            <a:ext cx="7885085" cy="4291013"/>
          </a:xfrm>
        </p:spPr>
        <p:txBody>
          <a:bodyPr>
            <a:normAutofit/>
          </a:bodyPr>
          <a:lstStyle/>
          <a:p>
            <a:r>
              <a:rPr lang="de-DE" b="1" dirty="0" smtClean="0"/>
              <a:t>Wir haben </a:t>
            </a:r>
            <a:r>
              <a:rPr lang="de-DE" b="1" dirty="0" smtClean="0">
                <a:solidFill>
                  <a:srgbClr val="008000"/>
                </a:solidFill>
              </a:rPr>
              <a:t>einen malerischen Kratersee </a:t>
            </a:r>
            <a:r>
              <a:rPr lang="de-DE" b="1" dirty="0" smtClean="0"/>
              <a:t>entdeckt.</a:t>
            </a:r>
          </a:p>
          <a:p>
            <a:endParaRPr lang="de-DE" b="1" dirty="0" smtClean="0"/>
          </a:p>
          <a:p>
            <a:r>
              <a:rPr lang="de-DE" b="1" dirty="0" smtClean="0"/>
              <a:t>Wir haben in </a:t>
            </a:r>
            <a:r>
              <a:rPr lang="de-DE" b="1" dirty="0" smtClean="0">
                <a:solidFill>
                  <a:srgbClr val="FF0000"/>
                </a:solidFill>
              </a:rPr>
              <a:t>einer modernen Jugendherberge </a:t>
            </a:r>
            <a:r>
              <a:rPr lang="de-DE" b="1" dirty="0" smtClean="0"/>
              <a:t>übernachtet.</a:t>
            </a:r>
          </a:p>
          <a:p>
            <a:endParaRPr lang="de-DE" b="1" dirty="0"/>
          </a:p>
          <a:p>
            <a:r>
              <a:rPr lang="de-DE" b="1" dirty="0" smtClean="0">
                <a:solidFill>
                  <a:srgbClr val="3366FF"/>
                </a:solidFill>
              </a:rPr>
              <a:t>Der erfrischende Spaziergang </a:t>
            </a:r>
            <a:r>
              <a:rPr lang="de-DE" b="1" dirty="0" smtClean="0"/>
              <a:t>war super.</a:t>
            </a:r>
            <a:endParaRPr lang="de-DE" b="1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3028327" y="2100135"/>
            <a:ext cx="4330833" cy="1628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168020" y="2116415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C.O.D. = accusatif</a:t>
            </a:r>
            <a:endParaRPr lang="fr-FR" b="1" dirty="0">
              <a:solidFill>
                <a:srgbClr val="00800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3441228" y="3701465"/>
            <a:ext cx="49217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320420" y="371851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C.O.I. = datif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406062" y="5231797"/>
            <a:ext cx="4496842" cy="1628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393505" y="530944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Sujet = nominatif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405400" y="1600200"/>
            <a:ext cx="497504" cy="630176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5405400" y="3071289"/>
            <a:ext cx="497504" cy="630176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663298" y="4796982"/>
            <a:ext cx="497504" cy="630176"/>
          </a:xfrm>
          <a:prstGeom prst="ellipse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-1" y="5716758"/>
            <a:ext cx="9019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La déclinaison de l’adjectif épithète dépend du genre, du nombre et du cas du nom qu’il qualifie.</a:t>
            </a: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6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9" grpId="0"/>
      <p:bldP spid="12" grpId="0"/>
      <p:bldP spid="13" grpId="0" animBg="1"/>
      <p:bldP spid="14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Été">
  <a:themeElements>
    <a:clrScheme name="Été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Été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Été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Été.thmx</Template>
  <TotalTime>61</TotalTime>
  <Words>362</Words>
  <Application>Microsoft Macintosh PowerPoint</Application>
  <PresentationFormat>Présentation à l'écran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Été</vt:lpstr>
      <vt:lpstr>Reiseziel Deutschland</vt:lpstr>
      <vt:lpstr>Reiseziel Deutschland</vt:lpstr>
      <vt:lpstr>Reiseziel Deutschland</vt:lpstr>
      <vt:lpstr>Présentation PowerPoint</vt:lpstr>
      <vt:lpstr>Présentation PowerPoint</vt:lpstr>
      <vt:lpstr>Notizen</vt:lpstr>
      <vt:lpstr>Aktivitäten</vt:lpstr>
      <vt:lpstr>Kommentare</vt:lpstr>
      <vt:lpstr>L’adjectif épithète</vt:lpstr>
      <vt:lpstr>Reiseziel</vt:lpstr>
      <vt:lpstr>Ich übe! (Buch Seite 55)</vt:lpstr>
      <vt:lpstr>Ich übe! (Übungsheft Seite 35)</vt:lpstr>
      <vt:lpstr>Présentation PowerPoint</vt:lpstr>
      <vt:lpstr>Ich übe! (Übungsheft Seite 35)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Reiseziel Deutschland</dc:title>
  <dc:creator>Violaine Bazin</dc:creator>
  <cp:lastModifiedBy>Violaine Bazin</cp:lastModifiedBy>
  <cp:revision>14</cp:revision>
  <dcterms:created xsi:type="dcterms:W3CDTF">2015-09-20T16:13:49Z</dcterms:created>
  <dcterms:modified xsi:type="dcterms:W3CDTF">2015-09-22T20:28:36Z</dcterms:modified>
</cp:coreProperties>
</file>