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8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3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8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46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74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83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08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56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4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49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9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21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6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11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69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1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A03C-63DC-43AF-B6A8-7763FBBD42C4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1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0508" y="441364"/>
            <a:ext cx="5472024" cy="970751"/>
          </a:xfrm>
        </p:spPr>
        <p:txBody>
          <a:bodyPr/>
          <a:lstStyle/>
          <a:p>
            <a:r>
              <a:rPr lang="fr-FR" dirty="0" smtClean="0"/>
              <a:t>BEIM JUGENDRAT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0508" y="1829403"/>
            <a:ext cx="3017582" cy="509132"/>
          </a:xfrm>
        </p:spPr>
        <p:txBody>
          <a:bodyPr/>
          <a:lstStyle/>
          <a:p>
            <a:r>
              <a:rPr lang="fr-FR" dirty="0" smtClean="0"/>
              <a:t>VILLACH IN ÖSTERREICH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839">
            <a:off x="7353064" y="896968"/>
            <a:ext cx="2023797" cy="14166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08" y="2755823"/>
            <a:ext cx="7640053" cy="28936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64" y="262706"/>
            <a:ext cx="1149409" cy="11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8157411" y="884321"/>
            <a:ext cx="409074" cy="336884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5483" y="228599"/>
            <a:ext cx="1100889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se forme en rajoutant </a:t>
            </a:r>
            <a:r>
              <a:rPr lang="fr-FR" dirty="0" smtClean="0">
                <a:solidFill>
                  <a:srgbClr val="FF0000"/>
                </a:solidFill>
              </a:rPr>
              <a:t>–er </a:t>
            </a:r>
            <a:r>
              <a:rPr lang="fr-FR" dirty="0" smtClean="0"/>
              <a:t>aux adjectifs:</a:t>
            </a:r>
            <a:br>
              <a:rPr lang="fr-FR" dirty="0" smtClean="0"/>
            </a:br>
            <a:endParaRPr lang="fr-FR" dirty="0" smtClean="0"/>
          </a:p>
          <a:p>
            <a:pPr marL="0" lvl="1"/>
            <a:r>
              <a:rPr lang="fr-FR" dirty="0"/>
              <a:t>Er </a:t>
            </a:r>
            <a:r>
              <a:rPr lang="fr-FR" dirty="0" err="1"/>
              <a:t>findet</a:t>
            </a:r>
            <a:r>
              <a:rPr lang="fr-FR" dirty="0"/>
              <a:t> den Bau </a:t>
            </a:r>
            <a:r>
              <a:rPr lang="fr-FR" dirty="0" err="1"/>
              <a:t>einer</a:t>
            </a:r>
            <a:r>
              <a:rPr lang="fr-FR" dirty="0"/>
              <a:t> </a:t>
            </a:r>
            <a:r>
              <a:rPr lang="fr-FR" dirty="0" err="1"/>
              <a:t>Graffitimauer</a:t>
            </a:r>
            <a:r>
              <a:rPr lang="fr-FR" dirty="0"/>
              <a:t> </a:t>
            </a:r>
            <a:r>
              <a:rPr lang="fr-FR" dirty="0" err="1"/>
              <a:t>wichtiger</a:t>
            </a:r>
            <a:r>
              <a:rPr lang="fr-FR" dirty="0"/>
              <a:t>, </a:t>
            </a:r>
            <a:r>
              <a:rPr lang="fr-FR" dirty="0" err="1"/>
              <a:t>realistischer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 smtClean="0"/>
              <a:t>billiger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als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den </a:t>
            </a:r>
            <a:r>
              <a:rPr lang="fr-FR" dirty="0" err="1" smtClean="0"/>
              <a:t>Ausbau</a:t>
            </a:r>
            <a:r>
              <a:rPr lang="fr-FR" dirty="0" smtClean="0"/>
              <a:t> des JZ.</a:t>
            </a:r>
            <a:br>
              <a:rPr lang="fr-FR" dirty="0" smtClean="0"/>
            </a:b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Certains adjectifs prennent un </a:t>
            </a:r>
            <a:r>
              <a:rPr lang="fr-FR" dirty="0" err="1" smtClean="0">
                <a:solidFill>
                  <a:srgbClr val="FF0000"/>
                </a:solidFill>
              </a:rPr>
              <a:t>Umlaut</a:t>
            </a:r>
            <a:r>
              <a:rPr lang="fr-FR" dirty="0" smtClean="0"/>
              <a:t>!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Formes irrégulières: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Quand l’adjectif est à gauche du nom, on rajoute à –er une </a:t>
            </a:r>
            <a:r>
              <a:rPr lang="fr-FR" dirty="0" err="1" smtClean="0"/>
              <a:t>terminiaison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err="1" smtClean="0"/>
              <a:t>Wenn</a:t>
            </a:r>
            <a:r>
              <a:rPr lang="fr-FR" dirty="0" smtClean="0"/>
              <a:t> die </a:t>
            </a:r>
            <a:r>
              <a:rPr lang="fr-FR" dirty="0" err="1" smtClean="0"/>
              <a:t>Sprüher</a:t>
            </a:r>
            <a:r>
              <a:rPr lang="fr-FR" dirty="0" smtClean="0"/>
              <a:t> </a:t>
            </a:r>
            <a:r>
              <a:rPr lang="fr-FR" dirty="0" err="1" smtClean="0"/>
              <a:t>eine</a:t>
            </a:r>
            <a:r>
              <a:rPr lang="fr-FR" dirty="0" smtClean="0"/>
              <a:t> Mauer </a:t>
            </a:r>
            <a:r>
              <a:rPr lang="fr-FR" dirty="0" err="1" smtClean="0"/>
              <a:t>haben</a:t>
            </a:r>
            <a:r>
              <a:rPr lang="fr-FR" dirty="0" smtClean="0"/>
              <a:t>, </a:t>
            </a:r>
            <a:r>
              <a:rPr lang="fr-FR" dirty="0" err="1" smtClean="0"/>
              <a:t>malen</a:t>
            </a:r>
            <a:r>
              <a:rPr lang="fr-FR" dirty="0" smtClean="0"/>
              <a:t> </a:t>
            </a:r>
            <a:r>
              <a:rPr lang="fr-FR" dirty="0" err="1" smtClean="0"/>
              <a:t>sie</a:t>
            </a:r>
            <a:r>
              <a:rPr lang="fr-FR" dirty="0" smtClean="0"/>
              <a:t> </a:t>
            </a:r>
            <a:r>
              <a:rPr lang="fr-FR" dirty="0" err="1" smtClean="0"/>
              <a:t>schön</a:t>
            </a:r>
            <a:r>
              <a:rPr lang="fr-FR" sz="2400" b="1" dirty="0" err="1" smtClean="0">
                <a:solidFill>
                  <a:srgbClr val="FF0000"/>
                </a:solidFill>
              </a:rPr>
              <a:t>er</a:t>
            </a:r>
            <a:r>
              <a:rPr lang="fr-FR" sz="3200" dirty="0" err="1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Sachen</a:t>
            </a:r>
            <a:r>
              <a:rPr lang="fr-FR" dirty="0" smtClean="0"/>
              <a:t> </a:t>
            </a:r>
            <a:r>
              <a:rPr lang="fr-FR" dirty="0" err="1" smtClean="0"/>
              <a:t>als</a:t>
            </a:r>
            <a:r>
              <a:rPr lang="fr-FR" dirty="0" smtClean="0"/>
              <a:t> Slogans </a:t>
            </a:r>
            <a:r>
              <a:rPr lang="fr-FR" dirty="0" err="1" smtClean="0"/>
              <a:t>oder</a:t>
            </a:r>
            <a:r>
              <a:rPr lang="fr-FR" dirty="0" smtClean="0"/>
              <a:t> </a:t>
            </a:r>
            <a:r>
              <a:rPr lang="fr-FR" dirty="0" err="1" smtClean="0"/>
              <a:t>Buchstaben</a:t>
            </a:r>
            <a:r>
              <a:rPr lang="fr-FR" dirty="0" smtClean="0"/>
              <a:t>.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6797842" y="96253"/>
            <a:ext cx="4644190" cy="55345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COMPARATIF DE SUPERIORITE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636295" y="1792705"/>
            <a:ext cx="5534527" cy="172051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fr-FR" dirty="0" err="1"/>
              <a:t>groß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 err="1" smtClean="0">
                <a:sym typeface="Wingdings" panose="05000000000000000000" pitchFamily="2" charset="2"/>
              </a:rPr>
              <a:t>größer</a:t>
            </a:r>
            <a:r>
              <a:rPr lang="fr-FR" dirty="0" smtClean="0">
                <a:sym typeface="Wingdings" panose="05000000000000000000" pitchFamily="2" charset="2"/>
              </a:rPr>
              <a:t>   	</a:t>
            </a:r>
            <a:r>
              <a:rPr lang="fr-FR" dirty="0" err="1" smtClean="0">
                <a:sym typeface="Wingdings" panose="05000000000000000000" pitchFamily="2" charset="2"/>
              </a:rPr>
              <a:t>nah</a:t>
            </a:r>
            <a:r>
              <a:rPr lang="fr-FR" dirty="0" err="1">
                <a:sym typeface="Wingdings" panose="05000000000000000000" pitchFamily="2" charset="2"/>
              </a:rPr>
              <a:t>näher</a:t>
            </a:r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 err="1">
                <a:sym typeface="Wingdings" panose="05000000000000000000" pitchFamily="2" charset="2"/>
              </a:rPr>
              <a:t>stark</a:t>
            </a:r>
            <a:r>
              <a:rPr lang="fr-FR" dirty="0" err="1" smtClean="0">
                <a:sym typeface="Wingdings" panose="05000000000000000000" pitchFamily="2" charset="2"/>
              </a:rPr>
              <a:t>stärk</a:t>
            </a: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    	</a:t>
            </a:r>
            <a:r>
              <a:rPr lang="fr-FR" dirty="0" err="1" smtClean="0">
                <a:sym typeface="Wingdings" panose="05000000000000000000" pitchFamily="2" charset="2"/>
              </a:rPr>
              <a:t>gesund</a:t>
            </a:r>
            <a:r>
              <a:rPr lang="fr-FR" dirty="0" err="1">
                <a:sym typeface="Wingdings" panose="05000000000000000000" pitchFamily="2" charset="2"/>
              </a:rPr>
              <a:t>gesünder</a:t>
            </a:r>
            <a:endParaRPr lang="fr-FR" dirty="0"/>
          </a:p>
          <a:p>
            <a:pPr lvl="1"/>
            <a:r>
              <a:rPr lang="fr-FR" dirty="0" err="1">
                <a:sym typeface="Wingdings" panose="05000000000000000000" pitchFamily="2" charset="2"/>
              </a:rPr>
              <a:t>alt</a:t>
            </a:r>
            <a:r>
              <a:rPr lang="fr-FR" dirty="0" err="1" smtClean="0">
                <a:sym typeface="Wingdings" panose="05000000000000000000" pitchFamily="2" charset="2"/>
              </a:rPr>
              <a:t>älter</a:t>
            </a: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    	</a:t>
            </a:r>
            <a:r>
              <a:rPr lang="fr-FR" dirty="0" err="1" smtClean="0">
                <a:sym typeface="Wingdings" panose="05000000000000000000" pitchFamily="2" charset="2"/>
              </a:rPr>
              <a:t>jung</a:t>
            </a:r>
            <a:r>
              <a:rPr lang="fr-FR" dirty="0" err="1">
                <a:sym typeface="Wingdings" panose="05000000000000000000" pitchFamily="2" charset="2"/>
              </a:rPr>
              <a:t>jünger</a:t>
            </a:r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 err="1">
                <a:sym typeface="Wingdings" panose="05000000000000000000" pitchFamily="2" charset="2"/>
              </a:rPr>
              <a:t>warmwärmer</a:t>
            </a: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err="1">
                <a:sym typeface="Wingdings" panose="05000000000000000000" pitchFamily="2" charset="2"/>
              </a:rPr>
              <a:t>kalt</a:t>
            </a:r>
            <a:r>
              <a:rPr lang="fr-FR" dirty="0" err="1" smtClean="0">
                <a:sym typeface="Wingdings" panose="05000000000000000000" pitchFamily="2" charset="2"/>
              </a:rPr>
              <a:t>kälter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lang</a:t>
            </a:r>
            <a:r>
              <a:rPr lang="fr-FR" dirty="0" err="1">
                <a:sym typeface="Wingdings" panose="05000000000000000000" pitchFamily="2" charset="2"/>
              </a:rPr>
              <a:t></a:t>
            </a:r>
            <a:r>
              <a:rPr lang="fr-FR" dirty="0" err="1" smtClean="0">
                <a:sym typeface="Wingdings" panose="05000000000000000000" pitchFamily="2" charset="2"/>
              </a:rPr>
              <a:t>länger</a:t>
            </a: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    	</a:t>
            </a:r>
            <a:r>
              <a:rPr lang="fr-FR" dirty="0" err="1" smtClean="0">
                <a:sym typeface="Wingdings" panose="05000000000000000000" pitchFamily="2" charset="2"/>
              </a:rPr>
              <a:t>kurz</a:t>
            </a:r>
            <a:r>
              <a:rPr lang="fr-FR" dirty="0" err="1">
                <a:sym typeface="Wingdings" panose="05000000000000000000" pitchFamily="2" charset="2"/>
              </a:rPr>
              <a:t>kürzer</a:t>
            </a:r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302668" y="3928378"/>
            <a:ext cx="4295274" cy="74595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err="1"/>
              <a:t>hoch</a:t>
            </a:r>
            <a:r>
              <a:rPr lang="fr-FR" dirty="0" err="1">
                <a:sym typeface="Wingdings" panose="05000000000000000000" pitchFamily="2" charset="2"/>
              </a:rPr>
              <a:t>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höher</a:t>
            </a: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err="1" smtClean="0">
                <a:sym typeface="Wingdings" panose="05000000000000000000" pitchFamily="2" charset="2"/>
              </a:rPr>
              <a:t>gut</a:t>
            </a:r>
            <a:r>
              <a:rPr lang="fr-FR" dirty="0" err="1">
                <a:sym typeface="Wingdings" panose="05000000000000000000" pitchFamily="2" charset="2"/>
              </a:rPr>
              <a:t>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besser</a:t>
            </a:r>
            <a:endParaRPr lang="fr-FR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viel</a:t>
            </a:r>
            <a:r>
              <a:rPr lang="fr-FR" dirty="0" err="1">
                <a:sym typeface="Wingdings" panose="05000000000000000000" pitchFamily="2" charset="2"/>
              </a:rPr>
              <a:t>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mehr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err="1">
                <a:sym typeface="Wingdings" panose="05000000000000000000" pitchFamily="2" charset="2"/>
              </a:rPr>
              <a:t>gern</a:t>
            </a:r>
            <a:r>
              <a:rPr lang="fr-FR" b="1" dirty="0" err="1">
                <a:solidFill>
                  <a:srgbClr val="FF0000"/>
                </a:solidFill>
                <a:sym typeface="Wingdings" panose="05000000000000000000" pitchFamily="2" charset="2"/>
              </a:rPr>
              <a:t>lieber</a:t>
            </a:r>
            <a:endParaRPr lang="fr-FR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75" y="782051"/>
            <a:ext cx="1517012" cy="1517012"/>
          </a:xfrm>
          <a:prstGeom prst="rect">
            <a:avLst/>
          </a:prstGeom>
        </p:spPr>
      </p:pic>
      <p:sp>
        <p:nvSpPr>
          <p:cNvPr id="8" name="Carré corné 7"/>
          <p:cNvSpPr/>
          <p:nvPr/>
        </p:nvSpPr>
        <p:spPr>
          <a:xfrm>
            <a:off x="8482951" y="2440894"/>
            <a:ext cx="1779298" cy="1423163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Ex N°4 </a:t>
            </a:r>
            <a:r>
              <a:rPr lang="fr-FR" dirty="0">
                <a:solidFill>
                  <a:schemeClr val="tx1"/>
                </a:solidFill>
              </a:rPr>
              <a:t>p</a:t>
            </a:r>
            <a:r>
              <a:rPr lang="fr-FR" dirty="0" smtClean="0">
                <a:solidFill>
                  <a:schemeClr val="tx1"/>
                </a:solidFill>
              </a:rPr>
              <a:t>.69 / L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+ p.49 / CA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uiExpand="1" build="p"/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384" y="2044810"/>
            <a:ext cx="3978887" cy="746595"/>
          </a:xfrm>
        </p:spPr>
        <p:txBody>
          <a:bodyPr>
            <a:normAutofit fontScale="90000"/>
          </a:bodyPr>
          <a:lstStyle/>
          <a:p>
            <a:r>
              <a:rPr lang="fr-FR" dirty="0"/>
              <a:t>d</a:t>
            </a:r>
            <a:r>
              <a:rPr lang="fr-FR" dirty="0" smtClean="0"/>
              <a:t>er </a:t>
            </a:r>
            <a:r>
              <a:rPr lang="fr-FR" dirty="0" err="1" smtClean="0"/>
              <a:t>Bügermeister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73" y="-24063"/>
            <a:ext cx="3562559" cy="1903126"/>
          </a:xfrm>
        </p:spPr>
      </p:pic>
      <p:sp>
        <p:nvSpPr>
          <p:cNvPr id="5" name="Rectangle 4"/>
          <p:cNvSpPr/>
          <p:nvPr/>
        </p:nvSpPr>
        <p:spPr>
          <a:xfrm>
            <a:off x="7460853" y="3583531"/>
            <a:ext cx="3679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die </a:t>
            </a:r>
            <a:r>
              <a:rPr lang="fr-FR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Jugendlichen</a:t>
            </a:r>
            <a:endParaRPr lang="fr-FR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02" y="2114276"/>
            <a:ext cx="3286263" cy="39984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88" y="4229862"/>
            <a:ext cx="2905125" cy="157162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3860692" y="2418107"/>
            <a:ext cx="7459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086704" y="2664823"/>
            <a:ext cx="4343400" cy="34479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979370" y="2114276"/>
            <a:ext cx="324252" cy="550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64" y="262706"/>
            <a:ext cx="1149409" cy="11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1764454"/>
            <a:ext cx="7766936" cy="1646302"/>
          </a:xfrm>
        </p:spPr>
        <p:txBody>
          <a:bodyPr/>
          <a:lstStyle/>
          <a:p>
            <a:r>
              <a:rPr lang="fr-FR" dirty="0" smtClean="0"/>
              <a:t>WIE FUNKTIONIERT’S?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40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783772" y="927462"/>
            <a:ext cx="3474720" cy="1489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Die </a:t>
            </a:r>
            <a:r>
              <a:rPr lang="fr-FR" dirty="0" err="1" smtClean="0"/>
              <a:t>Jugendlichen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5603966" y="927462"/>
            <a:ext cx="3409406" cy="1515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Der </a:t>
            </a:r>
            <a:r>
              <a:rPr lang="fr-FR" dirty="0" err="1" smtClean="0"/>
              <a:t>Bürgermeister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376057" y="1672045"/>
            <a:ext cx="108421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759642" y="1954963"/>
            <a:ext cx="2317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besprechen</a:t>
            </a:r>
            <a:r>
              <a:rPr lang="fr-FR" dirty="0" smtClean="0"/>
              <a:t> </a:t>
            </a:r>
            <a:r>
              <a:rPr lang="fr-FR" dirty="0" err="1" smtClean="0"/>
              <a:t>Projekte</a:t>
            </a:r>
            <a:endParaRPr lang="fr-FR" dirty="0" smtClean="0"/>
          </a:p>
          <a:p>
            <a:pPr algn="ctr"/>
            <a:r>
              <a:rPr lang="fr-FR" dirty="0" smtClean="0"/>
              <a:t> </a:t>
            </a:r>
            <a:r>
              <a:rPr lang="fr-FR" dirty="0" err="1" smtClean="0"/>
              <a:t>für</a:t>
            </a:r>
            <a:r>
              <a:rPr lang="fr-FR" dirty="0" smtClean="0"/>
              <a:t> die </a:t>
            </a:r>
            <a:r>
              <a:rPr lang="fr-FR" dirty="0" err="1" smtClean="0"/>
              <a:t>Jugend</a:t>
            </a:r>
            <a:endParaRPr lang="fr-FR" dirty="0" smtClean="0"/>
          </a:p>
          <a:p>
            <a:pPr algn="ctr"/>
            <a:r>
              <a:rPr lang="fr-FR" dirty="0" smtClean="0"/>
              <a:t> in der </a:t>
            </a:r>
            <a:r>
              <a:rPr lang="fr-FR" dirty="0" err="1" smtClean="0"/>
              <a:t>Stadt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2" idx="4"/>
          </p:cNvCxnSpPr>
          <p:nvPr/>
        </p:nvCxnSpPr>
        <p:spPr>
          <a:xfrm>
            <a:off x="2521132" y="2416628"/>
            <a:ext cx="0" cy="1201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382692" y="2416627"/>
            <a:ext cx="0" cy="1201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4276" y="3644184"/>
            <a:ext cx="32537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machen</a:t>
            </a:r>
            <a:r>
              <a:rPr lang="fr-FR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28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Vorschläge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08469" y="3690350"/>
            <a:ext cx="4310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finanziert</a:t>
            </a:r>
            <a:r>
              <a:rPr lang="fr-FR" dirty="0" smtClean="0"/>
              <a:t>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die</a:t>
            </a:r>
            <a:r>
              <a:rPr lang="fr-FR" dirty="0" smtClean="0"/>
              <a:t> </a:t>
            </a:r>
            <a:r>
              <a:rPr lang="fr-FR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Projekte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</a:t>
            </a:r>
            <a:r>
              <a:rPr lang="fr-FR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oder</a:t>
            </a:r>
            <a:r>
              <a:rPr lang="fr-F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nicht</a:t>
            </a:r>
            <a:r>
              <a:rPr lang="fr-F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!</a:t>
            </a:r>
            <a:endParaRPr lang="fr-F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32" y="4315491"/>
            <a:ext cx="1384703" cy="17207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37" y="4896256"/>
            <a:ext cx="2547892" cy="12739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90" y="4819541"/>
            <a:ext cx="2547892" cy="1273946"/>
          </a:xfrm>
          <a:prstGeom prst="rect">
            <a:avLst/>
          </a:prstGeom>
        </p:spPr>
      </p:pic>
      <p:sp>
        <p:nvSpPr>
          <p:cNvPr id="14" name="Croix 13"/>
          <p:cNvSpPr/>
          <p:nvPr/>
        </p:nvSpPr>
        <p:spPr>
          <a:xfrm rot="2956794">
            <a:off x="8615549" y="4638033"/>
            <a:ext cx="1168537" cy="1156444"/>
          </a:xfrm>
          <a:prstGeom prst="plus">
            <a:avLst>
              <a:gd name="adj" fmla="val 3921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64" y="262706"/>
            <a:ext cx="1149409" cy="11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10" grpId="0"/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5920" y="2286000"/>
            <a:ext cx="1358537" cy="7053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bauen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179524" y="2638697"/>
            <a:ext cx="7445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63592" y="2285999"/>
            <a:ext cx="1436915" cy="7053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der Bau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834744" y="2638696"/>
            <a:ext cx="7445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13563" y="2285999"/>
            <a:ext cx="1606731" cy="7053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der </a:t>
            </a:r>
            <a:r>
              <a:rPr lang="fr-FR" dirty="0" err="1" smtClean="0"/>
              <a:t>Ausbau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28" y="302622"/>
            <a:ext cx="1530919" cy="19833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32638" y="3522615"/>
            <a:ext cx="1606731" cy="6901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/>
              <a:t>größer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559728" y="3503017"/>
            <a:ext cx="1444727" cy="7097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groß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490756" y="3522615"/>
            <a:ext cx="1772193" cy="6901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/>
              <a:t>vergrößern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614336" y="3503018"/>
            <a:ext cx="3110271" cy="6901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die </a:t>
            </a:r>
            <a:r>
              <a:rPr lang="fr-FR" sz="2800" dirty="0" err="1" smtClean="0"/>
              <a:t>Vergrößerung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791370" y="971144"/>
            <a:ext cx="2321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die Mauer</a:t>
            </a:r>
            <a:endParaRPr lang="fr-F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22" name="Connecteur droit avec flèche 21"/>
          <p:cNvCxnSpPr>
            <a:stCxn id="20" idx="1"/>
          </p:cNvCxnSpPr>
          <p:nvPr/>
        </p:nvCxnSpPr>
        <p:spPr>
          <a:xfrm flipH="1" flipV="1">
            <a:off x="3179524" y="1294309"/>
            <a:ext cx="6118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8602519" y="2991394"/>
            <a:ext cx="566952" cy="4180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874358" y="2436117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</a:t>
            </a:r>
            <a:endParaRPr lang="fr-F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64" y="262706"/>
            <a:ext cx="1149409" cy="11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0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33764" y="2139839"/>
            <a:ext cx="7766936" cy="1646302"/>
          </a:xfrm>
        </p:spPr>
        <p:txBody>
          <a:bodyPr/>
          <a:lstStyle/>
          <a:p>
            <a:r>
              <a:rPr lang="fr-FR" dirty="0" err="1" smtClean="0"/>
              <a:t>Übungsheft</a:t>
            </a:r>
            <a:r>
              <a:rPr lang="fr-FR" dirty="0" smtClean="0"/>
              <a:t> S.47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60" y="1113529"/>
            <a:ext cx="1695238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0" y="1516842"/>
            <a:ext cx="3819178" cy="2864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8447" y="2438503"/>
            <a:ext cx="1018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oder</a:t>
            </a:r>
            <a:endParaRPr lang="fr-FR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98" y="1939525"/>
            <a:ext cx="2647987" cy="2167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96058" y="2269225"/>
            <a:ext cx="439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88" y="390359"/>
            <a:ext cx="1714286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576225" y="1420382"/>
            <a:ext cx="2033337" cy="328090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24755" y="1100951"/>
            <a:ext cx="9454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Ein</a:t>
            </a:r>
            <a:r>
              <a:rPr lang="fr-FR" sz="2400" dirty="0" smtClean="0"/>
              <a:t> </a:t>
            </a:r>
            <a:r>
              <a:rPr lang="fr-FR" sz="2400" dirty="0" err="1" smtClean="0"/>
              <a:t>Mädchen</a:t>
            </a:r>
            <a:r>
              <a:rPr lang="fr-FR" sz="2400" dirty="0" smtClean="0"/>
              <a:t> </a:t>
            </a:r>
            <a:r>
              <a:rPr lang="fr-FR" sz="2400" dirty="0" err="1" smtClean="0"/>
              <a:t>findet</a:t>
            </a:r>
            <a:r>
              <a:rPr lang="fr-FR" sz="2400" dirty="0" smtClean="0"/>
              <a:t> den Bau </a:t>
            </a:r>
            <a:r>
              <a:rPr lang="fr-FR" sz="2400" dirty="0" err="1" smtClean="0"/>
              <a:t>einer</a:t>
            </a:r>
            <a:r>
              <a:rPr lang="fr-FR" sz="2400" dirty="0" smtClean="0"/>
              <a:t> </a:t>
            </a:r>
            <a:r>
              <a:rPr lang="fr-FR" sz="2400" dirty="0" err="1" smtClean="0"/>
              <a:t>Graffitimauer</a:t>
            </a:r>
            <a:r>
              <a:rPr lang="fr-FR" sz="2400" dirty="0" smtClean="0"/>
              <a:t> </a:t>
            </a:r>
            <a:r>
              <a:rPr lang="fr-FR" sz="2400" dirty="0" err="1" smtClean="0"/>
              <a:t>gut</a:t>
            </a:r>
            <a:r>
              <a:rPr lang="fr-FR" sz="2400" dirty="0" smtClean="0"/>
              <a:t>, aber </a:t>
            </a:r>
            <a:r>
              <a:rPr lang="fr-FR" sz="2400" dirty="0" err="1" smtClean="0"/>
              <a:t>sie</a:t>
            </a:r>
            <a:r>
              <a:rPr lang="fr-FR" sz="2400" dirty="0" smtClean="0"/>
              <a:t> </a:t>
            </a:r>
            <a:r>
              <a:rPr lang="fr-FR" sz="2400" dirty="0" err="1" smtClean="0"/>
              <a:t>findet</a:t>
            </a:r>
            <a:r>
              <a:rPr lang="fr-FR" sz="2400" dirty="0" smtClean="0"/>
              <a:t> den </a:t>
            </a:r>
            <a:r>
              <a:rPr lang="fr-FR" sz="2400" dirty="0" err="1" smtClean="0"/>
              <a:t>Ausbau</a:t>
            </a:r>
            <a:r>
              <a:rPr lang="fr-FR" sz="2400" dirty="0" smtClean="0"/>
              <a:t> des </a:t>
            </a:r>
            <a:r>
              <a:rPr lang="fr-FR" sz="2400" dirty="0" err="1" smtClean="0"/>
              <a:t>Judengzentrum</a:t>
            </a:r>
            <a:r>
              <a:rPr lang="fr-FR" sz="2400" dirty="0" smtClean="0"/>
              <a:t> 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Das</a:t>
            </a:r>
            <a:r>
              <a:rPr lang="fr-FR" sz="2400" dirty="0" smtClean="0"/>
              <a:t> </a:t>
            </a:r>
            <a:r>
              <a:rPr lang="fr-FR" sz="2400" dirty="0" err="1" smtClean="0"/>
              <a:t>Jugendzentrum</a:t>
            </a:r>
            <a:r>
              <a:rPr lang="fr-FR" sz="2400" dirty="0" smtClean="0"/>
              <a:t> </a:t>
            </a:r>
            <a:r>
              <a:rPr lang="fr-FR" sz="2400" dirty="0" err="1" smtClean="0"/>
              <a:t>ist</a:t>
            </a:r>
            <a:r>
              <a:rPr lang="fr-FR" sz="2400" dirty="0" smtClean="0"/>
              <a:t> </a:t>
            </a:r>
            <a:r>
              <a:rPr lang="fr-FR" sz="2400" dirty="0" err="1" smtClean="0"/>
              <a:t>schon</a:t>
            </a:r>
            <a:r>
              <a:rPr lang="fr-FR" sz="2400" dirty="0" smtClean="0"/>
              <a:t> </a:t>
            </a:r>
            <a:r>
              <a:rPr lang="fr-FR" sz="2400" dirty="0" err="1" smtClean="0"/>
              <a:t>groß</a:t>
            </a:r>
            <a:r>
              <a:rPr lang="fr-FR" sz="2400" dirty="0" smtClean="0"/>
              <a:t>, </a:t>
            </a:r>
            <a:r>
              <a:rPr lang="fr-FR" sz="2400" dirty="0" err="1" smtClean="0"/>
              <a:t>könnte</a:t>
            </a:r>
            <a:r>
              <a:rPr lang="fr-FR" sz="2400" dirty="0" smtClean="0"/>
              <a:t> aber ______ sein.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Ein</a:t>
            </a:r>
            <a:r>
              <a:rPr lang="fr-FR" sz="2400" dirty="0" smtClean="0"/>
              <a:t> </a:t>
            </a:r>
            <a:r>
              <a:rPr lang="fr-FR" sz="2400" dirty="0" err="1" smtClean="0"/>
              <a:t>Junge</a:t>
            </a:r>
            <a:r>
              <a:rPr lang="fr-FR" sz="2400" dirty="0" smtClean="0"/>
              <a:t> </a:t>
            </a:r>
            <a:r>
              <a:rPr lang="fr-FR" sz="2400" dirty="0" err="1" smtClean="0"/>
              <a:t>findet</a:t>
            </a:r>
            <a:r>
              <a:rPr lang="fr-FR" sz="2400" dirty="0" smtClean="0"/>
              <a:t>, </a:t>
            </a:r>
            <a:r>
              <a:rPr lang="fr-FR" sz="2400" dirty="0" err="1" smtClean="0"/>
              <a:t>dass</a:t>
            </a:r>
            <a:r>
              <a:rPr lang="fr-FR" sz="2400" dirty="0" smtClean="0"/>
              <a:t> Villach </a:t>
            </a:r>
            <a:r>
              <a:rPr lang="fr-FR" sz="2400" dirty="0" err="1" smtClean="0"/>
              <a:t>schon</a:t>
            </a:r>
            <a:r>
              <a:rPr lang="fr-FR" sz="2400" dirty="0" smtClean="0"/>
              <a:t> </a:t>
            </a:r>
            <a:r>
              <a:rPr lang="fr-FR" sz="2400" dirty="0" err="1" smtClean="0"/>
              <a:t>viele</a:t>
            </a:r>
            <a:r>
              <a:rPr lang="fr-FR" sz="2400" dirty="0" smtClean="0"/>
              <a:t> </a:t>
            </a:r>
            <a:r>
              <a:rPr lang="fr-FR" sz="2400" dirty="0" err="1" smtClean="0"/>
              <a:t>Proberäume</a:t>
            </a:r>
            <a:r>
              <a:rPr lang="fr-FR" sz="2400" dirty="0" smtClean="0"/>
              <a:t> </a:t>
            </a:r>
            <a:r>
              <a:rPr lang="fr-FR" sz="2400" dirty="0" err="1" smtClean="0"/>
              <a:t>hat</a:t>
            </a:r>
            <a:r>
              <a:rPr lang="fr-FR" sz="2400" dirty="0" smtClean="0"/>
              <a:t>. </a:t>
            </a:r>
            <a:r>
              <a:rPr lang="fr-FR" sz="2400" dirty="0" err="1" smtClean="0"/>
              <a:t>Ein</a:t>
            </a:r>
            <a:r>
              <a:rPr lang="fr-FR" sz="2400" dirty="0" smtClean="0"/>
              <a:t> </a:t>
            </a:r>
            <a:r>
              <a:rPr lang="fr-FR" sz="2400" dirty="0" err="1" smtClean="0"/>
              <a:t>Mädchen</a:t>
            </a:r>
            <a:r>
              <a:rPr lang="fr-FR" sz="2400" dirty="0" smtClean="0"/>
              <a:t> </a:t>
            </a:r>
            <a:r>
              <a:rPr lang="fr-FR" sz="2400" dirty="0" err="1" smtClean="0"/>
              <a:t>findet</a:t>
            </a:r>
            <a:r>
              <a:rPr lang="fr-FR" sz="2400" dirty="0" smtClean="0"/>
              <a:t> aber, </a:t>
            </a:r>
            <a:r>
              <a:rPr lang="fr-FR" sz="2400" dirty="0" err="1" smtClean="0"/>
              <a:t>dass</a:t>
            </a:r>
            <a:r>
              <a:rPr lang="fr-FR" sz="2400" dirty="0" smtClean="0"/>
              <a:t> die </a:t>
            </a:r>
            <a:r>
              <a:rPr lang="fr-FR" sz="2400" dirty="0" err="1" smtClean="0"/>
              <a:t>Musiker</a:t>
            </a:r>
            <a:r>
              <a:rPr lang="fr-FR" sz="2400" dirty="0" smtClean="0"/>
              <a:t> ______</a:t>
            </a:r>
            <a:r>
              <a:rPr lang="fr-FR" sz="2400" dirty="0" err="1" smtClean="0"/>
              <a:t>Proberäume</a:t>
            </a:r>
            <a:r>
              <a:rPr lang="fr-FR" sz="2400" dirty="0" smtClean="0"/>
              <a:t> </a:t>
            </a:r>
            <a:r>
              <a:rPr lang="fr-FR" sz="2400" dirty="0" err="1" smtClean="0"/>
              <a:t>brauchen</a:t>
            </a:r>
            <a:r>
              <a:rPr lang="fr-FR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Die </a:t>
            </a:r>
            <a:r>
              <a:rPr lang="fr-FR" sz="2400" dirty="0" err="1" smtClean="0"/>
              <a:t>Musiker</a:t>
            </a:r>
            <a:r>
              <a:rPr lang="fr-FR" sz="2400" dirty="0" smtClean="0"/>
              <a:t> </a:t>
            </a:r>
            <a:r>
              <a:rPr lang="fr-FR" sz="2400" dirty="0" err="1" smtClean="0"/>
              <a:t>haben</a:t>
            </a:r>
            <a:r>
              <a:rPr lang="fr-FR" sz="2400" dirty="0" smtClean="0"/>
              <a:t> </a:t>
            </a:r>
            <a:r>
              <a:rPr lang="fr-FR" sz="2400" dirty="0" err="1" smtClean="0"/>
              <a:t>schon</a:t>
            </a:r>
            <a:r>
              <a:rPr lang="fr-FR" sz="2400" dirty="0" smtClean="0"/>
              <a:t> </a:t>
            </a:r>
            <a:r>
              <a:rPr lang="fr-FR" sz="2400" dirty="0" err="1" smtClean="0"/>
              <a:t>viel</a:t>
            </a:r>
            <a:r>
              <a:rPr lang="fr-FR" sz="2400" dirty="0" smtClean="0"/>
              <a:t> </a:t>
            </a:r>
            <a:r>
              <a:rPr lang="fr-FR" sz="2400" dirty="0" err="1" smtClean="0"/>
              <a:t>Platz,aber</a:t>
            </a:r>
            <a:r>
              <a:rPr lang="fr-FR" sz="2400" dirty="0" smtClean="0"/>
              <a:t> </a:t>
            </a:r>
            <a:r>
              <a:rPr lang="fr-FR" sz="2400" dirty="0" err="1" smtClean="0"/>
              <a:t>sie</a:t>
            </a:r>
            <a:r>
              <a:rPr lang="fr-FR" sz="2400" dirty="0" smtClean="0"/>
              <a:t> </a:t>
            </a:r>
            <a:r>
              <a:rPr lang="fr-FR" sz="2400" dirty="0" err="1" smtClean="0"/>
              <a:t>brauchen</a:t>
            </a:r>
            <a:r>
              <a:rPr lang="fr-FR" sz="2400" dirty="0" smtClean="0"/>
              <a:t> _______ </a:t>
            </a:r>
            <a:r>
              <a:rPr lang="fr-FR" sz="2400" dirty="0" err="1" smtClean="0"/>
              <a:t>Platz</a:t>
            </a:r>
            <a:r>
              <a:rPr lang="fr-FR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Der </a:t>
            </a:r>
            <a:r>
              <a:rPr lang="fr-FR" sz="2400" dirty="0" err="1" smtClean="0"/>
              <a:t>Junge</a:t>
            </a:r>
            <a:r>
              <a:rPr lang="fr-FR" sz="2400" dirty="0" smtClean="0"/>
              <a:t> </a:t>
            </a:r>
            <a:r>
              <a:rPr lang="fr-FR" sz="2400" dirty="0" err="1" smtClean="0"/>
              <a:t>findet</a:t>
            </a:r>
            <a:r>
              <a:rPr lang="fr-FR" sz="2400" dirty="0" smtClean="0"/>
              <a:t> den Bau </a:t>
            </a:r>
            <a:r>
              <a:rPr lang="fr-FR" sz="2400" dirty="0" err="1" smtClean="0"/>
              <a:t>einer</a:t>
            </a:r>
            <a:r>
              <a:rPr lang="fr-FR" sz="2400" dirty="0" smtClean="0"/>
              <a:t> </a:t>
            </a:r>
            <a:r>
              <a:rPr lang="fr-FR" sz="2400" dirty="0" err="1" smtClean="0"/>
              <a:t>Graffitimauer</a:t>
            </a:r>
            <a:r>
              <a:rPr lang="fr-FR" sz="2400" dirty="0" smtClean="0"/>
              <a:t> </a:t>
            </a:r>
            <a:r>
              <a:rPr lang="fr-FR" sz="2400" dirty="0" err="1" smtClean="0"/>
              <a:t>wichtig</a:t>
            </a:r>
            <a:r>
              <a:rPr lang="fr-FR" sz="2400" dirty="0" smtClean="0"/>
              <a:t>___</a:t>
            </a:r>
            <a:r>
              <a:rPr lang="fr-FR" sz="2400" dirty="0" err="1" smtClean="0"/>
              <a:t>realistisch</a:t>
            </a:r>
            <a:r>
              <a:rPr lang="fr-FR" sz="2400" dirty="0" smtClean="0"/>
              <a:t>__ </a:t>
            </a:r>
            <a:r>
              <a:rPr lang="fr-FR" sz="2400" dirty="0" err="1" smtClean="0"/>
              <a:t>und</a:t>
            </a:r>
            <a:r>
              <a:rPr lang="fr-FR" sz="2400" dirty="0" smtClean="0"/>
              <a:t> </a:t>
            </a:r>
            <a:r>
              <a:rPr lang="fr-FR" sz="2400" dirty="0" err="1" smtClean="0"/>
              <a:t>billig</a:t>
            </a:r>
            <a:r>
              <a:rPr lang="fr-FR" sz="2400" dirty="0" smtClean="0"/>
              <a:t>__</a:t>
            </a:r>
            <a:r>
              <a:rPr lang="fr-FR" sz="2400" dirty="0" err="1" smtClean="0"/>
              <a:t>als</a:t>
            </a:r>
            <a:r>
              <a:rPr lang="fr-FR" sz="2400" dirty="0" smtClean="0"/>
              <a:t> den </a:t>
            </a:r>
            <a:r>
              <a:rPr lang="fr-FR" sz="2400" dirty="0" err="1" smtClean="0"/>
              <a:t>Ausbau</a:t>
            </a:r>
            <a:r>
              <a:rPr lang="fr-FR" sz="2400" dirty="0" smtClean="0"/>
              <a:t> des </a:t>
            </a:r>
            <a:r>
              <a:rPr lang="fr-FR" sz="2400" dirty="0" err="1" smtClean="0"/>
              <a:t>Jugendzentrums</a:t>
            </a:r>
            <a:r>
              <a:rPr lang="fr-FR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Der </a:t>
            </a:r>
            <a:r>
              <a:rPr lang="fr-FR" sz="2400" dirty="0" err="1" smtClean="0"/>
              <a:t>Bürgermeister</a:t>
            </a:r>
            <a:r>
              <a:rPr lang="fr-FR" sz="2400" dirty="0" smtClean="0"/>
              <a:t> </a:t>
            </a:r>
            <a:r>
              <a:rPr lang="fr-FR" sz="2400" dirty="0" err="1" smtClean="0"/>
              <a:t>findet</a:t>
            </a:r>
            <a:r>
              <a:rPr lang="fr-FR" sz="2400" dirty="0" smtClean="0"/>
              <a:t> </a:t>
            </a:r>
            <a:r>
              <a:rPr lang="fr-FR" sz="2400" dirty="0" err="1" smtClean="0"/>
              <a:t>beide</a:t>
            </a:r>
            <a:r>
              <a:rPr lang="fr-FR" sz="2400" dirty="0" smtClean="0"/>
              <a:t> </a:t>
            </a:r>
            <a:r>
              <a:rPr lang="fr-FR" sz="2400" dirty="0" err="1" smtClean="0"/>
              <a:t>Projekte</a:t>
            </a:r>
            <a:r>
              <a:rPr lang="fr-FR" sz="2400" dirty="0" smtClean="0"/>
              <a:t> </a:t>
            </a:r>
            <a:r>
              <a:rPr lang="fr-FR" sz="2400" dirty="0" err="1" smtClean="0"/>
              <a:t>gut</a:t>
            </a:r>
            <a:r>
              <a:rPr lang="fr-FR" sz="2400" dirty="0" smtClean="0"/>
              <a:t>, aber er </a:t>
            </a:r>
            <a:r>
              <a:rPr lang="fr-FR" sz="2400" dirty="0" err="1" smtClean="0"/>
              <a:t>findet</a:t>
            </a:r>
            <a:r>
              <a:rPr lang="fr-FR" sz="2400" dirty="0" smtClean="0"/>
              <a:t> es intelligent__ </a:t>
            </a:r>
            <a:r>
              <a:rPr lang="fr-FR" sz="2400" dirty="0" err="1" smtClean="0"/>
              <a:t>und</a:t>
            </a:r>
            <a:r>
              <a:rPr lang="fr-FR" sz="2400" dirty="0" smtClean="0"/>
              <a:t> </a:t>
            </a:r>
            <a:r>
              <a:rPr lang="fr-FR" sz="2400" dirty="0" err="1" smtClean="0"/>
              <a:t>billig</a:t>
            </a:r>
            <a:r>
              <a:rPr lang="fr-FR" sz="2400" dirty="0" smtClean="0"/>
              <a:t>__ </a:t>
            </a:r>
            <a:r>
              <a:rPr lang="fr-FR" sz="2400" dirty="0" err="1" smtClean="0"/>
              <a:t>beide</a:t>
            </a:r>
            <a:r>
              <a:rPr lang="fr-FR" sz="2400" dirty="0" smtClean="0"/>
              <a:t> </a:t>
            </a:r>
            <a:r>
              <a:rPr lang="fr-FR" sz="2400" dirty="0" err="1" smtClean="0"/>
              <a:t>zu</a:t>
            </a:r>
            <a:r>
              <a:rPr lang="fr-FR" sz="2400" dirty="0" smtClean="0"/>
              <a:t> </a:t>
            </a:r>
            <a:r>
              <a:rPr lang="fr-FR" sz="2400" dirty="0" err="1" smtClean="0"/>
              <a:t>kombinieren</a:t>
            </a:r>
            <a:r>
              <a:rPr lang="fr-FR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786" y="-42488"/>
            <a:ext cx="1492463" cy="14924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249563" y="1464823"/>
            <a:ext cx="86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gut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79361" y="2415808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groß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34478" y="1975739"/>
            <a:ext cx="981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billig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6072" y="3470831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wichtig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30500" y="2799225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realistisch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69227" y="3913770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intelligent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73076" y="3116707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viel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80086" y="1449975"/>
            <a:ext cx="131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besser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80086" y="2498959"/>
            <a:ext cx="131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mehr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182199" y="1798999"/>
            <a:ext cx="131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gr</a:t>
            </a:r>
            <a:r>
              <a:rPr lang="fr-FR" sz="2400" dirty="0" err="1" smtClean="0">
                <a:solidFill>
                  <a:srgbClr val="FF0000"/>
                </a:solidFill>
              </a:rPr>
              <a:t>ö</a:t>
            </a:r>
            <a:r>
              <a:rPr lang="fr-FR" sz="2400" dirty="0" err="1" smtClean="0"/>
              <a:t>ß</a:t>
            </a:r>
            <a:r>
              <a:rPr lang="fr-FR" sz="2400" dirty="0" err="1" smtClean="0">
                <a:solidFill>
                  <a:srgbClr val="FF0000"/>
                </a:solidFill>
              </a:rPr>
              <a:t>er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079498" y="3270775"/>
            <a:ext cx="131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mehr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91517" y="54666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er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169346" y="4342870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er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408427" y="4398233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 er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585559" y="43468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er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058765" y="546667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5727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/>
      <p:bldP spid="5" grpId="0"/>
      <p:bldP spid="6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COMPARATIF DE SUPERIORITE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741" y="275769"/>
            <a:ext cx="1149409" cy="11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153</TotalTime>
  <Words>203</Words>
  <Application>Microsoft Office PowerPoint</Application>
  <PresentationFormat>Grand écran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Facette</vt:lpstr>
      <vt:lpstr>BEIM JUGENDRAT</vt:lpstr>
      <vt:lpstr>der Bügermeister </vt:lpstr>
      <vt:lpstr>WIE FUNKTIONIERT’S?</vt:lpstr>
      <vt:lpstr>Présentation PowerPoint</vt:lpstr>
      <vt:lpstr>Présentation PowerPoint</vt:lpstr>
      <vt:lpstr>Übungsheft S.47</vt:lpstr>
      <vt:lpstr>Présentation PowerPoint</vt:lpstr>
      <vt:lpstr>Présentation PowerPoint</vt:lpstr>
      <vt:lpstr>LE COMPARATIF DE SUPERIORITE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revision>29</cp:revision>
  <dcterms:created xsi:type="dcterms:W3CDTF">2015-10-19T15:45:49Z</dcterms:created>
  <dcterms:modified xsi:type="dcterms:W3CDTF">2015-11-11T06:44:51Z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