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lvl1pPr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1pPr>
    <a:lvl2pPr indent="228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2pPr>
    <a:lvl3pPr indent="457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3pPr>
    <a:lvl4pPr indent="685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4pPr>
    <a:lvl5pPr indent="9144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5pPr>
    <a:lvl6pPr indent="11430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6pPr>
    <a:lvl7pPr indent="1371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7pPr>
    <a:lvl8pPr indent="1600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8pPr>
    <a:lvl9pPr indent="1828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1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2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3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4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indent="228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indent="457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indent="685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indent="9144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indent="11430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indent="1371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indent="1600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indent="1828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titleStyle>
    <p:bodyStyle>
      <a:lvl1pPr marL="571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marL="1143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marL="1714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marL="2286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marL="2857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marL="3429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marL="4000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marL="4572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marL="5143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bodyStyle>
    <p:otherStyle>
      <a:lvl1pPr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1pPr>
      <a:lvl2pPr indent="228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2pPr>
      <a:lvl3pPr indent="457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3pPr>
      <a:lvl4pPr indent="685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4pPr>
      <a:lvl5pPr indent="9144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5pPr>
      <a:lvl6pPr indent="11430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6pPr>
      <a:lvl7pPr indent="1371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7pPr>
      <a:lvl8pPr indent="1600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8pPr>
      <a:lvl9pPr indent="1828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4277" y="1952421"/>
            <a:ext cx="10924351" cy="1758460"/>
          </a:xfrm>
          <a:prstGeom prst="rect">
            <a:avLst/>
          </a:prstGeom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</p:pic>
      <p:sp>
        <p:nvSpPr>
          <p:cNvPr id="33" name="Shape 33"/>
          <p:cNvSpPr/>
          <p:nvPr/>
        </p:nvSpPr>
        <p:spPr>
          <a:xfrm>
            <a:off x="3931110" y="5260297"/>
            <a:ext cx="5850685" cy="1442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rPr>
              <a:t>Kapitel 7 - Übungen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Einmal musste man einen Leoparden in der Stadt suchen, denn er war aus dem Zoo entlaufen.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Stellen Sie sich vor, letzte Woche wollte ein Journalist die Touristen auf meinem Schiff interviewen. Ich habe dem Journalisten erklärt, dass er das woanders machen soll!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AB Übung 1 S.75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91490" indent="-491490" defTabSz="393192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FFFFFF"/>
                </a:solidFill>
              </a:rPr>
              <a:t>In Berlin Mitte gibt es viele Museen, während es in Prenzlauerberg viele Cafés gibt.</a:t>
            </a:r>
            <a:endParaRPr sz="3096">
              <a:solidFill>
                <a:srgbClr val="FFFFFF"/>
              </a:solidFill>
            </a:endParaRPr>
          </a:p>
          <a:p>
            <a:pPr lvl="0" marL="491490" indent="-491490" defTabSz="393192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FFFFFF"/>
                </a:solidFill>
              </a:rPr>
              <a:t>Ich mag lieber Rockkonzerte in Neukölln als Rap Konzerte in Kreuzberg.</a:t>
            </a:r>
            <a:endParaRPr sz="3096">
              <a:solidFill>
                <a:srgbClr val="FFFFFF"/>
              </a:solidFill>
            </a:endParaRPr>
          </a:p>
          <a:p>
            <a:pPr lvl="0" marL="491490" indent="-491490" defTabSz="393192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FFFFFF"/>
                </a:solidFill>
              </a:rPr>
              <a:t>Lichtenberg ist traditioneller, deren Prenzlauerberg jünger und dynamischer ist.         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AB Übung 2 S.75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554355" indent="-554355" defTabSz="443484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FFFFFF"/>
                </a:solidFill>
              </a:rPr>
              <a:t>Paris hat weniger Einwohner als Berlin.</a:t>
            </a:r>
            <a:endParaRPr sz="3492">
              <a:solidFill>
                <a:srgbClr val="FFFFFF"/>
              </a:solidFill>
            </a:endParaRPr>
          </a:p>
          <a:p>
            <a:pPr lvl="0" marL="554355" indent="-554355" defTabSz="443484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FFFFFF"/>
                </a:solidFill>
              </a:rPr>
              <a:t>Aber 2012 haben mehr Touristen die französische Hauptstadt besucht als die deutsche.</a:t>
            </a:r>
            <a:endParaRPr sz="3492">
              <a:solidFill>
                <a:srgbClr val="FFFFFF"/>
              </a:solidFill>
            </a:endParaRPr>
          </a:p>
          <a:p>
            <a:pPr lvl="0" marL="554355" indent="-554355" defTabSz="443484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FFFFFF"/>
                </a:solidFill>
              </a:rPr>
              <a:t>Paris hat mir Museen, während Berlin mehr Parks hat.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AB Übung 2 S.76       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80059" indent="-480059" defTabSz="38404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FFFFFF"/>
                </a:solidFill>
              </a:rPr>
              <a:t>Die Schlossführung, der Schlossgarten: La visite guidée, le jardin du château</a:t>
            </a:r>
            <a:endParaRPr sz="3024">
              <a:solidFill>
                <a:srgbClr val="FFFFFF"/>
              </a:solidFill>
            </a:endParaRPr>
          </a:p>
          <a:p>
            <a:pPr lvl="0" marL="480059" indent="-480059" defTabSz="38404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FFFFFF"/>
                </a:solidFill>
              </a:rPr>
              <a:t>das Denkmal: le monument (commémoratif)</a:t>
            </a:r>
            <a:endParaRPr sz="3024">
              <a:solidFill>
                <a:srgbClr val="FFFFFF"/>
              </a:solidFill>
            </a:endParaRPr>
          </a:p>
          <a:p>
            <a:pPr lvl="0" marL="480059" indent="-480059" defTabSz="38404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FFFFFF"/>
                </a:solidFill>
              </a:rPr>
              <a:t>Die Hauptstadt : la capitale         </a:t>
            </a:r>
            <a:endParaRPr sz="3024">
              <a:solidFill>
                <a:srgbClr val="FFFFFF"/>
              </a:solidFill>
            </a:endParaRPr>
          </a:p>
          <a:p>
            <a:pPr lvl="0" marL="480059" indent="-480059" defTabSz="38404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FFFFFF"/>
                </a:solidFill>
              </a:rPr>
              <a:t>Der Stadtteil, die Stadtführung, der Stadtgarten : le quartier, la visite guidée de la ville, le jardin du centre-ville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AB Übung 3  S.76 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554355" indent="-554355" defTabSz="443484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FFFFFF"/>
                </a:solidFill>
              </a:rPr>
              <a:t>1945 wurde Deutschland geteilt.</a:t>
            </a:r>
            <a:endParaRPr sz="3492">
              <a:solidFill>
                <a:srgbClr val="FFFFFF"/>
              </a:solidFill>
            </a:endParaRPr>
          </a:p>
          <a:p>
            <a:pPr lvl="0" marL="554355" indent="-554355" defTabSz="443484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FFFFFF"/>
                </a:solidFill>
              </a:rPr>
              <a:t>1949 wurden die BRD und die DDR gegründet.</a:t>
            </a:r>
            <a:endParaRPr sz="3492">
              <a:solidFill>
                <a:srgbClr val="FFFFFF"/>
              </a:solidFill>
            </a:endParaRPr>
          </a:p>
          <a:p>
            <a:pPr lvl="0" marL="554355" indent="-554355" defTabSz="443484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FFFFFF"/>
                </a:solidFill>
              </a:rPr>
              <a:t>1961 wurde die Berliner Mauer gebaut.</a:t>
            </a:r>
            <a:endParaRPr sz="3492">
              <a:solidFill>
                <a:srgbClr val="FFFFFF"/>
              </a:solidFill>
            </a:endParaRPr>
          </a:p>
          <a:p>
            <a:pPr lvl="0" marL="554355" indent="-554355" defTabSz="443484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FFFFFF"/>
                </a:solidFill>
              </a:rPr>
              <a:t>1995-1999 wurde der Reichstag umgebaut. 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KB Übung 1 S.118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In Berlin wird der Dom restauriert.</a:t>
            </a:r>
            <a:endParaRPr sz="2628">
              <a:solidFill>
                <a:srgbClr val="FFFFFF"/>
              </a:solidFill>
            </a:endParaRPr>
          </a:p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1961 wurde die Berliner Mauer gebaut.</a:t>
            </a:r>
            <a:endParaRPr sz="2628">
              <a:solidFill>
                <a:srgbClr val="FFFFFF"/>
              </a:solidFill>
            </a:endParaRPr>
          </a:p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Heute ist das Museum früher geschlossen worden.</a:t>
            </a:r>
            <a:endParaRPr sz="2628">
              <a:solidFill>
                <a:srgbClr val="FFFFFF"/>
              </a:solidFill>
            </a:endParaRPr>
          </a:p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Das Nikolaiviertel ist wieder aufgebaut worden.</a:t>
            </a:r>
            <a:endParaRPr sz="2628">
              <a:solidFill>
                <a:srgbClr val="FFFFFF"/>
              </a:solidFill>
            </a:endParaRPr>
          </a:p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Heute Abend wird ein Konzert organisiert.</a:t>
            </a:r>
            <a:endParaRPr sz="2628">
              <a:solidFill>
                <a:srgbClr val="FFFFFF"/>
              </a:solidFill>
            </a:endParaRPr>
          </a:p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1990 ist Deutschland wiedervereinigt worden.</a:t>
            </a:r>
            <a:endParaRPr sz="2628">
              <a:solidFill>
                <a:srgbClr val="FFFFFF"/>
              </a:solidFill>
            </a:endParaRPr>
          </a:p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Ein großer Teil der Stadt wurde zerstört.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10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10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KB Übung 2 S.118 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88620" indent="-388620" defTabSz="31089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FFFFFF"/>
                </a:solidFill>
              </a:rPr>
              <a:t>1999 wurde der Reichstag von Norman Foster renoviert.</a:t>
            </a:r>
            <a:endParaRPr sz="2448">
              <a:solidFill>
                <a:srgbClr val="FFFFFF"/>
              </a:solidFill>
            </a:endParaRPr>
          </a:p>
          <a:p>
            <a:pPr lvl="0" marL="388620" indent="-388620" defTabSz="31089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FFFFFF"/>
                </a:solidFill>
              </a:rPr>
              <a:t>Im August 1961 wurde die Berliner Mauer vom DDR-Regime gebaut.</a:t>
            </a:r>
            <a:endParaRPr sz="2448">
              <a:solidFill>
                <a:srgbClr val="FFFFFF"/>
              </a:solidFill>
            </a:endParaRPr>
          </a:p>
          <a:p>
            <a:pPr lvl="0" marL="388620" indent="-388620" defTabSz="31089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FFFFFF"/>
                </a:solidFill>
              </a:rPr>
              <a:t>Am Wochenende sind die Berliner Museen von vielen Menschen besucht worden.</a:t>
            </a:r>
            <a:endParaRPr sz="2448">
              <a:solidFill>
                <a:srgbClr val="FFFFFF"/>
              </a:solidFill>
            </a:endParaRPr>
          </a:p>
          <a:p>
            <a:pPr lvl="0" marL="388620" indent="-388620" defTabSz="31089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FFFFFF"/>
                </a:solidFill>
              </a:rPr>
              <a:t>Am Freitag ist der Reichstag von unseren französischen Partnern besichtigt worden.</a:t>
            </a:r>
            <a:endParaRPr sz="2448">
              <a:solidFill>
                <a:srgbClr val="FFFFFF"/>
              </a:solidFill>
            </a:endParaRPr>
          </a:p>
          <a:p>
            <a:pPr lvl="0" marL="388620" indent="-388620" defTabSz="31089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FFFFFF"/>
                </a:solidFill>
              </a:rPr>
              <a:t>Die Bootstour auf der Spree wird von einem Berliner kommentiert.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KB Übung 3 S.118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1148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Ihrer Tante hat Maja eingeladen.</a:t>
            </a:r>
            <a:endParaRPr sz="2592">
              <a:solidFill>
                <a:srgbClr val="FFFFFF"/>
              </a:solidFill>
            </a:endParaRPr>
          </a:p>
          <a:p>
            <a:pPr lvl="0" marL="41148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Ihre Cousine führte sie durch ganz Berlin.</a:t>
            </a:r>
            <a:endParaRPr sz="2592">
              <a:solidFill>
                <a:srgbClr val="FFFFFF"/>
              </a:solidFill>
            </a:endParaRPr>
          </a:p>
          <a:p>
            <a:pPr lvl="0" marL="41148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Die Berlinale-Jury hat einem österreichischen Film den ersten Preis verliehen.</a:t>
            </a:r>
            <a:endParaRPr sz="2592">
              <a:solidFill>
                <a:srgbClr val="FFFFFF"/>
              </a:solidFill>
            </a:endParaRPr>
          </a:p>
          <a:p>
            <a:pPr lvl="0" marL="41148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die Gourmet-Abteilung verkauft Spezialitäten aus allen Ländern.</a:t>
            </a:r>
            <a:endParaRPr sz="2592">
              <a:solidFill>
                <a:srgbClr val="FFFFFF"/>
              </a:solidFill>
            </a:endParaRPr>
          </a:p>
          <a:p>
            <a:pPr lvl="0" marL="41148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1969 hat man in Ost Berlin den Fernsehturm gebaut.</a:t>
            </a:r>
            <a:endParaRPr sz="2592">
              <a:solidFill>
                <a:srgbClr val="FFFFFF"/>
              </a:solidFill>
            </a:endParaRPr>
          </a:p>
          <a:p>
            <a:pPr lvl="0" marL="41148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Alle Touristen fotografieren das Brandenburger Tor.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10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KB Übung 4 S.118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Auf der Berlinale bekam der Film Barbara den Silbernen Bären.</a:t>
            </a:r>
            <a:endParaRPr sz="2160">
              <a:solidFill>
                <a:srgbClr val="FFFFFF"/>
              </a:solidFill>
            </a:endParaRPr>
          </a:p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Meine Kollegin hat einen Franzosen geheiratet.</a:t>
            </a:r>
            <a:endParaRPr sz="2160">
              <a:solidFill>
                <a:srgbClr val="FFFFFF"/>
              </a:solidFill>
            </a:endParaRPr>
          </a:p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Der Reichstag wurde nach den Plänen des britischen Architekten Norman Foster umgebaut.</a:t>
            </a:r>
            <a:endParaRPr sz="2160">
              <a:solidFill>
                <a:srgbClr val="FFFFFF"/>
              </a:solidFill>
            </a:endParaRPr>
          </a:p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Ich konnte die vielen Fragen des Touristen nicht beantworten.</a:t>
            </a:r>
            <a:endParaRPr sz="2160">
              <a:solidFill>
                <a:srgbClr val="FFFFFF"/>
              </a:solidFill>
            </a:endParaRPr>
          </a:p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Im März 2012 wurde Joachim Gauck zum neuen Bundespräsidenten gewählt.</a:t>
            </a:r>
            <a:endParaRPr sz="2160">
              <a:solidFill>
                <a:srgbClr val="FFFFFF"/>
              </a:solidFill>
            </a:endParaRPr>
          </a:p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Ein Passant erklärt dem fremden Studenten, wo die Bibliothek ist.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10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KB Übung 5 S.119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14325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Eine Wohnung in Charlottenburg ist teurer als eine Wohnung in Neukölln.</a:t>
            </a:r>
            <a:endParaRPr sz="1980">
              <a:solidFill>
                <a:srgbClr val="FFFFFF"/>
              </a:solidFill>
            </a:endParaRPr>
          </a:p>
          <a:p>
            <a:pPr lvl="0" marL="314325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Eine Wohnung in Neukölln ist nicht so teuer wie eine Wohnung in Charlottenburg.</a:t>
            </a:r>
            <a:endParaRPr sz="1980">
              <a:solidFill>
                <a:srgbClr val="FFFFFF"/>
              </a:solidFill>
            </a:endParaRPr>
          </a:p>
          <a:p>
            <a:pPr lvl="0" marL="314325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Der Fernsehturm ist höher als der Funkturm, aber er ist nicht so alt.</a:t>
            </a:r>
            <a:endParaRPr sz="1980">
              <a:solidFill>
                <a:srgbClr val="FFFFFF"/>
              </a:solidFill>
            </a:endParaRPr>
          </a:p>
          <a:p>
            <a:pPr lvl="0" marL="314325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Der Funkturm ist nicht so hoch wie der Fernsehturm, aber er ist älter.</a:t>
            </a:r>
            <a:endParaRPr sz="1980">
              <a:solidFill>
                <a:srgbClr val="FFFFFF"/>
              </a:solidFill>
            </a:endParaRPr>
          </a:p>
          <a:p>
            <a:pPr lvl="0" marL="314325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Das Leben auf dem Land ist angenehmer als das Leben in der Stadt.</a:t>
            </a:r>
            <a:endParaRPr sz="1980">
              <a:solidFill>
                <a:srgbClr val="FFFFFF"/>
              </a:solidFill>
            </a:endParaRPr>
          </a:p>
          <a:p>
            <a:pPr lvl="0" marL="314325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Das Leben in der Stadt ist nicht so angenehm wie das Leben auf dem Land.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KB Übung 6 S.119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91490" indent="-491490" defTabSz="393192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FFFFFF"/>
                </a:solidFill>
              </a:rPr>
              <a:t>Der Kurfürstendamm ist nicht mehr so attraktiv, während Ostberlin sehr schön renoviert wird.</a:t>
            </a:r>
            <a:endParaRPr sz="3096">
              <a:solidFill>
                <a:srgbClr val="FFFFFF"/>
              </a:solidFill>
            </a:endParaRPr>
          </a:p>
          <a:p>
            <a:pPr lvl="0" marL="491490" indent="-491490" defTabSz="393192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FFFFFF"/>
                </a:solidFill>
              </a:rPr>
              <a:t>Wedding hat bunte Märkte, während Charlottenburg Luxusläden hat.</a:t>
            </a:r>
            <a:endParaRPr sz="3096">
              <a:solidFill>
                <a:srgbClr val="FFFFFF"/>
              </a:solidFill>
            </a:endParaRPr>
          </a:p>
          <a:p>
            <a:pPr lvl="0" marL="491490" indent="-491490" defTabSz="393192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FFFFFF"/>
                </a:solidFill>
              </a:rPr>
              <a:t>Leo findet das Leben in Kreuzberg super, während er sich im Prenzlauerberg nicht so wohl fühlt.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AB Übung 1 S.72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77190" indent="-377190" defTabSz="301752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Die Mauerreste sind von internationalen Künstlern mit bunten Bildern bemalt worden.</a:t>
            </a:r>
            <a:endParaRPr sz="2376">
              <a:solidFill>
                <a:srgbClr val="FFFFFF"/>
              </a:solidFill>
            </a:endParaRPr>
          </a:p>
          <a:p>
            <a:pPr lvl="0" marL="377190" indent="-377190" defTabSz="301752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Das Brandenburger Tor wird von vielen Touristen besichtigt und fotografiert.</a:t>
            </a:r>
            <a:endParaRPr sz="2376">
              <a:solidFill>
                <a:srgbClr val="FFFFFF"/>
              </a:solidFill>
            </a:endParaRPr>
          </a:p>
          <a:p>
            <a:pPr lvl="0" marL="377190" indent="-377190" defTabSz="301752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Im KaDeWe werden internationale Spezialitäten aus der ganzen Welt verkauft.</a:t>
            </a:r>
            <a:endParaRPr sz="2376">
              <a:solidFill>
                <a:srgbClr val="FFFFFF"/>
              </a:solidFill>
            </a:endParaRPr>
          </a:p>
          <a:p>
            <a:pPr lvl="0" marL="377190" indent="-377190" defTabSz="301752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Die Museumsinsel wurde 1999 zum Weltkulturerbe erklärt.</a:t>
            </a:r>
            <a:endParaRPr sz="2376">
              <a:solidFill>
                <a:srgbClr val="FFFFFF"/>
              </a:solidFill>
            </a:endParaRPr>
          </a:p>
          <a:p>
            <a:pPr lvl="0" marL="377190" indent="-377190" defTabSz="301752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E-Mail DDR-Museum wird der Alltag der ehemaligen DDR gezeigt.  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AB Übung 2 S.72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57200" indent="-457200" defTabSz="365760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FFFFFF"/>
                </a:solidFill>
              </a:rPr>
              <a:t>Ich bitte die Dame und den Herrn dort hinten, jetzt Platz zu nehmen.</a:t>
            </a:r>
            <a:endParaRPr sz="2880">
              <a:solidFill>
                <a:srgbClr val="FFFFFF"/>
              </a:solidFill>
            </a:endParaRPr>
          </a:p>
          <a:p>
            <a:pPr lvl="0" marL="457200" indent="-457200" defTabSz="365760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FFFFFF"/>
                </a:solidFill>
              </a:rPr>
              <a:t>Gestern habe ich einen Jungen auf dem Boot gesehen, der Müll in die Spree warf.   </a:t>
            </a:r>
            <a:endParaRPr sz="2880">
              <a:solidFill>
                <a:srgbClr val="FFFFFF"/>
              </a:solidFill>
            </a:endParaRPr>
          </a:p>
          <a:p>
            <a:pPr lvl="0" marL="457200" indent="-457200" defTabSz="365760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FFFFFF"/>
                </a:solidFill>
              </a:rPr>
              <a:t>Er wollte seinen Affen mit aufs Schiff nehmen!</a:t>
            </a:r>
            <a:endParaRPr sz="2880">
              <a:solidFill>
                <a:srgbClr val="FFFFFF"/>
              </a:solidFill>
            </a:endParaRPr>
          </a:p>
          <a:p>
            <a:pPr lvl="0" marL="457200" indent="-457200" defTabSz="365760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FFFFFF"/>
                </a:solidFill>
              </a:rPr>
              <a:t>Ich habe mal einen Studenten getroffen, der jeden Tag an der Spree eine Currywurst aß, weil er die so lecker fand.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7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