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10" r:id="rId3"/>
    <p:sldId id="276" r:id="rId4"/>
    <p:sldId id="259" r:id="rId5"/>
    <p:sldId id="262" r:id="rId6"/>
    <p:sldId id="257" r:id="rId7"/>
    <p:sldId id="260" r:id="rId8"/>
    <p:sldId id="261" r:id="rId9"/>
    <p:sldId id="258" r:id="rId10"/>
    <p:sldId id="266" r:id="rId11"/>
    <p:sldId id="271" r:id="rId12"/>
    <p:sldId id="268" r:id="rId13"/>
    <p:sldId id="267" r:id="rId14"/>
    <p:sldId id="277" r:id="rId15"/>
    <p:sldId id="265" r:id="rId16"/>
    <p:sldId id="270" r:id="rId17"/>
    <p:sldId id="303" r:id="rId18"/>
    <p:sldId id="272" r:id="rId19"/>
    <p:sldId id="287" r:id="rId20"/>
    <p:sldId id="281" r:id="rId21"/>
    <p:sldId id="275" r:id="rId22"/>
    <p:sldId id="304" r:id="rId23"/>
    <p:sldId id="305" r:id="rId24"/>
    <p:sldId id="306" r:id="rId25"/>
    <p:sldId id="278" r:id="rId26"/>
    <p:sldId id="273" r:id="rId27"/>
    <p:sldId id="279" r:id="rId28"/>
    <p:sldId id="280" r:id="rId29"/>
    <p:sldId id="292" r:id="rId30"/>
    <p:sldId id="282" r:id="rId31"/>
    <p:sldId id="283" r:id="rId32"/>
    <p:sldId id="274" r:id="rId33"/>
    <p:sldId id="290" r:id="rId34"/>
    <p:sldId id="307" r:id="rId35"/>
    <p:sldId id="309" r:id="rId36"/>
    <p:sldId id="286" r:id="rId37"/>
    <p:sldId id="300" r:id="rId38"/>
    <p:sldId id="293" r:id="rId39"/>
    <p:sldId id="294" r:id="rId40"/>
    <p:sldId id="302" r:id="rId41"/>
    <p:sldId id="295" r:id="rId42"/>
    <p:sldId id="296" r:id="rId43"/>
    <p:sldId id="297" r:id="rId44"/>
    <p:sldId id="301" r:id="rId45"/>
    <p:sldId id="298" r:id="rId46"/>
    <p:sldId id="299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8" autoAdjust="0"/>
    <p:restoredTop sz="94660"/>
  </p:normalViewPr>
  <p:slideViewPr>
    <p:cSldViewPr>
      <p:cViewPr varScale="1">
        <p:scale>
          <a:sx n="80" d="100"/>
          <a:sy n="80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4E300-EFA5-4591-9BDD-28924301E848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C7CB-0EF9-4C06-B609-F6E8FA7EBA3B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6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C7CB-0EF9-4C06-B609-F6E8FA7EBA3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26727" y="6060478"/>
            <a:ext cx="1133856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6727" y="6060478"/>
            <a:ext cx="1133856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 noProof="1" smtClean="0"/>
              <a:t>Cliquez pour modifier les styles du texte du masque</a:t>
            </a:r>
          </a:p>
          <a:p>
            <a:pPr lvl="1"/>
            <a:r>
              <a:rPr lang="fr-FR" noProof="1" smtClean="0"/>
              <a:t>Deuxième niveau</a:t>
            </a:r>
          </a:p>
          <a:p>
            <a:pPr lvl="2"/>
            <a:r>
              <a:rPr lang="fr-FR" noProof="1" smtClean="0"/>
              <a:t>Troisième niveau</a:t>
            </a:r>
          </a:p>
          <a:p>
            <a:pPr lvl="3"/>
            <a:r>
              <a:rPr lang="fr-FR" noProof="1" smtClean="0"/>
              <a:t>Quatrième niveau</a:t>
            </a:r>
          </a:p>
          <a:p>
            <a:pPr lvl="4"/>
            <a:r>
              <a:rPr lang="fr-FR" noProof="1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 noProof="1" smtClean="0"/>
              <a:t>Cliquez pour modifier les styles du texte du masque</a:t>
            </a:r>
          </a:p>
          <a:p>
            <a:pPr lvl="1"/>
            <a:r>
              <a:rPr lang="fr-FR" noProof="1" smtClean="0"/>
              <a:t>Deuxième niveau</a:t>
            </a:r>
          </a:p>
          <a:p>
            <a:pPr lvl="2"/>
            <a:r>
              <a:rPr lang="fr-FR" noProof="1" smtClean="0"/>
              <a:t>Troisième niveau</a:t>
            </a:r>
          </a:p>
          <a:p>
            <a:pPr lvl="3"/>
            <a:r>
              <a:rPr lang="fr-FR" noProof="1" smtClean="0"/>
              <a:t>Quatrième niveau</a:t>
            </a:r>
          </a:p>
          <a:p>
            <a:pPr lvl="4"/>
            <a:r>
              <a:rPr lang="fr-FR" noProof="1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noProof="1" smtClean="0"/>
              <a:t>Cliquez pour modifier les styles du texte du masque</a:t>
            </a:r>
          </a:p>
          <a:p>
            <a:pPr lvl="1"/>
            <a:r>
              <a:rPr lang="fr-FR" noProof="1" smtClean="0"/>
              <a:t>Deuxième niveau</a:t>
            </a:r>
          </a:p>
          <a:p>
            <a:pPr lvl="2"/>
            <a:r>
              <a:rPr lang="fr-FR" noProof="1" smtClean="0"/>
              <a:t>Troisième niveau</a:t>
            </a:r>
          </a:p>
          <a:p>
            <a:pPr lvl="3"/>
            <a:r>
              <a:rPr lang="fr-FR" noProof="1" smtClean="0"/>
              <a:t>Quatrième niveau</a:t>
            </a:r>
          </a:p>
          <a:p>
            <a:pPr lvl="4"/>
            <a:r>
              <a:rPr lang="fr-FR" noProof="1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 noProof="1" smtClean="0"/>
              <a:t>Cliquez pour modifier les styles du texte du masque</a:t>
            </a:r>
          </a:p>
          <a:p>
            <a:pPr lvl="1"/>
            <a:r>
              <a:rPr lang="fr-FR" noProof="1" smtClean="0"/>
              <a:t>Deuxième niveau</a:t>
            </a:r>
          </a:p>
          <a:p>
            <a:pPr lvl="2"/>
            <a:r>
              <a:rPr lang="fr-FR" noProof="1" smtClean="0"/>
              <a:t>Troisième niveau</a:t>
            </a:r>
          </a:p>
          <a:p>
            <a:pPr lvl="3"/>
            <a:r>
              <a:rPr lang="fr-FR" noProof="1" smtClean="0"/>
              <a:t>Quatrième niveau</a:t>
            </a:r>
          </a:p>
          <a:p>
            <a:pPr lvl="4"/>
            <a:r>
              <a:rPr lang="fr-FR" noProof="1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 noProof="1" smtClean="0"/>
              <a:t>Cliquez pour modifier les styles du texte du masque</a:t>
            </a:r>
          </a:p>
          <a:p>
            <a:pPr lvl="1"/>
            <a:r>
              <a:rPr lang="fr-FR" noProof="1" smtClean="0"/>
              <a:t>Deuxième niveau</a:t>
            </a:r>
          </a:p>
          <a:p>
            <a:pPr lvl="2"/>
            <a:r>
              <a:rPr lang="fr-FR" noProof="1" smtClean="0"/>
              <a:t>Troisième niveau</a:t>
            </a:r>
          </a:p>
          <a:p>
            <a:pPr lvl="3"/>
            <a:r>
              <a:rPr lang="fr-FR" noProof="1" smtClean="0"/>
              <a:t>Quatrième niveau</a:t>
            </a:r>
          </a:p>
          <a:p>
            <a:pPr lvl="4"/>
            <a:r>
              <a:rPr lang="fr-FR" noProof="1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6727" y="6060478"/>
            <a:ext cx="1133856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204CADCA-F587-4598-99C8-F44FD3BA4CD0}" type="datetimeFigureOut">
              <a:rPr lang="de-DE" smtClean="0"/>
              <a:pPr/>
              <a:t>29.04.2016</a:t>
            </a:fld>
            <a:endParaRPr lang="de-D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6621D04-60F9-4750-8181-E1BF3394F993}" type="slidenum">
              <a:rPr lang="de-DE" smtClean="0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latinLnBrk="0" hangingPunct="1">
        <a:spcBef>
          <a:spcPct val="0"/>
        </a:spcBef>
        <a:buNone/>
        <a:defRPr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91544" y="1556792"/>
            <a:ext cx="9048035" cy="1828800"/>
          </a:xfrm>
        </p:spPr>
        <p:txBody>
          <a:bodyPr/>
          <a:lstStyle/>
          <a:p>
            <a:pPr algn="ctr"/>
            <a:r>
              <a:rPr lang="de-DE" dirty="0" smtClean="0"/>
              <a:t>AUTOFREIERTAG IN BASEL</a:t>
            </a:r>
            <a:endParaRPr lang="de-DE" dirty="0"/>
          </a:p>
        </p:txBody>
      </p:sp>
      <p:pic>
        <p:nvPicPr>
          <p:cNvPr id="5" name="Picture 2" descr="http://www.joachim-schirrmacher.de/de/wp-content/gallery/wave/joachim-schirrmacher-schindelhauer-vikto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6381">
            <a:off x="1102725" y="1124430"/>
            <a:ext cx="1944217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regionales.t-online.de/b/47/18/73/96/id_47187396/tid_da/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6427">
            <a:off x="7202569" y="4945069"/>
            <a:ext cx="1512168" cy="113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magazine-avantages.fr/data/photos/F0/7dc2a11201d_for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5798">
            <a:off x="9295891" y="1084599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hampage.hu/trams/TdT4/img_3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8182" y="4797152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trampicturebook.de/tram/europ_sw/schweiz/basel/ro-0502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25499">
            <a:off x="1199456" y="4148144"/>
            <a:ext cx="2016224" cy="143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inlineskater.net/wp-content/uploads/2011/05/Inline-Skates-300x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472" y="4865919"/>
            <a:ext cx="1944216" cy="128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5920" y="620688"/>
            <a:ext cx="1512168" cy="113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gazine-avantages.fr/data/photos/F0/7dc2a11201d_fo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1" y="1196752"/>
            <a:ext cx="3133725" cy="313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uée 2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2405E-6 C -0.00156 -0.0007 -0.00295 -0.00209 -0.00451 -0.00209 C -0.01146 -0.00209 -0.00868 0.00185 -0.00747 0.00786 C -0.00712 0.00994 -0.00712 0.01248 -0.00608 0.01387 C -0.00504 0.01526 -0.00313 0.01503 -0.00156 0.01572 C 0.00972 0.01295 0.00486 0.01318 0.01042 0.00185 C 0.00989 -0.00278 0.01024 -0.00764 0.00885 -0.01203 C 0.00729 -0.01666 -0.00139 -0.01851 -0.00451 -0.01989 C -0.02743 -0.01804 -0.02847 -0.02475 -0.03438 -0.00209 C -0.03316 0.01873 -0.03576 0.02937 -0.02101 0.03561 C -0.01649 0.03977 -0.01267 0.04139 -0.00747 0.04371 C 0.00295 0.04301 0.01337 0.04347 0.02378 0.04162 C 0.02691 0.04116 0.0276 0.03422 0.0283 0.03168 C 0.03125 0.01965 0.0342 0.00763 0.03733 -0.00417 C 0.03333 -0.02937 0.01927 -0.03308 0.00295 -0.03978 C -0.02483 -0.03863 -0.03264 -0.04209 -0.05226 -0.034 C -0.05451 -0.02544 -0.0559 -0.01758 -0.05972 -0.00995 C -0.0592 0.00138 -0.05903 0.01248 -0.05816 0.02382 C -0.05642 0.04717 -0.03316 0.05272 -0.01945 0.05758 C -0.01042 0.06544 -0.00642 0.06406 0.0059 0.06544 C 0.01545 0.06984 0.03055 0.06683 0.03871 0.05758 C 0.04305 0.05272 0.04531 0.04671 0.0493 0.04162 C 0.05538 0.00717 0.05781 -0.01666 0.04323 -0.04186 C 0.03698 -0.05273 0.0342 -0.05944 0.02378 -0.0636 C 0.01441 -0.07262 -0.00104 -0.0717 -0.01198 -0.0717 C -0.01198 -0.07147 1.11111E-6 4.02405E-6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ampage.hu/trams/TdT4/img_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62880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uée 2"/>
          <p:cNvSpPr/>
          <p:nvPr/>
        </p:nvSpPr>
        <p:spPr>
          <a:xfrm>
            <a:off x="2927648" y="188640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648E-6 C -0.00156 -0.00069 -0.00295 -0.00208 -0.00451 -0.00208 C -0.01146 -0.00208 -0.00868 0.00185 -0.00746 0.00787 C -0.00712 0.00995 -0.00712 0.01249 -0.00607 0.01388 C -0.00503 0.01527 -0.00312 0.01504 -0.00156 0.01573 C 0.00973 0.01295 0.00486 0.01319 0.01042 0.00185 C 0.0099 -0.00277 0.01025 -0.00763 0.00886 -0.01202 C 0.00729 -0.01665 -0.00139 -0.0185 -0.00451 -0.01989 C -0.02743 -0.01804 -0.02847 -0.02474 -0.03437 -0.00208 C -0.03316 0.01874 -0.03576 0.02937 -0.021 0.03562 C -0.01649 0.03978 -0.01267 0.0414 -0.00746 0.04371 C 0.00295 0.04302 0.01337 0.04348 0.02379 0.04163 C 0.02691 0.04117 0.02761 0.03423 0.0283 0.03169 C 0.03125 0.01966 0.0342 0.00763 0.03733 -0.00416 C 0.03334 -0.02937 0.01927 -0.03307 0.00295 -0.03977 C -0.02482 -0.03862 -0.03264 -0.04209 -0.05225 -0.03399 C -0.05451 -0.02544 -0.0559 -0.01757 -0.05972 -0.00994 C -0.0592 0.00139 -0.05902 0.01249 -0.05816 0.02382 C -0.05642 0.04718 -0.03316 0.05273 -0.01944 0.05759 C -0.01041 0.06545 -0.00642 0.06406 0.00591 0.06545 C 0.01545 0.06985 0.03056 0.06684 0.03872 0.05759 C 0.04306 0.05273 0.04532 0.04672 0.04931 0.04163 C 0.05538 0.00717 0.05782 -0.01665 0.04323 -0.04186 C 0.03698 -0.05273 0.0342 -0.05943 0.02379 -0.0636 C 0.01441 -0.07261 -0.00104 -0.07169 -0.01198 -0.07169 C -0.01198 -0.07146 -2.77778E-6 -3.00648E-6 -2.77778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joachim-schirrmacher.de/de/wp-content/gallery/wave/joachim-schirrmacher-schindelhauer-viktor_10.jpg"/>
          <p:cNvPicPr>
            <a:picLocks noChangeAspect="1" noChangeArrowheads="1"/>
          </p:cNvPicPr>
          <p:nvPr/>
        </p:nvPicPr>
        <p:blipFill>
          <a:blip r:embed="rId2" cstate="print"/>
          <a:srcRect r="12281"/>
          <a:stretch>
            <a:fillRect/>
          </a:stretch>
        </p:blipFill>
        <p:spPr bwMode="auto">
          <a:xfrm>
            <a:off x="4727848" y="1844825"/>
            <a:ext cx="3600400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26064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028E-8 C -0.00156 -0.00069 -0.00295 -0.00208 -0.00451 -0.00208 C -0.01146 -0.00208 -0.00868 0.00185 -0.00747 0.00786 C -0.00712 0.00994 -0.00712 0.01249 -0.00608 0.01388 C -0.00504 0.01526 -0.00313 0.01503 -0.00156 0.01573 C 0.00972 0.01295 0.00486 0.01318 0.01042 0.00185 C 0.00989 -0.00278 0.01024 -0.00763 0.00885 -0.01203 C 0.00729 -0.01665 -0.00139 -0.0185 -0.00451 -0.01989 C -0.02743 -0.01804 -0.02847 -0.02475 -0.03438 -0.00208 C -0.03316 0.01873 -0.03576 0.02937 -0.02101 0.03562 C -0.01649 0.03978 -0.01267 0.0414 -0.00747 0.04371 C 0.00295 0.04302 0.01337 0.04348 0.02378 0.04163 C 0.02691 0.04117 0.0276 0.03423 0.0283 0.03168 C 0.03125 0.01966 0.0342 0.00763 0.03733 -0.00416 C 0.03333 -0.02937 0.01927 -0.03307 0.00295 -0.03978 C -0.02483 -0.03862 -0.03264 -0.04209 -0.05226 -0.034 C -0.05451 -0.02544 -0.0559 -0.01758 -0.05972 -0.00994 C -0.0592 0.00139 -0.05903 0.01249 -0.05816 0.02382 C -0.05642 0.04718 -0.03316 0.05273 -0.01945 0.05759 C -0.01042 0.06545 -0.00642 0.06406 0.0059 0.06545 C 0.01545 0.06984 0.03055 0.06684 0.03871 0.05759 C 0.04305 0.05273 0.04531 0.04672 0.0493 0.04163 C 0.05538 0.00717 0.05781 -0.01665 0.04323 -0.04186 C 0.03698 -0.05273 0.0342 -0.05944 0.02378 -0.0636 C 0.01441 -0.07262 -0.00104 -0.07169 -0.01198 -0.07169 C -0.01198 -0.07146 1.11111E-6 -3.70028E-8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rampicturebook.de/tram/europ_sw/schweiz/basel/ro-05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5" y="1916832"/>
            <a:ext cx="3650017" cy="259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ouée 6"/>
          <p:cNvSpPr/>
          <p:nvPr/>
        </p:nvSpPr>
        <p:spPr>
          <a:xfrm>
            <a:off x="2927648" y="26064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0648E-6 C -0.00156 -0.00069 -0.00295 -0.00208 -0.00451 -0.00208 C -0.01146 -0.00208 -0.00868 0.00185 -0.00747 0.00787 C -0.00712 0.00995 -0.00712 0.01249 -0.00608 0.01388 C -0.00504 0.01527 -0.00313 0.01504 -0.00156 0.01573 C 0.00972 0.01295 0.00486 0.01319 0.01042 0.00185 C 0.00989 -0.00277 0.01024 -0.00763 0.00885 -0.01202 C 0.00729 -0.01665 -0.00139 -0.0185 -0.00451 -0.01989 C -0.02743 -0.01804 -0.02847 -0.02474 -0.03438 -0.00208 C -0.03316 0.01874 -0.03576 0.02937 -0.02101 0.03562 C -0.01649 0.03978 -0.01267 0.0414 -0.00747 0.04371 C 0.00295 0.04302 0.01337 0.04348 0.02378 0.04163 C 0.02691 0.04117 0.0276 0.03423 0.0283 0.03169 C 0.03125 0.01966 0.0342 0.00763 0.03733 -0.00416 C 0.03333 -0.02937 0.01927 -0.03307 0.00295 -0.03977 C -0.02483 -0.03862 -0.03264 -0.04209 -0.05226 -0.03399 C -0.05451 -0.02544 -0.0559 -0.01757 -0.05972 -0.00994 C -0.0592 0.00139 -0.05903 0.01249 -0.05816 0.02382 C -0.05642 0.04718 -0.03316 0.05273 -0.01945 0.05759 C -0.01042 0.06545 -0.00642 0.06406 0.0059 0.06545 C 0.01545 0.06985 0.03055 0.06684 0.03871 0.05759 C 0.04305 0.05273 0.04531 0.04672 0.0493 0.04163 C 0.05538 0.00717 0.05781 -0.01665 0.04323 -0.04186 C 0.03698 -0.05273 0.0342 -0.05943 0.02378 -0.0636 C 0.01441 -0.07261 -0.00104 -0.07169 -0.01198 -0.07169 C -0.01198 -0.07146 1.11111E-6 -3.00648E-6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2564905"/>
            <a:ext cx="2787210" cy="208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332656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028E-8 C -0.00156 -0.00069 -0.00295 -0.00208 -0.00451 -0.00208 C -0.01146 -0.00208 -0.00868 0.00185 -0.00747 0.00786 C -0.00712 0.00994 -0.00712 0.01249 -0.00608 0.01388 C -0.00504 0.01526 -0.00313 0.01503 -0.00156 0.01573 C 0.00972 0.01295 0.00486 0.01318 0.01042 0.00185 C 0.00989 -0.00278 0.01024 -0.00763 0.00885 -0.01203 C 0.00729 -0.01665 -0.00139 -0.0185 -0.00451 -0.01989 C -0.02743 -0.01804 -0.02847 -0.02475 -0.03438 -0.00208 C -0.03316 0.01873 -0.03576 0.02937 -0.02101 0.03562 C -0.01649 0.03978 -0.01267 0.0414 -0.00747 0.04371 C 0.00295 0.04302 0.01337 0.04348 0.02378 0.04163 C 0.02691 0.04117 0.0276 0.03423 0.0283 0.03168 C 0.03125 0.01966 0.0342 0.00763 0.03733 -0.00416 C 0.03333 -0.02937 0.01927 -0.03307 0.00295 -0.03978 C -0.02483 -0.03862 -0.03264 -0.04209 -0.05226 -0.034 C -0.05451 -0.02544 -0.0559 -0.01758 -0.05972 -0.00994 C -0.0592 0.00139 -0.05903 0.01249 -0.05816 0.02382 C -0.05642 0.04718 -0.03316 0.05273 -0.01945 0.05759 C -0.01042 0.06545 -0.00642 0.06406 0.0059 0.06545 C 0.01545 0.06984 0.03055 0.06684 0.03871 0.05759 C 0.04305 0.05273 0.04531 0.04672 0.0493 0.04163 C 0.05538 0.00717 0.05781 -0.01665 0.04323 -0.04186 C 0.03698 -0.05273 0.0342 -0.05944 0.02378 -0.0636 C 0.01441 -0.07262 -0.00104 -0.07169 -0.01198 -0.07169 C -0.01198 -0.07146 1.11111E-6 -3.70028E-8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nlineskater.net/wp-content/uploads/2011/05/Inline-Skates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1412776"/>
            <a:ext cx="42336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ée 4"/>
          <p:cNvSpPr/>
          <p:nvPr/>
        </p:nvSpPr>
        <p:spPr>
          <a:xfrm>
            <a:off x="2927648" y="260648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028E-8 C -0.00156 -0.00069 -0.00295 -0.00208 -0.00451 -0.00208 C -0.01146 -0.00208 -0.00868 0.00185 -0.00747 0.00786 C -0.00712 0.00994 -0.00712 0.01249 -0.00608 0.01388 C -0.00504 0.01526 -0.00313 0.01503 -0.00156 0.01573 C 0.00972 0.01295 0.00486 0.01318 0.01042 0.00185 C 0.00989 -0.00278 0.01024 -0.00763 0.00885 -0.01203 C 0.00729 -0.01665 -0.00139 -0.0185 -0.00451 -0.01989 C -0.02743 -0.01804 -0.02847 -0.02475 -0.03438 -0.00208 C -0.03316 0.01873 -0.03576 0.02937 -0.02101 0.03562 C -0.01649 0.03978 -0.01267 0.0414 -0.00747 0.04371 C 0.00295 0.04302 0.01337 0.04348 0.02378 0.04163 C 0.02691 0.04117 0.0276 0.03423 0.0283 0.03168 C 0.03125 0.01966 0.0342 0.00763 0.03733 -0.00416 C 0.03333 -0.02937 0.01927 -0.03307 0.00295 -0.03978 C -0.02483 -0.03862 -0.03264 -0.04209 -0.05226 -0.034 C -0.05451 -0.02544 -0.0559 -0.01758 -0.05972 -0.00994 C -0.0592 0.00139 -0.05903 0.01249 -0.05816 0.02382 C -0.05642 0.04718 -0.03316 0.05273 -0.01945 0.05759 C -0.01042 0.06545 -0.00642 0.06406 0.0059 0.06545 C 0.01545 0.06984 0.03055 0.06684 0.03871 0.05759 C 0.04305 0.05273 0.04531 0.04672 0.0493 0.04163 C 0.05538 0.00717 0.05781 -0.01665 0.04323 -0.04186 C 0.03698 -0.05273 0.0342 -0.05944 0.02378 -0.0636 C 0.01441 -0.07262 -0.00104 -0.07169 -0.01198 -0.07169 C -0.01198 -0.07146 1.11111E-6 -3.70028E-8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gionales.t-online.de/b/47/18/73/96/id_47187396/tid_da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9" y="1700809"/>
            <a:ext cx="4029075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2927648" y="332656"/>
            <a:ext cx="6048672" cy="5760640"/>
          </a:xfrm>
          <a:prstGeom prst="donut">
            <a:avLst>
              <a:gd name="adj" fmla="val 4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6512E-6 C -0.00156 -0.0007 -0.00295 -0.00208 -0.00451 -0.00208 C -0.01146 -0.00208 -0.00868 0.00185 -0.00747 0.00786 C -0.00712 0.00994 -0.00712 0.01249 -0.00608 0.01387 C -0.00504 0.01526 -0.00313 0.01503 -0.00156 0.01572 C 0.00972 0.01295 0.00486 0.01318 0.01042 0.00185 C 0.00989 -0.00278 0.01024 -0.00763 0.00885 -0.01203 C 0.00729 -0.01665 -0.00139 -0.0185 -0.00451 -0.01989 C -0.02743 -0.01804 -0.02847 -0.02475 -0.03438 -0.00208 C -0.03316 0.01873 -0.03576 0.02937 -0.02101 0.03561 C -0.01649 0.03978 -0.01267 0.0414 -0.00747 0.04371 C 0.00295 0.04301 0.01337 0.04348 0.02378 0.04163 C 0.02691 0.04116 0.0276 0.03423 0.0283 0.03168 C 0.03125 0.01966 0.0342 0.00763 0.03733 -0.00416 C 0.03333 -0.02937 0.01927 -0.03307 0.00295 -0.03978 C -0.02483 -0.03862 -0.03264 -0.04209 -0.05226 -0.034 C -0.05451 -0.02544 -0.0559 -0.01758 -0.05972 -0.00995 C -0.0592 0.00139 -0.05903 0.01249 -0.05816 0.02382 C -0.05642 0.04718 -0.03316 0.05273 -0.01945 0.05758 C -0.01042 0.06545 -0.00642 0.06406 0.0059 0.06545 C 0.01545 0.06984 0.03055 0.06683 0.03871 0.05758 C 0.04305 0.05273 0.04531 0.04671 0.0493 0.04163 C 0.05538 0.00717 0.05781 -0.01665 0.04323 -0.04186 C 0.03698 -0.05273 0.0342 -0.05944 0.02378 -0.0636 C 0.01441 -0.07262 -0.00104 -0.07169 -0.01198 -0.07169 C -0.01198 -0.07146 1.11111E-6 1.66512E-6 1.11111E-6 0.00023 Z " pathEditMode="relative" rAng="0" ptsTypes="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 descr="C:\Users\Myriam\AppData\Local\Microsoft\Windows\Temporary Internet Files\Content.IE5\CYDTO88A\MC9004339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2050182"/>
            <a:ext cx="1361306" cy="136130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871864" y="34290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smtClean="0"/>
              <a:t>(Arbeitsblatt)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30850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oachim-schirrmacher.de/de/wp-content/gallery/wave/joachim-schirrmacher-schindelhauer-viktor_10.jpg"/>
          <p:cNvPicPr>
            <a:picLocks noChangeAspect="1" noChangeArrowheads="1"/>
          </p:cNvPicPr>
          <p:nvPr/>
        </p:nvPicPr>
        <p:blipFill>
          <a:blip r:embed="rId2" cstate="print"/>
          <a:srcRect r="29825"/>
          <a:stretch>
            <a:fillRect/>
          </a:stretch>
        </p:blipFill>
        <p:spPr bwMode="auto">
          <a:xfrm>
            <a:off x="9116546" y="3284985"/>
            <a:ext cx="1515958" cy="14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regionales.t-online.de/b/47/18/73/96/id_47187396/tid_da/index.jpg"/>
          <p:cNvPicPr>
            <a:picLocks noChangeAspect="1" noChangeArrowheads="1"/>
          </p:cNvPicPr>
          <p:nvPr/>
        </p:nvPicPr>
        <p:blipFill>
          <a:blip r:embed="rId3" cstate="print"/>
          <a:srcRect l="18735"/>
          <a:stretch>
            <a:fillRect/>
          </a:stretch>
        </p:blipFill>
        <p:spPr bwMode="auto">
          <a:xfrm>
            <a:off x="6672064" y="3284984"/>
            <a:ext cx="156168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magazine-avantages.fr/data/photos/F0/7dc2a11201d_forme.jpg"/>
          <p:cNvPicPr>
            <a:picLocks noChangeAspect="1" noChangeArrowheads="1"/>
          </p:cNvPicPr>
          <p:nvPr/>
        </p:nvPicPr>
        <p:blipFill>
          <a:blip r:embed="rId4" cstate="print"/>
          <a:srcRect l="15511"/>
          <a:stretch>
            <a:fillRect/>
          </a:stretch>
        </p:blipFill>
        <p:spPr bwMode="auto">
          <a:xfrm>
            <a:off x="1343473" y="3212976"/>
            <a:ext cx="1370037" cy="162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hampage.hu/trams/TdT4/img_3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920" y="60268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trampicturebook.de/tram/europ_sw/schweiz/basel/ro-0502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0024" y="674692"/>
            <a:ext cx="2031860" cy="144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inlineskater.net/wp-content/uploads/2011/05/Inline-Skates-300x199.jpg"/>
          <p:cNvPicPr>
            <a:picLocks noChangeAspect="1" noChangeArrowheads="1"/>
          </p:cNvPicPr>
          <p:nvPr/>
        </p:nvPicPr>
        <p:blipFill>
          <a:blip r:embed="rId7" cstate="print"/>
          <a:srcRect l="6633" r="7133"/>
          <a:stretch>
            <a:fillRect/>
          </a:stretch>
        </p:blipFill>
        <p:spPr bwMode="auto">
          <a:xfrm>
            <a:off x="3719736" y="3284984"/>
            <a:ext cx="187220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9192344" y="494116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Rad </a:t>
            </a:r>
          </a:p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1384" y="2186861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Mit der Straßenbahn 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00056" y="494116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zu Fuß </a:t>
            </a:r>
          </a:p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gehen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27448" y="4941168"/>
            <a:ext cx="183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Roller </a:t>
            </a:r>
          </a:p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59696" y="49411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Inlineskates fahren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43872" y="2186861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Mit dem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 </a:t>
            </a:r>
          </a:p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84232" y="218686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Auto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8248" y="674692"/>
            <a:ext cx="192311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664" y="293567"/>
            <a:ext cx="8183880" cy="76352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Verbinde mit einem Pfeil!</a:t>
            </a:r>
            <a:endParaRPr lang="de-DE" sz="3200" dirty="0"/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1847528" y="1476067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lustig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			 	fatigant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anstrengend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 			  	ridicule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praktisch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 			  	bon marché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billig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	 			  	pratique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gesund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 			  	marrant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lächerlich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 			  	écologique</a:t>
            </a: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umweltfreundlich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			  	bon pour la santé		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890539" y="1705633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935760" y="1692090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935760" y="2916226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935760" y="2916226"/>
            <a:ext cx="27363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935760" y="4140362"/>
            <a:ext cx="273630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439816" y="4716426"/>
            <a:ext cx="23042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935760" y="2268154"/>
            <a:ext cx="2736304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80160" y="2132856"/>
            <a:ext cx="10911840" cy="1051560"/>
          </a:xfrm>
        </p:spPr>
        <p:txBody>
          <a:bodyPr/>
          <a:lstStyle/>
          <a:p>
            <a:r>
              <a:rPr lang="fr-FR" dirty="0" smtClean="0"/>
              <a:t>Welche </a:t>
            </a:r>
            <a:r>
              <a:rPr lang="fr-FR" dirty="0" err="1" smtClean="0"/>
              <a:t>Transportmittel</a:t>
            </a:r>
            <a:r>
              <a:rPr lang="fr-FR" dirty="0" smtClean="0"/>
              <a:t> </a:t>
            </a:r>
            <a:r>
              <a:rPr lang="fr-FR" dirty="0" err="1" smtClean="0"/>
              <a:t>kennst</a:t>
            </a:r>
            <a:r>
              <a:rPr lang="fr-FR" dirty="0" smtClean="0"/>
              <a:t> du?</a:t>
            </a:r>
            <a:endParaRPr lang="fr-FR" dirty="0"/>
          </a:p>
        </p:txBody>
      </p:sp>
      <p:pic>
        <p:nvPicPr>
          <p:cNvPr id="6" name="Picture 1" descr="C:\Users\Myriam\AppData\Local\Microsoft\Windows\Temporary Internet Files\Content.IE5\CYDTO88A\MC90043164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3356992"/>
            <a:ext cx="1141859" cy="114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4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7692" y="154013"/>
            <a:ext cx="10044608" cy="936104"/>
          </a:xfrm>
        </p:spPr>
        <p:txBody>
          <a:bodyPr>
            <a:noAutofit/>
          </a:bodyPr>
          <a:lstStyle/>
          <a:p>
            <a:pPr algn="ctr"/>
            <a:r>
              <a:rPr lang="de-DE" sz="2800" dirty="0"/>
              <a:t>Wie </a:t>
            </a:r>
            <a:r>
              <a:rPr lang="de-DE" sz="3200" dirty="0"/>
              <a:t>findest</a:t>
            </a:r>
            <a:r>
              <a:rPr lang="de-DE" sz="2800" dirty="0"/>
              <a:t> </a:t>
            </a:r>
            <a:r>
              <a:rPr lang="de-DE" sz="2800" dirty="0" smtClean="0"/>
              <a:t>du folgende </a:t>
            </a:r>
            <a:r>
              <a:rPr lang="de-DE" sz="2800" dirty="0"/>
              <a:t>Transportmittel?</a:t>
            </a:r>
          </a:p>
        </p:txBody>
      </p:sp>
      <p:pic>
        <p:nvPicPr>
          <p:cNvPr id="8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340768"/>
            <a:ext cx="1296144" cy="97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joachim-schirrmacher.de/de/wp-content/gallery/wave/joachim-schirrmacher-schindelhauer-viktor_10.jpg"/>
          <p:cNvPicPr>
            <a:picLocks noChangeAspect="1" noChangeArrowheads="1"/>
          </p:cNvPicPr>
          <p:nvPr/>
        </p:nvPicPr>
        <p:blipFill>
          <a:blip r:embed="rId3" cstate="print"/>
          <a:srcRect r="29825"/>
          <a:stretch>
            <a:fillRect/>
          </a:stretch>
        </p:blipFill>
        <p:spPr bwMode="auto">
          <a:xfrm>
            <a:off x="2279576" y="4725145"/>
            <a:ext cx="1083910" cy="102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magazine-avantages.fr/data/photos/F0/7dc2a11201d_forme.jpg"/>
          <p:cNvPicPr>
            <a:picLocks noChangeAspect="1" noChangeArrowheads="1"/>
          </p:cNvPicPr>
          <p:nvPr/>
        </p:nvPicPr>
        <p:blipFill>
          <a:blip r:embed="rId4" cstate="print"/>
          <a:srcRect l="15511"/>
          <a:stretch>
            <a:fillRect/>
          </a:stretch>
        </p:blipFill>
        <p:spPr bwMode="auto">
          <a:xfrm>
            <a:off x="8328248" y="1700808"/>
            <a:ext cx="1005004" cy="118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trampicturebook.de/tram/europ_sw/schweiz/basel/ro-0502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2492896"/>
            <a:ext cx="1323916" cy="9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regionales.t-online.de/b/47/18/73/96/id_47187396/tid_da/index.jpg"/>
          <p:cNvPicPr>
            <a:picLocks noChangeAspect="1" noChangeArrowheads="1"/>
          </p:cNvPicPr>
          <p:nvPr/>
        </p:nvPicPr>
        <p:blipFill>
          <a:blip r:embed="rId6" cstate="print"/>
          <a:srcRect l="18735"/>
          <a:stretch>
            <a:fillRect/>
          </a:stretch>
        </p:blipFill>
        <p:spPr bwMode="auto">
          <a:xfrm>
            <a:off x="2279576" y="3501008"/>
            <a:ext cx="109318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www.inlineskater.net/wp-content/uploads/2011/05/Inline-Skates-300x199.jpg"/>
          <p:cNvPicPr>
            <a:picLocks noChangeAspect="1" noChangeArrowheads="1"/>
          </p:cNvPicPr>
          <p:nvPr/>
        </p:nvPicPr>
        <p:blipFill>
          <a:blip r:embed="rId7" cstate="print"/>
          <a:srcRect l="6633" r="7133"/>
          <a:stretch>
            <a:fillRect/>
          </a:stretch>
        </p:blipFill>
        <p:spPr bwMode="auto">
          <a:xfrm>
            <a:off x="8184232" y="3140969"/>
            <a:ext cx="1368152" cy="10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hampage.hu/trams/TdT4/img_36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4233" y="4437112"/>
            <a:ext cx="134414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4943872" y="1484784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lustig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anstrengend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billig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lächerlich </a:t>
            </a:r>
          </a:p>
          <a:p>
            <a:pPr algn="ctr"/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umweltfreundlich</a:t>
            </a:r>
          </a:p>
        </p:txBody>
      </p:sp>
      <p:pic>
        <p:nvPicPr>
          <p:cNvPr id="15361" name="Picture 1" descr="C:\Users\Myriam\AppData\Local\Microsoft\Windows\Temporary Internet Files\Content.IE5\CYDTO88A\MC900431644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44497" y="519187"/>
            <a:ext cx="1141859" cy="114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ocgcert.com/img/da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466" y="1336784"/>
            <a:ext cx="3901924" cy="4680338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1868" y="-31026"/>
            <a:ext cx="7164288" cy="136815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Autofreier Tag in Basel</a:t>
            </a:r>
            <a:endParaRPr lang="de-DE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379680" y="1336784"/>
            <a:ext cx="3047408" cy="38204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231904" y="5152869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7" name="Picture 13" descr="http://doudou267.free.fr/geneva_open_08/suis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896" y="5309199"/>
            <a:ext cx="722188" cy="423715"/>
          </a:xfrm>
          <a:prstGeom prst="rect">
            <a:avLst/>
          </a:prstGeom>
          <a:noFill/>
        </p:spPr>
      </p:pic>
      <p:pic>
        <p:nvPicPr>
          <p:cNvPr id="1039" name="Picture 15" descr="http://www.alpil.org/Artiom/png/austr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4777027"/>
            <a:ext cx="602896" cy="399703"/>
          </a:xfrm>
          <a:prstGeom prst="rect">
            <a:avLst/>
          </a:prstGeom>
          <a:noFill/>
        </p:spPr>
      </p:pic>
      <p:pic>
        <p:nvPicPr>
          <p:cNvPr id="1041" name="Picture 17" descr="http://www.dinosoria.com/pays/drapeaux/allemag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2880518"/>
            <a:ext cx="720080" cy="44525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614039" y="761062"/>
            <a:ext cx="1656184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4727848" y="548680"/>
            <a:ext cx="6552728" cy="399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767408" y="406367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3432" y="4941168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Zeitungsartikel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     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Dialog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Lied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ultiplier 2"/>
          <p:cNvSpPr/>
          <p:nvPr/>
        </p:nvSpPr>
        <p:spPr>
          <a:xfrm>
            <a:off x="955372" y="4919972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C:\Users\Myriam\AppData\Local\Microsoft\Windows\Temporary Internet Files\Content.IE5\LY8OJXGZ\MC900433938[3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441" y="548680"/>
            <a:ext cx="1187624" cy="118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1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4727848" y="548680"/>
            <a:ext cx="6552728" cy="399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850132" y="1844824"/>
            <a:ext cx="355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9416" y="2708920"/>
            <a:ext cx="10513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Stadt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Datum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Transportmittel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Adjektive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Namen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Aktion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4727848" y="548680"/>
            <a:ext cx="6552728" cy="399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983432" y="407984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3432" y="4941168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Politik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     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Umwelt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Schule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ultiplier 2"/>
          <p:cNvSpPr/>
          <p:nvPr/>
        </p:nvSpPr>
        <p:spPr>
          <a:xfrm>
            <a:off x="4367808" y="4914126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2351584" y="620688"/>
            <a:ext cx="75608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423592" y="537321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 hat einen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Aktionstag organisiert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Ellipse 5"/>
          <p:cNvSpPr/>
          <p:nvPr/>
        </p:nvSpPr>
        <p:spPr>
          <a:xfrm>
            <a:off x="2495600" y="2780928"/>
            <a:ext cx="208823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2351584" y="620688"/>
            <a:ext cx="75608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991544" y="5373216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 hat die Stadt Basel diesen Aktionstag organisiert?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104112" y="688340"/>
            <a:ext cx="273630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2351584" y="620688"/>
            <a:ext cx="75608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3143672" y="535840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war dieser Aktionstag?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151784" y="1412776"/>
            <a:ext cx="403244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458590"/>
            <a:ext cx="1152128" cy="86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Multiplier 10"/>
          <p:cNvSpPr/>
          <p:nvPr/>
        </p:nvSpPr>
        <p:spPr>
          <a:xfrm>
            <a:off x="6672064" y="389548"/>
            <a:ext cx="720080" cy="106531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Connecteur droit avec flèche 12"/>
          <p:cNvCxnSpPr>
            <a:stCxn id="6" idx="0"/>
          </p:cNvCxnSpPr>
          <p:nvPr/>
        </p:nvCxnSpPr>
        <p:spPr>
          <a:xfrm flipV="1">
            <a:off x="6168008" y="1052736"/>
            <a:ext cx="36004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utofreiertag.JPG"/>
          <p:cNvPicPr>
            <a:picLocks noChangeAspect="1"/>
          </p:cNvPicPr>
          <p:nvPr/>
        </p:nvPicPr>
        <p:blipFill>
          <a:blip r:embed="rId2" cstate="print"/>
          <a:srcRect l="3786" t="3744" r="4658" b="3744"/>
          <a:stretch>
            <a:fillRect/>
          </a:stretch>
        </p:blipFill>
        <p:spPr>
          <a:xfrm>
            <a:off x="2351584" y="620688"/>
            <a:ext cx="75608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927648" y="539441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sollten die Basler machen?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871864" y="4005064"/>
            <a:ext cx="4752528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67608" y="4365104"/>
            <a:ext cx="3312368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639616" y="4797152"/>
            <a:ext cx="5616624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91544" y="1484784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Die Stadt             organisiert am 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einen                     Tag.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Die Basler lassen                 in der Garage und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nehmen                                   Transportmittel.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91544" y="0"/>
            <a:ext cx="8183880" cy="1051560"/>
          </a:xfrm>
        </p:spPr>
        <p:txBody>
          <a:bodyPr>
            <a:normAutofit/>
          </a:bodyPr>
          <a:lstStyle/>
          <a:p>
            <a:r>
              <a:rPr lang="de-DE" sz="2800" dirty="0"/>
              <a:t>Wir rekapitulieren: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99656" y="220486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autofreien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5720" y="148478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Basel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48128" y="14847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22. September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99856" y="295200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das Auto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03712" y="36720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umweltfreundliche</a:t>
            </a:r>
          </a:p>
        </p:txBody>
      </p:sp>
      <p:pic>
        <p:nvPicPr>
          <p:cNvPr id="9" name="Picture 1" descr="C:\Users\Myriam\AppData\Local\Microsoft\Windows\Temporary Internet Files\Content.IE5\CYDTO88A\MC90043164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0807" y="464046"/>
            <a:ext cx="1175028" cy="1175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voiture.kidioui.fr/blog/wp-content/uploads/2011/04/bmw-ser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980728"/>
            <a:ext cx="42308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719736" y="45091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Auto fahren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riam\AppData\Local\Microsoft\Windows\Temporary Internet Files\Content.IE5\LY8OJXGZ\MC900433938[3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2132856"/>
            <a:ext cx="1361306" cy="136130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52217" y="37170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smtClean="0"/>
              <a:t>(Übungsheft </a:t>
            </a:r>
            <a:r>
              <a:rPr lang="de-DE" sz="2400" i="1" dirty="0"/>
              <a:t>Seite 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34427"/>
            <a:ext cx="8856984" cy="1051560"/>
          </a:xfrm>
        </p:spPr>
        <p:txBody>
          <a:bodyPr>
            <a:normAutofit/>
          </a:bodyPr>
          <a:lstStyle/>
          <a:p>
            <a:r>
              <a:rPr lang="de-DE" sz="2800" dirty="0"/>
              <a:t>1. Welche Slogans passen </a:t>
            </a:r>
            <a:r>
              <a:rPr lang="de-DE" sz="2800" dirty="0" smtClean="0"/>
              <a:t>zu diesem Text?</a:t>
            </a:r>
            <a:endParaRPr lang="de-DE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199456" y="136952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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 Parkplätze in der Innenstadt!				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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Autos in der Innenstadt!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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eine umweltfreundliche Innenstadt!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99456" y="4460919"/>
            <a:ext cx="5867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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 umweltfreundliche Autos!			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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Stoppt den Bau der Autobahn!</a:t>
            </a:r>
          </a:p>
        </p:txBody>
      </p:sp>
      <p:sp>
        <p:nvSpPr>
          <p:cNvPr id="9" name="Multiplier 8"/>
          <p:cNvSpPr/>
          <p:nvPr/>
        </p:nvSpPr>
        <p:spPr>
          <a:xfrm>
            <a:off x="1205606" y="2456326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1205606" y="3554350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043" y="-9872"/>
            <a:ext cx="9721080" cy="1051560"/>
          </a:xfrm>
        </p:spPr>
        <p:txBody>
          <a:bodyPr>
            <a:noAutofit/>
          </a:bodyPr>
          <a:lstStyle/>
          <a:p>
            <a:pPr algn="ctr"/>
            <a:r>
              <a:rPr lang="de-DE" sz="2800" dirty="0"/>
              <a:t>2. Drei </a:t>
            </a:r>
            <a:r>
              <a:rPr lang="de-DE" sz="2800" dirty="0" smtClean="0"/>
              <a:t>Interviews:</a:t>
            </a:r>
            <a:r>
              <a:rPr lang="de-DE" sz="2800" dirty="0"/>
              <a:t> </a:t>
            </a:r>
            <a:r>
              <a:rPr lang="de-DE" sz="2800" dirty="0" smtClean="0"/>
              <a:t>Wie reagieren die Basler?</a:t>
            </a:r>
            <a:endParaRPr lang="de-DE" sz="2800" dirty="0"/>
          </a:p>
        </p:txBody>
      </p:sp>
      <p:pic>
        <p:nvPicPr>
          <p:cNvPr id="7" name="Image 6" descr="autofreiertag2.JPG"/>
          <p:cNvPicPr>
            <a:picLocks noChangeAspect="1"/>
          </p:cNvPicPr>
          <p:nvPr/>
        </p:nvPicPr>
        <p:blipFill>
          <a:blip r:embed="rId2" cstate="print"/>
          <a:srcRect l="2637" t="5402" r="3548" b="5402"/>
          <a:stretch>
            <a:fillRect/>
          </a:stretch>
        </p:blipFill>
        <p:spPr>
          <a:xfrm>
            <a:off x="3143671" y="1124744"/>
            <a:ext cx="5936271" cy="47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51263"/>
              </p:ext>
            </p:extLst>
          </p:nvPr>
        </p:nvGraphicFramePr>
        <p:xfrm>
          <a:off x="1199456" y="908720"/>
          <a:ext cx="5688632" cy="48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598"/>
                <a:gridCol w="2426034"/>
              </a:tblGrid>
              <a:tr h="85297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ANITA</a:t>
                      </a:r>
                      <a:endParaRPr lang="de-DE" dirty="0"/>
                    </a:p>
                  </a:txBody>
                  <a:tcPr/>
                </a:tc>
              </a:tr>
              <a:tr h="1091245">
                <a:tc>
                  <a:txBody>
                    <a:bodyPr/>
                    <a:lstStyle/>
                    <a:p>
                      <a:r>
                        <a:rPr lang="de-DE" dirty="0" smtClean="0"/>
                        <a:t>Welches</a:t>
                      </a:r>
                      <a:r>
                        <a:rPr lang="de-DE" baseline="0" dirty="0" smtClean="0"/>
                        <a:t> Transportmittel</a:t>
                      </a:r>
                    </a:p>
                    <a:p>
                      <a:r>
                        <a:rPr lang="de-DE" baseline="0" dirty="0" smtClean="0"/>
                        <a:t>hat sie benutzt?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positiv?</a:t>
                      </a:r>
                    </a:p>
                    <a:p>
                      <a:r>
                        <a:rPr lang="de-DE" dirty="0" smtClean="0"/>
                        <a:t>Wer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reagiert</a:t>
                      </a:r>
                    </a:p>
                    <a:p>
                      <a:r>
                        <a:rPr lang="de-DE" baseline="0" dirty="0" smtClean="0"/>
                        <a:t>            negativ?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Warum?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ultiplier 7"/>
          <p:cNvSpPr/>
          <p:nvPr/>
        </p:nvSpPr>
        <p:spPr>
          <a:xfrm>
            <a:off x="5375920" y="2820641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autofreiertag2.JPG"/>
          <p:cNvPicPr>
            <a:picLocks noChangeAspect="1"/>
          </p:cNvPicPr>
          <p:nvPr/>
        </p:nvPicPr>
        <p:blipFill>
          <a:blip r:embed="rId2" cstate="print"/>
          <a:srcRect l="2637" t="5402" r="52240" b="53890"/>
          <a:stretch>
            <a:fillRect/>
          </a:stretch>
        </p:blipFill>
        <p:spPr>
          <a:xfrm>
            <a:off x="7464152" y="1556792"/>
            <a:ext cx="3869997" cy="2923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33616"/>
              </p:ext>
            </p:extLst>
          </p:nvPr>
        </p:nvGraphicFramePr>
        <p:xfrm>
          <a:off x="1199456" y="908720"/>
          <a:ext cx="5688632" cy="48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598"/>
                <a:gridCol w="2426034"/>
              </a:tblGrid>
              <a:tr h="85297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HEIRI</a:t>
                      </a:r>
                      <a:endParaRPr lang="de-DE" dirty="0"/>
                    </a:p>
                  </a:txBody>
                  <a:tcPr/>
                </a:tc>
              </a:tr>
              <a:tr h="1091245">
                <a:tc>
                  <a:txBody>
                    <a:bodyPr/>
                    <a:lstStyle/>
                    <a:p>
                      <a:r>
                        <a:rPr lang="de-DE" dirty="0" smtClean="0"/>
                        <a:t>Welches</a:t>
                      </a:r>
                      <a:r>
                        <a:rPr lang="de-DE" baseline="0" dirty="0" smtClean="0"/>
                        <a:t> Transportmittel</a:t>
                      </a:r>
                    </a:p>
                    <a:p>
                      <a:r>
                        <a:rPr lang="de-DE" baseline="0" dirty="0" smtClean="0"/>
                        <a:t>hat sie benutzt?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positiv?</a:t>
                      </a:r>
                    </a:p>
                    <a:p>
                      <a:r>
                        <a:rPr lang="de-DE" dirty="0" smtClean="0"/>
                        <a:t>Wer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reagiert</a:t>
                      </a:r>
                    </a:p>
                    <a:p>
                      <a:r>
                        <a:rPr lang="de-DE" baseline="0" dirty="0" smtClean="0"/>
                        <a:t>            negativ?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Warum?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ultiplier 7"/>
          <p:cNvSpPr/>
          <p:nvPr/>
        </p:nvSpPr>
        <p:spPr>
          <a:xfrm>
            <a:off x="5375920" y="3573016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autofreiertag2.JPG"/>
          <p:cNvPicPr>
            <a:picLocks noChangeAspect="1"/>
          </p:cNvPicPr>
          <p:nvPr/>
        </p:nvPicPr>
        <p:blipFill>
          <a:blip r:embed="rId2" cstate="print"/>
          <a:srcRect l="2637" t="47581" r="52111" b="5402"/>
          <a:stretch>
            <a:fillRect/>
          </a:stretch>
        </p:blipFill>
        <p:spPr>
          <a:xfrm>
            <a:off x="7392144" y="1572386"/>
            <a:ext cx="4028313" cy="350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66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36082"/>
              </p:ext>
            </p:extLst>
          </p:nvPr>
        </p:nvGraphicFramePr>
        <p:xfrm>
          <a:off x="1199456" y="908720"/>
          <a:ext cx="5688632" cy="48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598"/>
                <a:gridCol w="2426034"/>
              </a:tblGrid>
              <a:tr h="85297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CHRISTIAN</a:t>
                      </a:r>
                      <a:endParaRPr lang="de-DE" dirty="0"/>
                    </a:p>
                  </a:txBody>
                  <a:tcPr/>
                </a:tc>
              </a:tr>
              <a:tr h="1091245">
                <a:tc>
                  <a:txBody>
                    <a:bodyPr/>
                    <a:lstStyle/>
                    <a:p>
                      <a:r>
                        <a:rPr lang="de-DE" dirty="0" smtClean="0"/>
                        <a:t>Welches</a:t>
                      </a:r>
                      <a:r>
                        <a:rPr lang="de-DE" baseline="0" dirty="0" smtClean="0"/>
                        <a:t> Transportmittel</a:t>
                      </a:r>
                    </a:p>
                    <a:p>
                      <a:r>
                        <a:rPr lang="de-DE" baseline="0" dirty="0" smtClean="0"/>
                        <a:t>hat er benutzt?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positiv?</a:t>
                      </a:r>
                    </a:p>
                    <a:p>
                      <a:r>
                        <a:rPr lang="de-DE" dirty="0" smtClean="0"/>
                        <a:t>Wer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reagiert</a:t>
                      </a:r>
                    </a:p>
                    <a:p>
                      <a:r>
                        <a:rPr lang="de-DE" baseline="0" dirty="0" smtClean="0"/>
                        <a:t>            negativ?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endParaRPr lang="de-DE" dirty="0" smtClean="0">
                        <a:sym typeface="Wingdings"/>
                      </a:endParaRPr>
                    </a:p>
                    <a:p>
                      <a:pPr algn="ctr"/>
                      <a:r>
                        <a:rPr lang="de-DE" dirty="0" smtClean="0">
                          <a:sym typeface="Wingdings"/>
                        </a:rPr>
                        <a:t></a:t>
                      </a:r>
                      <a:endParaRPr lang="de-DE" dirty="0"/>
                    </a:p>
                  </a:txBody>
                  <a:tcPr/>
                </a:tc>
              </a:tr>
              <a:tr h="1443869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Warum?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ultiplier 7"/>
          <p:cNvSpPr/>
          <p:nvPr/>
        </p:nvSpPr>
        <p:spPr>
          <a:xfrm>
            <a:off x="5375920" y="2820641"/>
            <a:ext cx="493881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autofreiertag2.JPG"/>
          <p:cNvPicPr>
            <a:picLocks noChangeAspect="1"/>
          </p:cNvPicPr>
          <p:nvPr/>
        </p:nvPicPr>
        <p:blipFill>
          <a:blip r:embed="rId2" cstate="print"/>
          <a:srcRect l="48864" t="21066" r="3548" b="5402"/>
          <a:stretch>
            <a:fillRect/>
          </a:stretch>
        </p:blipFill>
        <p:spPr>
          <a:xfrm>
            <a:off x="7397700" y="729574"/>
            <a:ext cx="3810868" cy="493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48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19536" y="2132856"/>
            <a:ext cx="8748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            Leute in Basel haben beim autofreien Tag mitgemacht.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 Für             war diese Aktion ein Erfolg.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                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waren nicht dafür.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der Innenstadt gab es              Autos.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            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Kollegen von Christian sind mit dem Rad gefahren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              sogar mit dem Roller!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91544" y="0"/>
            <a:ext cx="8183880" cy="1051560"/>
          </a:xfrm>
        </p:spPr>
        <p:txBody>
          <a:bodyPr>
            <a:normAutofit/>
          </a:bodyPr>
          <a:lstStyle/>
          <a:p>
            <a:r>
              <a:rPr lang="de-DE" sz="2800" dirty="0"/>
              <a:t>3. Die Bilanz: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9536" y="126876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ALLE</a:t>
            </a:r>
            <a:r>
              <a:rPr lang="de-DE" sz="2800" b="1" dirty="0"/>
              <a:t> </a:t>
            </a:r>
            <a:r>
              <a:rPr lang="de-DE" sz="2400" b="1" dirty="0">
                <a:sym typeface="Wingdings"/>
              </a:rPr>
              <a:t> VIELE  </a:t>
            </a:r>
            <a:r>
              <a:rPr lang="de-DE" sz="2000" b="1" dirty="0">
                <a:sym typeface="Wingdings"/>
              </a:rPr>
              <a:t>EINIGE</a:t>
            </a:r>
            <a:r>
              <a:rPr lang="de-DE" sz="2400" b="1" dirty="0">
                <a:sym typeface="Wingdings"/>
              </a:rPr>
              <a:t>  </a:t>
            </a:r>
            <a:r>
              <a:rPr lang="de-DE" sz="1600" b="1" dirty="0">
                <a:sym typeface="Wingdings"/>
              </a:rPr>
              <a:t>WENIGE</a:t>
            </a:r>
            <a:r>
              <a:rPr lang="de-DE" sz="2400" b="1" dirty="0">
                <a:sym typeface="Wingdings"/>
              </a:rPr>
              <a:t>  </a:t>
            </a:r>
            <a:r>
              <a:rPr lang="de-DE" sz="1400" b="1" dirty="0">
                <a:sym typeface="Wingdings"/>
              </a:rPr>
              <a:t>KEINE</a:t>
            </a:r>
            <a:endParaRPr lang="de-DE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79576" y="20880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Alle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95600" y="2664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/>
                </a:solidFill>
              </a:rPr>
              <a:t>viele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75520" y="321297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/>
                </a:solidFill>
              </a:rPr>
              <a:t>Wenige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36000" y="374400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/>
                </a:solidFill>
              </a:rPr>
              <a:t>keine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79576" y="432000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Viele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32000" y="48691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einige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7688" y="2780928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456040" y="2231970"/>
            <a:ext cx="3096344" cy="1385947"/>
          </a:xfrm>
          <a:prstGeom prst="wedgeRoundRectCallout">
            <a:avLst>
              <a:gd name="adj1" fmla="val -77914"/>
              <a:gd name="adj2" fmla="val 22369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tx1"/>
                </a:solidFill>
              </a:rPr>
              <a:t>Ich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finde</a:t>
            </a:r>
            <a:r>
              <a:rPr lang="fr-FR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715874"/>
            <a:ext cx="10911840" cy="1051560"/>
          </a:xfrm>
        </p:spPr>
        <p:txBody>
          <a:bodyPr/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meint</a:t>
            </a:r>
            <a:r>
              <a:rPr lang="fr-FR" dirty="0" smtClean="0"/>
              <a:t> Anita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diesem</a:t>
            </a:r>
            <a:r>
              <a:rPr lang="fr-FR" dirty="0" smtClean="0"/>
              <a:t> </a:t>
            </a:r>
            <a:r>
              <a:rPr lang="fr-FR" dirty="0" err="1" smtClean="0"/>
              <a:t>Aktionstag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6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40865" y="437380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0796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2764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1028" name="Picture 4" descr="C:\Users\P\AppData\Local\Microsoft\Windows\Temporary Internet Files\Content.IE5\FEE2CGS5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4314"/>
            <a:ext cx="867544" cy="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Myriam\AppData\Local\Microsoft\Windows\Temporary Internet Files\Content.IE5\CYDTO88A\MC9004316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6480" y="430855"/>
            <a:ext cx="1212706" cy="121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2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54584" y="4373806"/>
            <a:ext cx="436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autofreien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87888" y="103720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autofreien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2764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1028" name="Picture 4" descr="C:\Users\P\AppData\Local\Microsoft\Windows\Temporary Internet Files\Content.IE5\FEE2CGS5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4314"/>
            <a:ext cx="867544" cy="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19736" y="45091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Roller fahren</a:t>
            </a:r>
          </a:p>
        </p:txBody>
      </p:sp>
      <p:pic>
        <p:nvPicPr>
          <p:cNvPr id="27652" name="Picture 4" descr="http://www.magazine-avantages.fr/data/photos/F0/7dc2a11201d_forme.jpg"/>
          <p:cNvPicPr>
            <a:picLocks noChangeAspect="1" noChangeArrowheads="1"/>
          </p:cNvPicPr>
          <p:nvPr/>
        </p:nvPicPr>
        <p:blipFill rotWithShape="1">
          <a:blip r:embed="rId2" cstate="print"/>
          <a:srcRect l="9192"/>
          <a:stretch/>
        </p:blipFill>
        <p:spPr bwMode="auto">
          <a:xfrm>
            <a:off x="4511824" y="980728"/>
            <a:ext cx="2845693" cy="313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54584" y="4373806"/>
            <a:ext cx="436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umweltfreundlichen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Aktionstag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75920" y="103720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umweltfreundlichen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764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super, </a:t>
            </a:r>
          </a:p>
        </p:txBody>
      </p:sp>
      <p:pic>
        <p:nvPicPr>
          <p:cNvPr id="1028" name="Picture 4" descr="C:\Users\P\AppData\Local\Microsoft\Windows\Temporary Internet Files\Content.IE5\FEE2CGS5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4314"/>
            <a:ext cx="867544" cy="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928000" y="140400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Aktionstag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0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42616" y="4373806"/>
            <a:ext cx="436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Basel Rad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91944" y="103720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Basel Rad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2764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mir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1028" name="Picture 4" descr="C:\Users\P\AppData\Local\Microsoft\Windows\Temporary Internet Files\Content.IE5\FEE2CGS5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4314"/>
            <a:ext cx="867544" cy="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42616" y="4373806"/>
            <a:ext cx="436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47928" y="103720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27648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1028" name="Picture 4" descr="C:\Users\P\AppData\Local\Microsoft\Windows\Temporary Internet Files\Content.IE5\FEE2CGS5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4314"/>
            <a:ext cx="867544" cy="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07969" y="4373806"/>
            <a:ext cx="436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 in die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64000" y="103720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0000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2050" name="Picture 2" descr="C:\Users\P\AppData\Local\Microsoft\Windows\Temporary Internet Files\Content.IE5\FEE2CGS5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9856" y="4157363"/>
            <a:ext cx="879172" cy="8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00000" y="14373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die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76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3592" y="2996952"/>
            <a:ext cx="2066440" cy="26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2711624" y="602894"/>
            <a:ext cx="7200800" cy="1385947"/>
          </a:xfrm>
          <a:prstGeom prst="wedgeRoundRectCallout">
            <a:avLst>
              <a:gd name="adj1" fmla="val -34306"/>
              <a:gd name="adj2" fmla="val 110341"/>
              <a:gd name="adj3" fmla="val 16667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79976" y="437380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63952" y="103720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0000" y="10372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2050" name="Picture 2" descr="C:\Users\P\AppData\Local\Microsoft\Windows\Temporary Internet Files\Content.IE5\FEE2CGS5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9856" y="4157363"/>
            <a:ext cx="879172" cy="8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yriam\AppData\Local\Microsoft\Windows\Temporary Internet Files\Content.IE5\CYDTO88A\MC9004339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579" y="484650"/>
            <a:ext cx="1001266" cy="1001266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9416" y="-66277"/>
            <a:ext cx="8183880" cy="1051560"/>
          </a:xfrm>
        </p:spPr>
        <p:txBody>
          <a:bodyPr>
            <a:normAutofit/>
          </a:bodyPr>
          <a:lstStyle/>
          <a:p>
            <a:r>
              <a:rPr lang="de-DE" sz="2800" dirty="0"/>
              <a:t>ANITA: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11424" y="118800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67456" y="5508952"/>
            <a:ext cx="45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mit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dem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Rad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ein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/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kaufen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1424" y="205200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26796" y="501317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beim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autofreien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Tag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mit/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machen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1424" y="27809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90892" y="552014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 Basel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Rad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fahren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1424" y="357301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34277" y="547440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einen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Sport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/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üben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1424" y="43651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46276" y="50361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mit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dem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Auto in die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Stadt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fahren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51384" y="5013176"/>
            <a:ext cx="110892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95400" y="338845"/>
            <a:ext cx="8183880" cy="1051560"/>
          </a:xfrm>
        </p:spPr>
        <p:txBody>
          <a:bodyPr>
            <a:normAutofit/>
          </a:bodyPr>
          <a:lstStyle/>
          <a:p>
            <a:r>
              <a:rPr lang="de-DE" sz="2800" dirty="0"/>
              <a:t>BILAN GRAMMATICAL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9456" y="373822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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Anita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16978" y="3738229"/>
            <a:ext cx="45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5400" y="1535598"/>
            <a:ext cx="547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La proposition infinitive (fin)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5400" y="2267581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Lorsque le verbe de la proposition infinitive comporte un préverbe séparable, celui-ci se met juste avant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L’ensemble est écrit attaché.</a:t>
            </a:r>
          </a:p>
        </p:txBody>
      </p:sp>
      <p:sp>
        <p:nvSpPr>
          <p:cNvPr id="2" name="Ellipse 1"/>
          <p:cNvSpPr/>
          <p:nvPr/>
        </p:nvSpPr>
        <p:spPr>
          <a:xfrm>
            <a:off x="6672064" y="3573016"/>
            <a:ext cx="2160240" cy="792088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19736" y="45091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Inlineskates fahren</a:t>
            </a:r>
          </a:p>
        </p:txBody>
      </p:sp>
      <p:pic>
        <p:nvPicPr>
          <p:cNvPr id="24578" name="Picture 2" descr="http://www.inlineskater.net/wp-content/uploads/2011/05/Inline-Skates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1412776"/>
            <a:ext cx="42336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achim-schirrmacher.de/de/wp-content/gallery/wave/joachim-schirrmacher-schindelhauer-vikto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412777"/>
            <a:ext cx="4104456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719736" y="45091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Rad fahren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43672" y="450912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Mit dem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8" name="Picture 4" descr="http://hampage.hu/trams/TdT4/img_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112474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95600" y="4581128"/>
            <a:ext cx="726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Mit der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Straßenbahn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fahren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2" name="Picture 2" descr="http://www.trampicturebook.de/tram/europ_sw/schweiz/basel/ro-05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908720"/>
            <a:ext cx="47625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19736" y="45091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zu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Fuß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gehen</a:t>
            </a:r>
          </a:p>
        </p:txBody>
      </p:sp>
      <p:pic>
        <p:nvPicPr>
          <p:cNvPr id="28674" name="Picture 2" descr="http://regionales.t-online.de/b/47/18/73/96/id_47187396/tid_da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1" y="1052737"/>
            <a:ext cx="4029075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5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160</TotalTime>
  <Words>492</Words>
  <Application>Microsoft Office PowerPoint</Application>
  <PresentationFormat>Grand écran</PresentationFormat>
  <Paragraphs>198</Paragraphs>
  <Slides>46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Aharoni</vt:lpstr>
      <vt:lpstr>Calibri</vt:lpstr>
      <vt:lpstr>Tw Cen MT</vt:lpstr>
      <vt:lpstr>Verdana</vt:lpstr>
      <vt:lpstr>Wingdings</vt:lpstr>
      <vt:lpstr>Wingdings 2</vt:lpstr>
      <vt:lpstr>Wingdings 3</vt:lpstr>
      <vt:lpstr>Thème15</vt:lpstr>
      <vt:lpstr>AUTOFREIERTAG IN BASEL</vt:lpstr>
      <vt:lpstr>Welche Transportmittel kennst du?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Verbinde mit einem Pfeil!</vt:lpstr>
      <vt:lpstr>Wie findest du folgende Transportmittel?</vt:lpstr>
      <vt:lpstr>Autofreier Tag in Basel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Wir rekapitulieren:</vt:lpstr>
      <vt:lpstr>Présentation PowerPoint</vt:lpstr>
      <vt:lpstr>1. Welche Slogans passen zu diesem Text?</vt:lpstr>
      <vt:lpstr>2. Drei Interviews: Wie reagieren die Basler?</vt:lpstr>
      <vt:lpstr>Présentation PowerPoint</vt:lpstr>
      <vt:lpstr>Présentation PowerPoint</vt:lpstr>
      <vt:lpstr>Présentation PowerPoint</vt:lpstr>
      <vt:lpstr>3. Die Bilanz:</vt:lpstr>
      <vt:lpstr>Was meint Anita zu diesem Aktionstag?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ANITA:</vt:lpstr>
      <vt:lpstr>BILAN GRAMMATICAL 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 in der Stadt bewegen</dc:title>
  <dc:creator>Myriam</dc:creator>
  <cp:lastModifiedBy>profs</cp:lastModifiedBy>
  <cp:revision>98</cp:revision>
  <dcterms:created xsi:type="dcterms:W3CDTF">2012-02-27T12:56:59Z</dcterms:created>
  <dcterms:modified xsi:type="dcterms:W3CDTF">2016-04-29T07:54:23Z</dcterms:modified>
</cp:coreProperties>
</file>