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62" r:id="rId8"/>
    <p:sldId id="264" r:id="rId9"/>
    <p:sldId id="263" r:id="rId10"/>
    <p:sldId id="265" r:id="rId11"/>
    <p:sldId id="266" r:id="rId12"/>
    <p:sldId id="268" r:id="rId13"/>
    <p:sldId id="279" r:id="rId14"/>
    <p:sldId id="271" r:id="rId15"/>
    <p:sldId id="280" r:id="rId16"/>
    <p:sldId id="281" r:id="rId17"/>
    <p:sldId id="272" r:id="rId18"/>
    <p:sldId id="273" r:id="rId19"/>
    <p:sldId id="274" r:id="rId20"/>
    <p:sldId id="275" r:id="rId21"/>
    <p:sldId id="282" r:id="rId22"/>
    <p:sldId id="276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7CB"/>
    <a:srgbClr val="6D6660"/>
    <a:srgbClr val="C7CDD4"/>
    <a:srgbClr val="5B4B44"/>
    <a:srgbClr val="EDCEA0"/>
    <a:srgbClr val="B3BAC2"/>
    <a:srgbClr val="050308"/>
    <a:srgbClr val="449C0A"/>
    <a:srgbClr val="AB6451"/>
    <a:srgbClr val="71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A30F-2071-45E4-B7BB-88C0771501E4}" type="datetimeFigureOut">
              <a:rPr lang="fr-FR" smtClean="0"/>
              <a:pPr/>
              <a:t>25/03/2016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9741-43B2-471D-A040-33DC4184BD4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A30F-2071-45E4-B7BB-88C0771501E4}" type="datetimeFigureOut">
              <a:rPr lang="fr-FR" smtClean="0"/>
              <a:pPr/>
              <a:t>25/03/2016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9741-43B2-471D-A040-33DC4184BD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A30F-2071-45E4-B7BB-88C0771501E4}" type="datetimeFigureOut">
              <a:rPr lang="fr-FR" smtClean="0"/>
              <a:pPr/>
              <a:t>25/03/2016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9741-43B2-471D-A040-33DC4184BD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A30F-2071-45E4-B7BB-88C0771501E4}" type="datetimeFigureOut">
              <a:rPr lang="fr-FR" smtClean="0"/>
              <a:pPr/>
              <a:t>25/03/2016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9741-43B2-471D-A040-33DC4184BD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A30F-2071-45E4-B7BB-88C0771501E4}" type="datetimeFigureOut">
              <a:rPr lang="fr-FR" smtClean="0"/>
              <a:pPr/>
              <a:t>25/03/2016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9741-43B2-471D-A040-33DC4184BD4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A30F-2071-45E4-B7BB-88C0771501E4}" type="datetimeFigureOut">
              <a:rPr lang="fr-FR" smtClean="0"/>
              <a:pPr/>
              <a:t>25/03/2016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9741-43B2-471D-A040-33DC4184BD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A30F-2071-45E4-B7BB-88C0771501E4}" type="datetimeFigureOut">
              <a:rPr lang="fr-FR" smtClean="0"/>
              <a:pPr/>
              <a:t>25/03/2016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9741-43B2-471D-A040-33DC4184BD4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A30F-2071-45E4-B7BB-88C0771501E4}" type="datetimeFigureOut">
              <a:rPr lang="fr-FR" smtClean="0"/>
              <a:pPr/>
              <a:t>25/03/2016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9741-43B2-471D-A040-33DC4184BD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A30F-2071-45E4-B7BB-88C0771501E4}" type="datetimeFigureOut">
              <a:rPr lang="fr-FR" smtClean="0"/>
              <a:pPr/>
              <a:t>25/03/2016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9741-43B2-471D-A040-33DC4184BD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A30F-2071-45E4-B7BB-88C0771501E4}" type="datetimeFigureOut">
              <a:rPr lang="fr-FR" smtClean="0"/>
              <a:pPr/>
              <a:t>25/03/2016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9741-43B2-471D-A040-33DC4184BD4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A30F-2071-45E4-B7BB-88C0771501E4}" type="datetimeFigureOut">
              <a:rPr lang="fr-FR" smtClean="0"/>
              <a:pPr/>
              <a:t>25/03/2016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9741-43B2-471D-A040-33DC4184BD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071A30F-2071-45E4-B7BB-88C0771501E4}" type="datetimeFigureOut">
              <a:rPr lang="fr-FR" smtClean="0"/>
              <a:pPr/>
              <a:t>25/03/2016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B5B9741-43B2-471D-A040-33DC4184BD4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9322" y="620688"/>
            <a:ext cx="61478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Wir</a:t>
            </a:r>
            <a:r>
              <a:rPr lang="fr-F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leben in Jena</a:t>
            </a:r>
          </a:p>
          <a:p>
            <a:pPr algn="ctr"/>
            <a:r>
              <a:rPr lang="fr-FR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und</a:t>
            </a:r>
            <a:r>
              <a:rPr lang="fr-F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es </a:t>
            </a:r>
            <a:r>
              <a:rPr lang="fr-FR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gefällt</a:t>
            </a:r>
            <a:r>
              <a:rPr lang="fr-F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uns!</a:t>
            </a:r>
          </a:p>
        </p:txBody>
      </p:sp>
      <p:pic>
        <p:nvPicPr>
          <p:cNvPr id="1027" name="Picture 3" descr="C:\Users\P\AppData\Local\Microsoft\Windows\Temporary Internet Files\Content.IE5\FEE2CGS5\MC9004405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735054"/>
            <a:ext cx="1803175" cy="175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\AppData\Local\Microsoft\Windows\Temporary Internet Files\Content.IE5\2LO13KVS\MC9004405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26" y="4221088"/>
            <a:ext cx="1790476" cy="1739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\AppData\Local\Microsoft\Windows\Temporary Internet Files\Content.IE5\2J5PK29F\MC90044069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756386"/>
            <a:ext cx="1803175" cy="175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Myriam\AppData\Local\Microsoft\Windows\Temporary Internet Files\Content.IE5\10DFAVR2\MC900433953[5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204864"/>
            <a:ext cx="13541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4655840" y="3789364"/>
            <a:ext cx="331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</a:t>
            </a:r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Übungsheft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Seite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41)</a:t>
            </a:r>
          </a:p>
        </p:txBody>
      </p:sp>
    </p:spTree>
    <p:extLst>
      <p:ext uri="{BB962C8B-B14F-4D97-AF65-F5344CB8AC3E}">
        <p14:creationId xmlns:p14="http://schemas.microsoft.com/office/powerpoint/2010/main" val="35239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7408" y="487729"/>
            <a:ext cx="1030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Schau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die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Fotos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an. Welche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Wörter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passen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zu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jeder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Wohnform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1344" y="1096365"/>
            <a:ext cx="1159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Trebuchet MS" pitchFamily="34" charset="0"/>
              </a:rPr>
              <a:t>das</a:t>
            </a: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 err="1">
                <a:latin typeface="Trebuchet MS" pitchFamily="34" charset="0"/>
              </a:rPr>
              <a:t>Einfamilienhaus</a:t>
            </a:r>
            <a:r>
              <a:rPr lang="fr-FR" sz="2400" dirty="0">
                <a:latin typeface="Trebuchet MS" pitchFamily="34" charset="0"/>
              </a:rPr>
              <a:t> – der </a:t>
            </a:r>
            <a:r>
              <a:rPr lang="fr-FR" sz="2400" dirty="0" err="1">
                <a:latin typeface="Trebuchet MS" pitchFamily="34" charset="0"/>
              </a:rPr>
              <a:t>Altbau</a:t>
            </a:r>
            <a:r>
              <a:rPr lang="fr-FR" sz="2400" dirty="0">
                <a:latin typeface="Trebuchet MS" pitchFamily="34" charset="0"/>
              </a:rPr>
              <a:t> – die </a:t>
            </a:r>
            <a:r>
              <a:rPr lang="fr-FR" sz="2400" dirty="0" err="1">
                <a:latin typeface="Trebuchet MS" pitchFamily="34" charset="0"/>
              </a:rPr>
              <a:t>Wohnsiedlung</a:t>
            </a:r>
            <a:r>
              <a:rPr lang="fr-FR" sz="2400" dirty="0">
                <a:latin typeface="Trebuchet MS" pitchFamily="34" charset="0"/>
              </a:rPr>
              <a:t> – </a:t>
            </a:r>
            <a:r>
              <a:rPr lang="fr-FR" sz="2400" dirty="0" err="1">
                <a:latin typeface="Trebuchet MS" pitchFamily="34" charset="0"/>
              </a:rPr>
              <a:t>ruhig</a:t>
            </a:r>
            <a:r>
              <a:rPr lang="fr-FR" sz="2400" dirty="0">
                <a:latin typeface="Trebuchet MS" pitchFamily="34" charset="0"/>
              </a:rPr>
              <a:t> – </a:t>
            </a:r>
            <a:r>
              <a:rPr lang="fr-FR" sz="2400" dirty="0" err="1">
                <a:latin typeface="Trebuchet MS" pitchFamily="34" charset="0"/>
              </a:rPr>
              <a:t>laut</a:t>
            </a:r>
            <a:r>
              <a:rPr lang="fr-FR" sz="2400" dirty="0">
                <a:latin typeface="Trebuchet MS" pitchFamily="34" charset="0"/>
              </a:rPr>
              <a:t> – </a:t>
            </a:r>
            <a:r>
              <a:rPr lang="fr-FR" sz="2400" dirty="0" err="1">
                <a:latin typeface="Trebuchet MS" pitchFamily="34" charset="0"/>
              </a:rPr>
              <a:t>praktisch</a:t>
            </a:r>
            <a:r>
              <a:rPr lang="fr-FR" sz="2400" dirty="0">
                <a:latin typeface="Trebuchet MS" pitchFamily="34" charset="0"/>
              </a:rPr>
              <a:t> –</a:t>
            </a:r>
          </a:p>
          <a:p>
            <a:pPr algn="ctr"/>
            <a:r>
              <a:rPr lang="fr-FR" sz="2400" dirty="0" err="1">
                <a:latin typeface="Trebuchet MS" pitchFamily="34" charset="0"/>
              </a:rPr>
              <a:t>weit</a:t>
            </a:r>
            <a:r>
              <a:rPr lang="fr-FR" sz="2400" dirty="0">
                <a:latin typeface="Trebuchet MS" pitchFamily="34" charset="0"/>
              </a:rPr>
              <a:t> – </a:t>
            </a:r>
            <a:r>
              <a:rPr lang="fr-FR" sz="2400" dirty="0" err="1">
                <a:latin typeface="Trebuchet MS" pitchFamily="34" charset="0"/>
              </a:rPr>
              <a:t>lebendig</a:t>
            </a:r>
            <a:r>
              <a:rPr lang="fr-FR" sz="2400" dirty="0">
                <a:latin typeface="Trebuchet MS" pitchFamily="34" charset="0"/>
              </a:rPr>
              <a:t> – </a:t>
            </a:r>
            <a:r>
              <a:rPr lang="fr-FR" sz="2400" dirty="0" err="1">
                <a:latin typeface="Trebuchet MS" pitchFamily="34" charset="0"/>
              </a:rPr>
              <a:t>wunderschön</a:t>
            </a:r>
            <a:r>
              <a:rPr lang="fr-FR" sz="2400" dirty="0">
                <a:latin typeface="Trebuchet MS" pitchFamily="34" charset="0"/>
              </a:rPr>
              <a:t> – </a:t>
            </a:r>
            <a:r>
              <a:rPr lang="fr-FR" sz="2400" dirty="0" err="1">
                <a:latin typeface="Trebuchet MS" pitchFamily="34" charset="0"/>
              </a:rPr>
              <a:t>gepflegt</a:t>
            </a:r>
            <a:r>
              <a:rPr lang="fr-FR" sz="2400" dirty="0">
                <a:latin typeface="Trebuchet MS" pitchFamily="34" charset="0"/>
              </a:rPr>
              <a:t> – </a:t>
            </a:r>
            <a:r>
              <a:rPr lang="fr-FR" sz="2400" dirty="0" err="1">
                <a:latin typeface="Trebuchet MS" pitchFamily="34" charset="0"/>
              </a:rPr>
              <a:t>billig</a:t>
            </a:r>
            <a:r>
              <a:rPr lang="fr-FR" sz="2400" dirty="0">
                <a:latin typeface="Trebuchet MS" pitchFamily="34" charset="0"/>
              </a:rPr>
              <a:t> – </a:t>
            </a:r>
            <a:r>
              <a:rPr lang="fr-FR" sz="2400" dirty="0" err="1">
                <a:latin typeface="Trebuchet MS" pitchFamily="34" charset="0"/>
              </a:rPr>
              <a:t>teuer</a:t>
            </a:r>
            <a:r>
              <a:rPr lang="fr-FR" sz="2400" dirty="0">
                <a:latin typeface="Trebuchet MS" pitchFamily="34" charset="0"/>
              </a:rPr>
              <a:t> - </a:t>
            </a:r>
            <a:r>
              <a:rPr lang="fr-FR" sz="2400" dirty="0" err="1">
                <a:latin typeface="Trebuchet MS" pitchFamily="34" charset="0"/>
              </a:rPr>
              <a:t>kinderfreundlich</a:t>
            </a:r>
            <a:r>
              <a:rPr lang="fr-FR" sz="2400" dirty="0">
                <a:latin typeface="Trebuchet MS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/>
          <a:stretch/>
        </p:blipFill>
        <p:spPr bwMode="auto">
          <a:xfrm>
            <a:off x="1631504" y="2132856"/>
            <a:ext cx="1258852" cy="181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18" y="2132857"/>
            <a:ext cx="1408077" cy="182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6788" r="20092"/>
          <a:stretch/>
        </p:blipFill>
        <p:spPr bwMode="auto">
          <a:xfrm>
            <a:off x="8725812" y="2510571"/>
            <a:ext cx="1799028" cy="144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67408" y="4176000"/>
            <a:ext cx="31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das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Einfamilienhaus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36208" y="4176000"/>
            <a:ext cx="31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Wohnsiedlung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148576" y="4176000"/>
            <a:ext cx="31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der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Altbau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35857" y="4716001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…………………………….</a:t>
            </a:r>
          </a:p>
          <a:p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…………………………….</a:t>
            </a:r>
          </a:p>
          <a:p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…………………………….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80224" y="4716001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…………………………….</a:t>
            </a:r>
          </a:p>
          <a:p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…………………………….</a:t>
            </a:r>
          </a:p>
          <a:p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…………………………….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580624" y="4716001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…………………………….</a:t>
            </a:r>
          </a:p>
          <a:p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…………………………….</a:t>
            </a:r>
          </a:p>
          <a:p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…………………………….</a:t>
            </a:r>
          </a:p>
        </p:txBody>
      </p:sp>
      <p:sp>
        <p:nvSpPr>
          <p:cNvPr id="3" name="Rogner un rectangle à un seul coin 2"/>
          <p:cNvSpPr/>
          <p:nvPr/>
        </p:nvSpPr>
        <p:spPr>
          <a:xfrm>
            <a:off x="2927649" y="3547385"/>
            <a:ext cx="728489" cy="379145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Foto</a:t>
            </a:r>
            <a:r>
              <a:rPr lang="fr-F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6924441" y="3574447"/>
            <a:ext cx="728489" cy="379145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Foto</a:t>
            </a:r>
            <a:r>
              <a:rPr lang="fr-F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10545826" y="3565666"/>
            <a:ext cx="728489" cy="379145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Foto</a:t>
            </a:r>
            <a:r>
              <a:rPr lang="fr-F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P\AppData\Local\Microsoft\Windows\Temporary Internet Files\Content.IE5\N1MXVPE4\MC9004339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47" y="908720"/>
            <a:ext cx="1407418" cy="14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850971"/>
            <a:ext cx="1979965" cy="3539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87688" y="2636912"/>
            <a:ext cx="84249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Eine</a:t>
            </a:r>
            <a:r>
              <a:rPr lang="fr-F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Journalistin</a:t>
            </a:r>
            <a:r>
              <a:rPr lang="fr-F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macht</a:t>
            </a:r>
            <a:endParaRPr lang="fr-F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fr-FR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eine</a:t>
            </a:r>
            <a:r>
              <a:rPr lang="fr-F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Reportage </a:t>
            </a:r>
            <a:r>
              <a:rPr lang="fr-FR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über</a:t>
            </a:r>
            <a:r>
              <a:rPr lang="fr-F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die </a:t>
            </a:r>
            <a:r>
              <a:rPr lang="fr-FR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Stadt</a:t>
            </a:r>
            <a:r>
              <a:rPr lang="fr-F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Jena.</a:t>
            </a:r>
          </a:p>
          <a:p>
            <a:pPr algn="ctr"/>
            <a:endParaRPr lang="fr-F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fr-FR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Hör</a:t>
            </a:r>
            <a:r>
              <a:rPr lang="fr-F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gut</a:t>
            </a:r>
            <a:r>
              <a:rPr lang="fr-F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zu</a:t>
            </a:r>
            <a:r>
              <a:rPr lang="fr-F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91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15480" y="484410"/>
            <a:ext cx="1044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wohnen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die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Personen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 Welche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Indizien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hast du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gehört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 b="32146"/>
          <a:stretch/>
        </p:blipFill>
        <p:spPr bwMode="auto">
          <a:xfrm>
            <a:off x="6744072" y="2312955"/>
            <a:ext cx="1105771" cy="1079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4"/>
          <a:stretch/>
        </p:blipFill>
        <p:spPr bwMode="auto">
          <a:xfrm>
            <a:off x="8468059" y="2348930"/>
            <a:ext cx="1154445" cy="1008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6788" r="35692" b="13794"/>
          <a:stretch/>
        </p:blipFill>
        <p:spPr bwMode="auto">
          <a:xfrm>
            <a:off x="10490539" y="2261476"/>
            <a:ext cx="1222085" cy="1064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gner un rectangle à un seul coin 2"/>
          <p:cNvSpPr/>
          <p:nvPr/>
        </p:nvSpPr>
        <p:spPr>
          <a:xfrm>
            <a:off x="6744071" y="3498732"/>
            <a:ext cx="1011158" cy="417060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Foto</a:t>
            </a:r>
            <a:r>
              <a:rPr lang="fr-F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</a:t>
            </a:r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8593355" y="3507859"/>
            <a:ext cx="1011158" cy="417060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Foto</a:t>
            </a:r>
            <a:r>
              <a:rPr lang="fr-F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</a:t>
            </a:r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10524358" y="3507859"/>
            <a:ext cx="1011158" cy="417060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Foto</a:t>
            </a:r>
            <a:r>
              <a:rPr lang="fr-F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95389"/>
              </p:ext>
            </p:extLst>
          </p:nvPr>
        </p:nvGraphicFramePr>
        <p:xfrm>
          <a:off x="1199456" y="1179711"/>
          <a:ext cx="4032448" cy="4841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308"/>
                <a:gridCol w="2045140"/>
              </a:tblGrid>
              <a:tr h="440160">
                <a:tc>
                  <a:txBody>
                    <a:bodyPr/>
                    <a:lstStyle/>
                    <a:p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Foto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/>
                </a:tc>
              </a:tr>
              <a:tr h="1461459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Theo</a:t>
                      </a:r>
                    </a:p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Von</a:t>
                      </a:r>
                      <a:r>
                        <a:rPr lang="fr-FR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fr-FR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Gingen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1461459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Vera</a:t>
                      </a:r>
                      <a:r>
                        <a:rPr lang="fr-FR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Müller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endParaRPr lang="fr-F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1461459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Andreas</a:t>
                      </a:r>
                      <a:r>
                        <a:rPr lang="fr-FR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fr-FR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Kien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ogner un rectangle à un seul coin 15"/>
          <p:cNvSpPr/>
          <p:nvPr/>
        </p:nvSpPr>
        <p:spPr>
          <a:xfrm>
            <a:off x="3719736" y="2140400"/>
            <a:ext cx="1011158" cy="417060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fr-FR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ogner un rectangle à un seul coin 20"/>
          <p:cNvSpPr/>
          <p:nvPr/>
        </p:nvSpPr>
        <p:spPr>
          <a:xfrm>
            <a:off x="3725470" y="3600499"/>
            <a:ext cx="1011158" cy="417060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22" name="Rogner un rectangle à un seul coin 21"/>
          <p:cNvSpPr/>
          <p:nvPr/>
        </p:nvSpPr>
        <p:spPr>
          <a:xfrm>
            <a:off x="3719736" y="5157192"/>
            <a:ext cx="1011158" cy="417060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16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16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3353" y="1013827"/>
            <a:ext cx="1166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Welche Argumente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bringt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er vor?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Adjektive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Aktivitäten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erben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…)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67640"/>
              </p:ext>
            </p:extLst>
          </p:nvPr>
        </p:nvGraphicFramePr>
        <p:xfrm>
          <a:off x="263353" y="2996953"/>
          <a:ext cx="11656234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844"/>
                <a:gridCol w="1550115"/>
                <a:gridCol w="4166638"/>
                <a:gridCol w="4157637"/>
              </a:tblGrid>
              <a:tr h="850036"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Vorteile</a:t>
                      </a:r>
                      <a:endParaRPr lang="fr-FR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+++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Nachteile</a:t>
                      </a:r>
                      <a:endParaRPr lang="fr-FR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---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822371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Theo</a:t>
                      </a:r>
                    </a:p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Von</a:t>
                      </a:r>
                      <a:r>
                        <a:rPr lang="fr-FR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fr-FR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Gingen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6788" r="35692" b="13794"/>
          <a:stretch/>
        </p:blipFill>
        <p:spPr bwMode="auto">
          <a:xfrm>
            <a:off x="2120786" y="4581128"/>
            <a:ext cx="1222085" cy="1064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263353" y="1805915"/>
            <a:ext cx="11928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Ordne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dann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Argumente. Sind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positive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Aspekte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Vorteile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oder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negative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Aspekte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Nachteile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54292" y="221739"/>
            <a:ext cx="1166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ist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Theo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Gingen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Beruf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 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3353" y="1013827"/>
            <a:ext cx="1166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Welche Argumente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bringt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vor?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Adjektive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Aktivitäten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erben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…)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30397"/>
              </p:ext>
            </p:extLst>
          </p:nvPr>
        </p:nvGraphicFramePr>
        <p:xfrm>
          <a:off x="263353" y="2996953"/>
          <a:ext cx="11656234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844"/>
                <a:gridCol w="1550115"/>
                <a:gridCol w="4166638"/>
                <a:gridCol w="4157637"/>
              </a:tblGrid>
              <a:tr h="850036"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Vorteile</a:t>
                      </a:r>
                      <a:endParaRPr lang="fr-FR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+++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Nachteile</a:t>
                      </a:r>
                      <a:endParaRPr lang="fr-FR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---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822371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Vera</a:t>
                      </a:r>
                      <a:r>
                        <a:rPr lang="fr-FR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Müller</a:t>
                      </a:r>
                      <a:endParaRPr lang="fr-F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263353" y="1805915"/>
            <a:ext cx="11928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Ordne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dann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Argumente. Sind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positive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Aspekte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Vorteile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oder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negative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Aspekte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Nachteile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54292" y="221739"/>
            <a:ext cx="1166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Hat Vera Müller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Kinder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 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4"/>
          <a:stretch/>
        </p:blipFill>
        <p:spPr bwMode="auto">
          <a:xfrm>
            <a:off x="2207568" y="4779877"/>
            <a:ext cx="1154445" cy="1008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3353" y="1013827"/>
            <a:ext cx="1166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Welche Argumente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bringt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er vor?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Adjektive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Aktivitäten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erben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…)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1793"/>
              </p:ext>
            </p:extLst>
          </p:nvPr>
        </p:nvGraphicFramePr>
        <p:xfrm>
          <a:off x="119336" y="2996953"/>
          <a:ext cx="11953327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328651"/>
                <a:gridCol w="4272837"/>
                <a:gridCol w="4263607"/>
              </a:tblGrid>
              <a:tr h="850036"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Vorteile</a:t>
                      </a:r>
                      <a:endParaRPr lang="fr-FR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+++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Nachteile</a:t>
                      </a:r>
                      <a:endParaRPr lang="fr-FR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---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822371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Andreas</a:t>
                      </a:r>
                      <a:r>
                        <a:rPr lang="fr-FR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fr-FR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Kien</a:t>
                      </a:r>
                      <a:endParaRPr lang="fr-F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263353" y="1805915"/>
            <a:ext cx="11928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Ordne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dann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Argumente. Sind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positive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Aspekte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Vorteile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oder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negative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Aspekte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Nachteile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54292" y="221739"/>
            <a:ext cx="1166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Was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ist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wichtig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für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 Andreas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Kien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 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 b="32146"/>
          <a:stretch/>
        </p:blipFill>
        <p:spPr bwMode="auto">
          <a:xfrm>
            <a:off x="2325933" y="4653136"/>
            <a:ext cx="1105771" cy="1079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5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\AppData\Local\Microsoft\Windows\Temporary Internet Files\Content.IE5\FEE2CGS5\MC9004405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3645025"/>
            <a:ext cx="1803175" cy="175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578" y="116632"/>
            <a:ext cx="1070422" cy="107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5234878" y="908720"/>
            <a:ext cx="3885458" cy="2088232"/>
          </a:xfrm>
          <a:prstGeom prst="wedgeRoundRectCallout">
            <a:avLst>
              <a:gd name="adj1" fmla="val -49876"/>
              <a:gd name="adj2" fmla="val 78008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„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Guten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Tag, 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ich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heiße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Theo 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von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Gingen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  <a:p>
            <a:pPr algn="ctr"/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Ich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wohne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…“</a:t>
            </a:r>
          </a:p>
        </p:txBody>
      </p:sp>
    </p:spTree>
    <p:extLst>
      <p:ext uri="{BB962C8B-B14F-4D97-AF65-F5344CB8AC3E}">
        <p14:creationId xmlns:p14="http://schemas.microsoft.com/office/powerpoint/2010/main" val="9318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5234878" y="908720"/>
            <a:ext cx="3885458" cy="2088232"/>
          </a:xfrm>
          <a:prstGeom prst="wedgeRoundRectCallout">
            <a:avLst>
              <a:gd name="adj1" fmla="val -49876"/>
              <a:gd name="adj2" fmla="val 78008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„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Hallo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ich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heiße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Vera Müller.</a:t>
            </a:r>
          </a:p>
          <a:p>
            <a:pPr algn="ctr"/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Ich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wohne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…“</a:t>
            </a:r>
          </a:p>
        </p:txBody>
      </p:sp>
      <p:pic>
        <p:nvPicPr>
          <p:cNvPr id="7" name="Picture 4" descr="C:\Users\P\AppData\Local\Microsoft\Windows\Temporary Internet Files\Content.IE5\2LO13KVS\MC90044058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717033"/>
            <a:ext cx="1790476" cy="1739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5234878" y="908720"/>
            <a:ext cx="3885458" cy="2088232"/>
          </a:xfrm>
          <a:prstGeom prst="wedgeRoundRectCallout">
            <a:avLst>
              <a:gd name="adj1" fmla="val -49876"/>
              <a:gd name="adj2" fmla="val 78008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„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Guten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Tag, 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mein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Name 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ist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Andreas 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  <a:p>
            <a:pPr algn="ctr"/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Ich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wohne</a:t>
            </a:r>
            <a:r>
              <a:rPr lang="fr-FR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…“</a:t>
            </a:r>
          </a:p>
        </p:txBody>
      </p:sp>
      <p:pic>
        <p:nvPicPr>
          <p:cNvPr id="8" name="Picture 5" descr="C:\Users\P\AppData\Local\Microsoft\Windows\Temporary Internet Files\Content.IE5\2J5PK29F\MC9004406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3645025"/>
            <a:ext cx="1803175" cy="175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00" y="576000"/>
            <a:ext cx="4007550" cy="53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2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19128" y="447055"/>
            <a:ext cx="295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lebe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in Jena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und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48940"/>
            <a:ext cx="1179139" cy="117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783632" y="104400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heiße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Theo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Gingen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040216" y="104400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einem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alten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Haus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3632" y="214440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sehr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praktisch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71633" y="2145630"/>
            <a:ext cx="554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weil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man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alles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zu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Fuß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machen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kann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83632" y="272169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Altstadt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ist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79368" y="272169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wunderschön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lebendig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international.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783632" y="325536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Man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kann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259288" y="325536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gut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shoppen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83632" y="383143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Aber man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ist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06591" y="3831431"/>
            <a:ext cx="538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ein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bisschen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weit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der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Natur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534382" y="6304301"/>
            <a:ext cx="326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einem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alten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Haus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07968" y="5231854"/>
            <a:ext cx="582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ea typeface="Tahoma" pitchFamily="34" charset="0"/>
                <a:cs typeface="Vijaya" pitchFamily="34" charset="0"/>
              </a:rPr>
              <a:t>weil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ea typeface="Tahoma" pitchFamily="34" charset="0"/>
                <a:cs typeface="Vijaya" pitchFamily="34" charset="0"/>
              </a:rPr>
              <a:t> man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ea typeface="Tahoma" pitchFamily="34" charset="0"/>
                <a:cs typeface="Vijaya" pitchFamily="34" charset="0"/>
              </a:rPr>
              <a:t>alles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ea typeface="Tahoma" pitchFamily="34" charset="0"/>
                <a:cs typeface="Vijaya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ea typeface="Tahoma" pitchFamily="34" charset="0"/>
                <a:cs typeface="Vijaya" pitchFamily="34" charset="0"/>
              </a:rPr>
              <a:t>zu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ea typeface="Tahoma" pitchFamily="34" charset="0"/>
                <a:cs typeface="Vijaya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ea typeface="Tahoma" pitchFamily="34" charset="0"/>
                <a:cs typeface="Vijaya" pitchFamily="34" charset="0"/>
              </a:rPr>
              <a:t>Fuß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ea typeface="Tahoma" pitchFamily="34" charset="0"/>
                <a:cs typeface="Vijaya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ea typeface="Tahoma" pitchFamily="34" charset="0"/>
                <a:cs typeface="Vijaya" pitchFamily="34" charset="0"/>
              </a:rPr>
              <a:t>machen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ea typeface="Tahoma" pitchFamily="34" charset="0"/>
                <a:cs typeface="Vijaya" pitchFamily="34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ea typeface="Tahoma" pitchFamily="34" charset="0"/>
                <a:cs typeface="Vijaya" pitchFamily="34" charset="0"/>
              </a:rPr>
              <a:t>kann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ea typeface="Tahoma" pitchFamily="34" charset="0"/>
              <a:cs typeface="Vijay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569910" y="4572354"/>
            <a:ext cx="705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wunderschön</a:t>
            </a:r>
            <a:r>
              <a:rPr lang="fr-F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, </a:t>
            </a:r>
            <a:r>
              <a:rPr lang="fr-FR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lebendig</a:t>
            </a:r>
            <a:r>
              <a:rPr lang="fr-F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 </a:t>
            </a:r>
            <a:r>
              <a:rPr lang="fr-FR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und</a:t>
            </a:r>
            <a:r>
              <a:rPr lang="fr-F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 international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622090" y="4536531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shoppen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03414" y="6330174"/>
            <a:ext cx="538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ein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bisschen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weit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von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der </a:t>
            </a:r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Natur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783632" y="159043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Haus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47320" y="1590431"/>
            <a:ext cx="365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liegt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Stadtzentrum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706591" y="5800523"/>
            <a:ext cx="44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liegt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im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Stadtzentrum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819128" y="5204782"/>
            <a:ext cx="291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es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gefällt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mir!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696122" y="446639"/>
            <a:ext cx="29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gefällt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mir!</a:t>
            </a:r>
          </a:p>
        </p:txBody>
      </p:sp>
      <p:pic>
        <p:nvPicPr>
          <p:cNvPr id="31" name="Picture 3" descr="C:\Users\P\AppData\Local\Microsoft\Windows\Temporary Internet Files\Content.IE5\FEE2CGS5\MC9004405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" y="4683642"/>
            <a:ext cx="1803175" cy="175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à coins arrondis 31"/>
          <p:cNvSpPr/>
          <p:nvPr/>
        </p:nvSpPr>
        <p:spPr>
          <a:xfrm>
            <a:off x="2567608" y="332656"/>
            <a:ext cx="8442951" cy="4043742"/>
          </a:xfrm>
          <a:prstGeom prst="wedgeRoundRectCallout">
            <a:avLst>
              <a:gd name="adj1" fmla="val -62772"/>
              <a:gd name="adj2" fmla="val 58345"/>
              <a:gd name="adj3" fmla="val 16667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6" grpId="0"/>
      <p:bldP spid="18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24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/>
          <a:stretch/>
        </p:blipFill>
        <p:spPr bwMode="auto">
          <a:xfrm>
            <a:off x="191344" y="546642"/>
            <a:ext cx="381166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019200" y="404664"/>
            <a:ext cx="8269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Andreas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Kien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möchte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 sein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Haus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verkaufen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.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Schreib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eine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Kleinanzeige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für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Haus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! (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300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 6 Zimmer /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Badezimmer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/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großer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Garten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/ 400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000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Euro)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 rot="20803791">
            <a:off x="134418" y="373677"/>
            <a:ext cx="3461142" cy="1161420"/>
          </a:xfrm>
          <a:prstGeom prst="roundRect">
            <a:avLst/>
          </a:prstGeom>
          <a:solidFill>
            <a:srgbClr val="449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20774431">
            <a:off x="257119" y="383388"/>
            <a:ext cx="3215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Einfamilienhaus</a:t>
            </a:r>
            <a:endParaRPr lang="fr-F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am</a:t>
            </a: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Stadtrand</a:t>
            </a:r>
            <a:endParaRPr lang="fr-F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026" y="1688755"/>
            <a:ext cx="7925637" cy="4344287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1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2864" y="-2738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Bilan grammatical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7368" y="476673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Les déterminants démonstratifs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7368" y="980729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Les déterminants démonstratifs permettent de préciser de quelle personne ou de quel objet on parle :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3" y="4869160"/>
            <a:ext cx="1110855" cy="813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235625" y="1980001"/>
            <a:ext cx="3611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Pullover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blau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32104" y="198000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kaufe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Pullover.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35625" y="2880001"/>
            <a:ext cx="418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T-Shirt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gefällt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mir.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235624" y="3924001"/>
            <a:ext cx="422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Hose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gefällt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mir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nicht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235624" y="4932001"/>
            <a:ext cx="417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Schuhe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schwarz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032104" y="287808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kaufe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T-Shirt.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032104" y="392400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kaufe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Hose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nicht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r="15146"/>
          <a:stretch/>
        </p:blipFill>
        <p:spPr bwMode="auto">
          <a:xfrm>
            <a:off x="592636" y="2598633"/>
            <a:ext cx="955326" cy="1020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1601" r="12413" b="5696"/>
          <a:stretch/>
        </p:blipFill>
        <p:spPr bwMode="auto">
          <a:xfrm>
            <a:off x="669355" y="3645646"/>
            <a:ext cx="801888" cy="1240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b="8502"/>
          <a:stretch/>
        </p:blipFill>
        <p:spPr bwMode="auto">
          <a:xfrm>
            <a:off x="646486" y="1772403"/>
            <a:ext cx="942734" cy="793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7032104" y="493200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kaufe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Schuhe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8" name="Accolade ouvrante 7"/>
          <p:cNvSpPr/>
          <p:nvPr/>
        </p:nvSpPr>
        <p:spPr>
          <a:xfrm rot="16200000">
            <a:off x="3052777" y="4780185"/>
            <a:ext cx="504056" cy="1749351"/>
          </a:xfrm>
          <a:prstGeom prst="leftBrace">
            <a:avLst>
              <a:gd name="adj1" fmla="val 3780"/>
              <a:gd name="adj2" fmla="val 499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307272" y="592095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Sujet = nominatif.</a:t>
            </a:r>
          </a:p>
        </p:txBody>
      </p:sp>
      <p:sp>
        <p:nvSpPr>
          <p:cNvPr id="25" name="Accolade ouvrante 24"/>
          <p:cNvSpPr/>
          <p:nvPr/>
        </p:nvSpPr>
        <p:spPr>
          <a:xfrm rot="16200000">
            <a:off x="9148641" y="4734819"/>
            <a:ext cx="504056" cy="1815766"/>
          </a:xfrm>
          <a:prstGeom prst="leftBrace">
            <a:avLst>
              <a:gd name="adj1" fmla="val 3780"/>
              <a:gd name="adj2" fmla="val 499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8148248" y="5920953"/>
            <a:ext cx="295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C.O.D. = accusatif.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7369" y="6408001"/>
            <a:ext cx="868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Ce déterminant prend donc les mêmes marques que       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679368" y="6408001"/>
            <a:ext cx="1009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der</a:t>
            </a:r>
          </a:p>
        </p:txBody>
      </p:sp>
    </p:spTree>
    <p:extLst>
      <p:ext uri="{BB962C8B-B14F-4D97-AF65-F5344CB8AC3E}">
        <p14:creationId xmlns:p14="http://schemas.microsoft.com/office/powerpoint/2010/main" val="35399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8" grpId="0" animBg="1"/>
      <p:bldP spid="24" grpId="0"/>
      <p:bldP spid="25" grpId="0" animBg="1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00" y="575370"/>
            <a:ext cx="4005586" cy="53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5303912" y="33569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104112" y="3199508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Jena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Bundesland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Thüringen)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5519936" y="3473878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http://www.easykfz.de/images/Kfz-Kennzeichen/Kennzeichen-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57" y="5322036"/>
            <a:ext cx="2630066" cy="55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/>
          <a:stretch/>
        </p:blipFill>
        <p:spPr bwMode="auto">
          <a:xfrm>
            <a:off x="2279576" y="684617"/>
            <a:ext cx="3611556" cy="519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279576" y="623731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siehst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du?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80448" y="6237312"/>
            <a:ext cx="503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liegt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Haus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64972" y="684617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das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Haus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Wohnsiedlung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Wohnung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Stadtzentrum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Stadtrand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320136" y="764704"/>
            <a:ext cx="2808312" cy="4444228"/>
          </a:xfrm>
          <a:prstGeom prst="roundRect">
            <a:avLst/>
          </a:prstGeom>
          <a:solidFill>
            <a:schemeClr val="accent1"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275" y="77398"/>
            <a:ext cx="1234568" cy="12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79576" y="623731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siehst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du?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80448" y="6237312"/>
            <a:ext cx="503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liegt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Wohnsiedlung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87" y="548680"/>
            <a:ext cx="3948633" cy="510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464972" y="684617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das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Haus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Wohnsiedlung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Wohnung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Stadtzentrum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Stadtrand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320136" y="764704"/>
            <a:ext cx="2808312" cy="4444228"/>
          </a:xfrm>
          <a:prstGeom prst="roundRect">
            <a:avLst/>
          </a:prstGeom>
          <a:solidFill>
            <a:schemeClr val="accent1"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2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79576" y="623731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siehst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du?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08440" y="6237312"/>
            <a:ext cx="503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liegen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Häuser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6788" r="20092"/>
          <a:stretch/>
        </p:blipFill>
        <p:spPr bwMode="auto">
          <a:xfrm>
            <a:off x="2063552" y="1081739"/>
            <a:ext cx="4750162" cy="381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464972" y="684617"/>
            <a:ext cx="3311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das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Haus</a:t>
            </a:r>
            <a:r>
              <a:rPr lang="fr-FR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/ die </a:t>
            </a:r>
            <a:r>
              <a:rPr lang="fr-FR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Häuser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Wohnsiedlung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Wohnung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Stadtzentrum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Stadtrand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248128" y="764704"/>
            <a:ext cx="3528392" cy="4444228"/>
          </a:xfrm>
          <a:prstGeom prst="roundRect">
            <a:avLst/>
          </a:prstGeom>
          <a:solidFill>
            <a:schemeClr val="accent1"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5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/>
          <a:stretch/>
        </p:blipFill>
        <p:spPr bwMode="auto">
          <a:xfrm>
            <a:off x="1415480" y="546642"/>
            <a:ext cx="381166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384032" y="2132856"/>
            <a:ext cx="56886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ruhig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	≠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laut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praktisch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≠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unpraktisch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lebendig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≠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langweilig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billig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	≠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teuer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wunderschön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≠ 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hässlich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gepflegt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weit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63952" y="40466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findest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du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Haus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 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63952" y="83671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ist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der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Garten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77812" y="1268760"/>
            <a:ext cx="620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"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ieses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Haus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liegt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am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Stadtrand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findest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du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Warum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6240016" y="2243773"/>
            <a:ext cx="4680520" cy="3777515"/>
          </a:xfrm>
          <a:prstGeom prst="roundRect">
            <a:avLst/>
          </a:prstGeom>
          <a:solidFill>
            <a:schemeClr val="accent1"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 rot="20803791">
            <a:off x="203740" y="786398"/>
            <a:ext cx="3461142" cy="1161420"/>
          </a:xfrm>
          <a:prstGeom prst="roundRect">
            <a:avLst/>
          </a:prstGeom>
          <a:solidFill>
            <a:srgbClr val="449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20774431">
            <a:off x="350024" y="827751"/>
            <a:ext cx="3215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Einfamilienhaus</a:t>
            </a:r>
            <a:endParaRPr lang="fr-F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am</a:t>
            </a: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Stadtrand</a:t>
            </a:r>
            <a:endParaRPr lang="fr-F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5303912" y="68047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findest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du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eine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Wohnsiedlung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303912" y="1268760"/>
            <a:ext cx="7824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Eine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Wohnsiedlung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liegt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am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Stadtrand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findest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du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Warum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51" y="744587"/>
            <a:ext cx="4004320" cy="517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384032" y="2132856"/>
            <a:ext cx="56886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ruhig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	≠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laut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praktisch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≠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unpraktisch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lebendig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≠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langweilig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billig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	≠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teuer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wunderschön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≠ 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hässlich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gepflegt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weit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240016" y="2243773"/>
            <a:ext cx="4680520" cy="3777515"/>
          </a:xfrm>
          <a:prstGeom prst="roundRect">
            <a:avLst/>
          </a:prstGeom>
          <a:solidFill>
            <a:schemeClr val="accent1"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llipse 1"/>
          <p:cNvSpPr/>
          <p:nvPr/>
        </p:nvSpPr>
        <p:spPr>
          <a:xfrm rot="1005294">
            <a:off x="391781" y="685993"/>
            <a:ext cx="3300874" cy="2376264"/>
          </a:xfrm>
          <a:prstGeom prst="ellipse">
            <a:avLst/>
          </a:prstGeom>
          <a:solidFill>
            <a:srgbClr val="6D6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005294">
            <a:off x="630857" y="1335516"/>
            <a:ext cx="2873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rgbClr val="BEC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Wohnsiedlung</a:t>
            </a:r>
            <a:endParaRPr lang="fr-FR" sz="3200" b="1" dirty="0">
              <a:solidFill>
                <a:srgbClr val="BEC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fr-FR" sz="3200" b="1" dirty="0" err="1" smtClean="0">
                <a:solidFill>
                  <a:srgbClr val="BEC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am</a:t>
            </a:r>
            <a:r>
              <a:rPr lang="fr-FR" sz="3200" b="1" dirty="0" smtClean="0">
                <a:solidFill>
                  <a:srgbClr val="BEC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3200" b="1" dirty="0" err="1" smtClean="0">
                <a:solidFill>
                  <a:srgbClr val="BEC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Stadtrand</a:t>
            </a:r>
            <a:endParaRPr lang="fr-FR" sz="3200" b="1" dirty="0">
              <a:solidFill>
                <a:srgbClr val="BEC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0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5182547" y="597743"/>
            <a:ext cx="550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 3" panose="05040102010807070707" pitchFamily="18" charset="2"/>
              </a:rPr>
              <a:t>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findest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du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diese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alten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Häuser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6788" r="20092"/>
          <a:stretch/>
        </p:blipFill>
        <p:spPr bwMode="auto">
          <a:xfrm>
            <a:off x="799361" y="868650"/>
            <a:ext cx="4133128" cy="331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182547" y="1124744"/>
            <a:ext cx="7710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"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iese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alten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Häuser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liegen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Stadtzentrum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findest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du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Warum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fr-FR" sz="2400" b="1" dirty="0"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84032" y="2132856"/>
            <a:ext cx="56886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ruhig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	≠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laut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praktisch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≠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unpraktisch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lebendig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≠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langweilig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billig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	≠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teuer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wunderschön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≠ 	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hässlich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gepflegt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weit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240016" y="2243773"/>
            <a:ext cx="4680520" cy="3777515"/>
          </a:xfrm>
          <a:prstGeom prst="roundRect">
            <a:avLst/>
          </a:prstGeom>
          <a:solidFill>
            <a:schemeClr val="accent1"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 rot="20208555">
            <a:off x="318783" y="3867106"/>
            <a:ext cx="3456384" cy="1224136"/>
          </a:xfrm>
          <a:prstGeom prst="rect">
            <a:avLst/>
          </a:prstGeom>
          <a:solidFill>
            <a:srgbClr val="EDC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20208555">
            <a:off x="318783" y="3926497"/>
            <a:ext cx="347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5B4B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Alte </a:t>
            </a:r>
            <a:r>
              <a:rPr lang="fr-FR" sz="3200" b="1" dirty="0" err="1" smtClean="0">
                <a:solidFill>
                  <a:srgbClr val="5B4B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Häuser</a:t>
            </a:r>
            <a:endParaRPr lang="fr-FR" sz="3200" b="1" dirty="0">
              <a:solidFill>
                <a:srgbClr val="5B4B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fr-FR" sz="3200" b="1" dirty="0" err="1" smtClean="0">
                <a:solidFill>
                  <a:srgbClr val="5B4B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</a:t>
            </a:r>
            <a:r>
              <a:rPr lang="fr-FR" sz="3200" b="1" dirty="0" smtClean="0">
                <a:solidFill>
                  <a:srgbClr val="5B4B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3200" b="1" dirty="0" err="1" smtClean="0">
                <a:solidFill>
                  <a:srgbClr val="5B4B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Stadtzentrum</a:t>
            </a:r>
            <a:endParaRPr lang="fr-FR" sz="3200" b="1" dirty="0">
              <a:solidFill>
                <a:srgbClr val="5B4B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ersonnalisé 7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08611D"/>
      </a:accent2>
      <a:accent3>
        <a:srgbClr val="C00000"/>
      </a:accent3>
      <a:accent4>
        <a:srgbClr val="FF0000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414</TotalTime>
  <Words>671</Words>
  <Application>Microsoft Office PowerPoint</Application>
  <PresentationFormat>Grand écran</PresentationFormat>
  <Paragraphs>171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Cambria</vt:lpstr>
      <vt:lpstr>Impact</vt:lpstr>
      <vt:lpstr>Lucida Sans Unicode</vt:lpstr>
      <vt:lpstr>Tahoma</vt:lpstr>
      <vt:lpstr>Tempus Sans ITC</vt:lpstr>
      <vt:lpstr>Times New Roman</vt:lpstr>
      <vt:lpstr>Trebuchet MS</vt:lpstr>
      <vt:lpstr>Vijaya</vt:lpstr>
      <vt:lpstr>Wingdings 3</vt:lpstr>
      <vt:lpstr>NewsPrint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</dc:creator>
  <cp:lastModifiedBy>Pierre Binet</cp:lastModifiedBy>
  <cp:revision>60</cp:revision>
  <dcterms:created xsi:type="dcterms:W3CDTF">2012-02-26T12:39:10Z</dcterms:created>
  <dcterms:modified xsi:type="dcterms:W3CDTF">2016-03-25T13:10:05Z</dcterms:modified>
</cp:coreProperties>
</file>